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71" r:id="rId9"/>
    <p:sldId id="272" r:id="rId10"/>
    <p:sldId id="286" r:id="rId11"/>
    <p:sldId id="289" r:id="rId12"/>
    <p:sldId id="292" r:id="rId13"/>
    <p:sldId id="283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5D5890C1-C389-4F97-A148-818993E05410}">
          <p14:sldIdLst>
            <p14:sldId id="256"/>
            <p14:sldId id="257"/>
            <p14:sldId id="274"/>
            <p14:sldId id="275"/>
            <p14:sldId id="276"/>
            <p14:sldId id="277"/>
            <p14:sldId id="278"/>
            <p14:sldId id="271"/>
            <p14:sldId id="272"/>
          </p14:sldIdLst>
        </p14:section>
        <p14:section name="Раздел без заголовка" id="{832AE741-63EC-4A98-A582-149E10B7FA6B}">
          <p14:sldIdLst>
            <p14:sldId id="286"/>
            <p14:sldId id="289"/>
            <p14:sldId id="292"/>
            <p14:sldId id="283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10.03.2024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4000" dirty="0"/>
              <a:t>Тема: </a:t>
            </a:r>
            <a:r>
              <a:rPr lang="uk-UA" sz="6000" dirty="0"/>
              <a:t>Рух тіла під дією сили тяжіння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11</a:t>
            </a:r>
            <a:r>
              <a:rPr lang="uk-UA" sz="4800" dirty="0" smtClean="0"/>
              <a:t>.03.202</a:t>
            </a:r>
            <a:r>
              <a:rPr lang="en-US" sz="4800" dirty="0" smtClean="0"/>
              <a:t>4</a:t>
            </a:r>
            <a:endParaRPr lang="uk-UA" sz="4800" dirty="0" smtClean="0"/>
          </a:p>
          <a:p>
            <a:r>
              <a:rPr lang="uk-UA" sz="4800" dirty="0" smtClean="0"/>
              <a:t>9 клас</a:t>
            </a:r>
            <a:endParaRPr lang="ru-RU" sz="4800" dirty="0"/>
          </a:p>
        </p:txBody>
      </p:sp>
    </p:spTree>
    <p:extLst>
      <p:ext uri="{BB962C8B-B14F-4D97-AF65-F5344CB8AC3E}">
        <p14:creationId xmlns="" xmlns:p14="http://schemas.microsoft.com/office/powerpoint/2010/main" val="380343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8458200" cy="1162050"/>
          </a:xfrm>
        </p:spPr>
        <p:txBody>
          <a:bodyPr/>
          <a:lstStyle/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Стріла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випущена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лука вертикально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вгору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впала на землю через 6 с. Яка початкова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швидкість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стріли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максимальна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висота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підйому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/>
              <a:t>Дано:                                        Розв’язання</a:t>
            </a:r>
            <a:endParaRPr lang="ru-RU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Текст 2"/>
              <p:cNvSpPr>
                <a:spLocks noGrp="1"/>
              </p:cNvSpPr>
              <p:nvPr>
                <p:ph type="body" idx="2"/>
              </p:nvPr>
            </p:nvSpPr>
            <p:spPr/>
            <p:txBody>
              <a:bodyPr/>
              <a:lstStyle/>
              <a:p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t=6</a:t>
                </a:r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en-US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g=10</a:t>
                </a:r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м/с²</a:t>
                </a:r>
              </a:p>
              <a:p>
                <a:endParaRPr lang="en-US" b="0" dirty="0" smtClean="0"/>
              </a:p>
              <a:p>
                <a:r>
                  <a:rPr lang="en-US" dirty="0"/>
                  <a:t>h</a:t>
                </a:r>
                <a:r>
                  <a:rPr lang="en-US" dirty="0" smtClean="0"/>
                  <a:t> -?</a:t>
                </a:r>
                <a:r>
                  <a:rPr lang="uk-UA" dirty="0"/>
                  <a:t/>
                </a:r>
                <a:r>
                  <a:rPr lang="uk-UA" dirty="0" smtClean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0 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−?</m:t>
                    </m:r>
                  </m:oMath>
                </a14:m>
                <a:endParaRPr lang="en-US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2"/>
              </p:nvPr>
            </p:nvSpPr>
            <p:spPr>
              <a:blipFill rotWithShape="1">
                <a:blip r:embed="rId2"/>
                <a:stretch>
                  <a:fillRect l="-4000" t="-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Объект 3"/>
              <p:cNvSpPr>
                <a:spLocks noGrp="1"/>
              </p:cNvSpPr>
              <p:nvPr>
                <p:ph sz="half" idx="1"/>
              </p:nvPr>
            </p:nvSpPr>
            <p:spPr>
              <a:xfrm>
                <a:off x="3849011" y="1676400"/>
                <a:ext cx="4837789" cy="4572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Скористаємося рівнянням:</a:t>
                </a:r>
              </a:p>
              <a:p>
                <a:pPr marL="0" indent="0">
                  <a:buNone/>
                </a:pPr>
                <a:r>
                  <a:rPr lang="uk-UA" sz="1600" i="1" dirty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1600" i="1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b="0" i="1">
                            <a:latin typeface="Cambria Math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sz="1600" i="1" dirty="0" smtClean="0">
                            <a:latin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latin typeface="Cambria Math"/>
                            <a:cs typeface="Times New Roman"/>
                          </a:rPr>
                          <m:t>𝑡</m:t>
                        </m:r>
                      </m:e>
                      <m:sub>
                        <m:r>
                          <a:rPr lang="en-US" sz="1600" b="0" i="1" dirty="0" smtClean="0">
                            <a:latin typeface="Cambria Math"/>
                            <a:cs typeface="Times New Roman"/>
                          </a:rPr>
                          <m:t>1</m:t>
                        </m:r>
                      </m:sub>
                    </m:sSub>
                    <m:r>
                      <a:rPr lang="uk-UA" sz="1600" b="0" i="1" dirty="0" smtClean="0">
                        <a:latin typeface="Cambria Math"/>
                        <a:cs typeface="Times New Roman"/>
                      </a:rPr>
                      <m:t> − </m:t>
                    </m:r>
                    <m:f>
                      <m:fPr>
                        <m:ctrlPr>
                          <a:rPr lang="en-US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b="0" i="1">
                            <a:latin typeface="Cambria Math"/>
                          </a:rPr>
                          <m:t>𝑔</m:t>
                        </m:r>
                        <m:sSub>
                          <m:sSubPr>
                            <m:ctrlPr>
                              <a:rPr lang="en-US" sz="16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en-US" sz="1600" b="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i="1" dirty="0">
                    <a:latin typeface="Times New Roman" pitchFamily="18" charset="0"/>
                    <a:ea typeface="Calibri"/>
                    <a:cs typeface="Times New Roman" pitchFamily="18" charset="0"/>
                  </a:rPr>
                  <a:t/>
                </a:r>
                <a:r>
                  <a:rPr lang="uk-UA" sz="1600" i="1" dirty="0" smtClean="0">
                    <a:latin typeface="Times New Roman" pitchFamily="18" charset="0"/>
                    <a:ea typeface="Calibri"/>
                    <a:cs typeface="Times New Roman" pitchFamily="18" charset="0"/>
                  </a:rPr>
                  <a:t>,           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>
                            <a:latin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1600" b="0" i="1" dirty="0">
                            <a:latin typeface="Cambria Math"/>
                            <a:cs typeface="Times New Roman"/>
                          </a:rPr>
                          <m:t>𝑡</m:t>
                        </m:r>
                      </m:e>
                      <m:sub>
                        <m:r>
                          <a:rPr lang="en-US" sz="1600" b="0" i="1" dirty="0">
                            <a:latin typeface="Cambria Math"/>
                            <a:cs typeface="Times New Roman"/>
                          </a:rPr>
                          <m:t>1</m:t>
                        </m:r>
                      </m:sub>
                    </m:sSub>
                  </m:oMath>
                </a14:m>
                <a:r>
                  <a:rPr lang="uk-UA" sz="1600" i="1" dirty="0" smtClean="0">
                    <a:latin typeface="Times New Roman" pitchFamily="18" charset="0"/>
                    <a:ea typeface="Calibri"/>
                    <a:cs typeface="Times New Roman" pitchFamily="18" charset="0"/>
                  </a:rPr>
                  <a:t> - </a:t>
                </a:r>
                <a:r>
                  <a:rPr lang="uk-UA" sz="1600" dirty="0">
                    <a:latin typeface="Times New Roman" pitchFamily="18" charset="0"/>
                    <a:cs typeface="Times New Roman" pitchFamily="18" charset="0"/>
                  </a:rPr>
                  <a:t>час підйому </a:t>
                </a:r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тіла;</a:t>
                </a:r>
              </a:p>
              <a:p>
                <a:pPr marL="0" indent="0">
                  <a:buNone/>
                </a:pPr>
                <a:r>
                  <a:rPr lang="uk-UA" sz="1600" dirty="0">
                    <a:latin typeface="Times New Roman" pitchFamily="18" charset="0"/>
                    <a:cs typeface="Times New Roman" pitchFamily="18" charset="0"/>
                  </a:rPr>
                  <a:t>Кінцева швидкість при підйомі </a:t>
                </a:r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тіла  </a:t>
                </a:r>
                <a:r>
                  <a:rPr lang="uk-UA" sz="1600" i="1" dirty="0">
                    <a:latin typeface="Times New Roman" pitchFamily="18" charset="0"/>
                    <a:cs typeface="Times New Roman" pitchFamily="18" charset="0"/>
                  </a:rPr>
                  <a:t>Ѵ=</a:t>
                </a:r>
                <a:r>
                  <a:rPr lang="uk-UA" sz="1600" i="1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uk-UA" sz="1600" i="1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тобто</a:t>
                </a:r>
                <a:r>
                  <a:rPr lang="uk-UA" sz="1600" i="1" dirty="0" smtClean="0">
                    <a:latin typeface="Times New Roman" pitchFamily="18" charset="0"/>
                    <a:cs typeface="Times New Roman" pitchFamily="18" charset="0"/>
                  </a:rPr>
                  <a:t>  Ѵ</a:t>
                </a:r>
                <a:r>
                  <a:rPr lang="uk-UA" sz="1600" i="1" baseline="-25000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ru-RU" sz="16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1600" i="1" dirty="0">
                    <a:latin typeface="Times New Roman" pitchFamily="18" charset="0"/>
                    <a:cs typeface="Times New Roman" pitchFamily="18" charset="0"/>
                  </a:rPr>
                  <a:t>- </a:t>
                </a:r>
                <a14:m>
                  <m:oMath xmlns:m="http://schemas.openxmlformats.org/officeDocument/2006/math">
                    <m:r>
                      <a:rPr lang="en-US" sz="1600" b="0" i="1">
                        <a:latin typeface="Cambria Math"/>
                      </a:rPr>
                      <m:t>𝑔</m:t>
                    </m:r>
                    <m:sSub>
                      <m:sSubPr>
                        <m:ctrlPr>
                          <a:rPr lang="en-US" sz="1600" i="1" dirty="0">
                            <a:latin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1600" i="1" dirty="0">
                            <a:latin typeface="Cambria Math"/>
                            <a:cs typeface="Times New Roman"/>
                          </a:rPr>
                          <m:t>𝑡</m:t>
                        </m:r>
                      </m:e>
                      <m:sub>
                        <m:r>
                          <a:rPr lang="en-US" sz="1600" i="1" dirty="0">
                            <a:latin typeface="Cambria Math"/>
                            <a:cs typeface="Times New Roman"/>
                          </a:rPr>
                          <m:t>1</m:t>
                        </m:r>
                      </m:sub>
                    </m:sSub>
                  </m:oMath>
                </a14:m>
                <a:r>
                  <a:rPr lang="uk-UA" sz="1600" i="1" dirty="0" smtClean="0">
                    <a:latin typeface="Times New Roman" pitchFamily="18" charset="0"/>
                    <a:cs typeface="Times New Roman" pitchFamily="18" charset="0"/>
                  </a:rPr>
                  <a:t>=0, </a:t>
                </a:r>
                <a:r>
                  <a:rPr lang="uk-UA" sz="1600" i="1" dirty="0">
                    <a:latin typeface="Times New Roman" pitchFamily="18" charset="0"/>
                    <a:cs typeface="Times New Roman" pitchFamily="18" charset="0"/>
                  </a:rPr>
                  <a:t>Ѵ</a:t>
                </a:r>
                <a:r>
                  <a:rPr lang="uk-UA" sz="1600" i="1" baseline="-250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ru-RU" sz="1600" i="1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1600" i="1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1600" dirty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</a:rPr>
                      <m:t>𝑔</m:t>
                    </m:r>
                    <m:sSub>
                      <m:sSubPr>
                        <m:ctrlPr>
                          <a:rPr lang="en-US" sz="1600" i="1" dirty="0">
                            <a:latin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1600" i="1" dirty="0">
                            <a:latin typeface="Cambria Math"/>
                            <a:cs typeface="Times New Roman"/>
                          </a:rPr>
                          <m:t>𝑡</m:t>
                        </m:r>
                      </m:e>
                      <m:sub>
                        <m:r>
                          <a:rPr lang="en-US" sz="1600" i="1" dirty="0">
                            <a:latin typeface="Cambria Math"/>
                            <a:cs typeface="Times New Roman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ru-RU" sz="16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1600" dirty="0"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600" dirty="0">
                    <a:latin typeface="Times New Roman" pitchFamily="18" charset="0"/>
                    <a:cs typeface="Times New Roman" pitchFamily="18" charset="0"/>
                  </a:rPr>
                  <a:t>Час </a:t>
                </a:r>
                <a:r>
                  <a:rPr lang="ru-RU" sz="1600" dirty="0" err="1">
                    <a:latin typeface="Times New Roman" pitchFamily="18" charset="0"/>
                    <a:cs typeface="Times New Roman" pitchFamily="18" charset="0"/>
                  </a:rPr>
                  <a:t>підйому</a:t>
                </a:r>
                <a:r>
                  <a:rPr lang="ru-RU" sz="16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1600" dirty="0" err="1">
                    <a:latin typeface="Times New Roman" pitchFamily="18" charset="0"/>
                    <a:cs typeface="Times New Roman" pitchFamily="18" charset="0"/>
                  </a:rPr>
                  <a:t>тіла</a:t>
                </a:r>
                <a:r>
                  <a:rPr lang="ru-RU" sz="16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1600" dirty="0" err="1">
                    <a:latin typeface="Times New Roman" pitchFamily="18" charset="0"/>
                    <a:cs typeface="Times New Roman" pitchFamily="18" charset="0"/>
                  </a:rPr>
                  <a:t>дорівнює</a:t>
                </a:r>
                <a:r>
                  <a:rPr lang="ru-RU" sz="1600" dirty="0">
                    <a:latin typeface="Times New Roman" pitchFamily="18" charset="0"/>
                    <a:cs typeface="Times New Roman" pitchFamily="18" charset="0"/>
                  </a:rPr>
                  <a:t> часу </a:t>
                </a:r>
                <a:r>
                  <a:rPr lang="ru-RU" sz="1600" dirty="0" err="1">
                    <a:latin typeface="Times New Roman" pitchFamily="18" charset="0"/>
                    <a:cs typeface="Times New Roman" pitchFamily="18" charset="0"/>
                  </a:rPr>
                  <a:t>його</a:t>
                </a:r>
                <a:r>
                  <a:rPr lang="ru-RU" sz="16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1600" dirty="0" err="1" smtClean="0">
                    <a:latin typeface="Times New Roman" pitchFamily="18" charset="0"/>
                    <a:cs typeface="Times New Roman" pitchFamily="18" charset="0"/>
                  </a:rPr>
                  <a:t>падіння</a:t>
                </a:r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uk-UA" sz="1600" dirty="0">
                    <a:latin typeface="Times New Roman" pitchFamily="18" charset="0"/>
                    <a:cs typeface="Times New Roman" pitchFamily="18" charset="0"/>
                  </a:rPr>
                  <a:t>тобто</a:t>
                </a:r>
                <a:r>
                  <a:rPr lang="uk-UA" sz="1600" i="1" dirty="0">
                    <a:latin typeface="Times New Roman" pitchFamily="18" charset="0"/>
                    <a:cs typeface="Times New Roman" pitchFamily="18" charset="0"/>
                  </a:rPr>
                  <a:t/>
                </a:r>
                <a:endParaRPr lang="uk-UA" sz="16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sz="1600" i="1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>
                            <a:latin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1600" i="1" dirty="0">
                            <a:latin typeface="Cambria Math"/>
                            <a:cs typeface="Times New Roman"/>
                          </a:rPr>
                          <m:t>𝑡</m:t>
                        </m:r>
                      </m:e>
                      <m:sub>
                        <m:r>
                          <a:rPr lang="en-US" sz="1600" i="1" dirty="0">
                            <a:latin typeface="Cambria Math"/>
                            <a:cs typeface="Times New Roman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=6с,    </a:t>
                </a:r>
                <a:r>
                  <a:rPr lang="ru-RU" sz="1600" dirty="0" err="1" smtClean="0">
                    <a:latin typeface="Times New Roman" pitchFamily="18" charset="0"/>
                    <a:cs typeface="Times New Roman" pitchFamily="18" charset="0"/>
                  </a:rPr>
                  <a:t>отже</a:t>
                </a:r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>
                            <a:latin typeface="Cambria Math"/>
                            <a:cs typeface="Times New Roman"/>
                          </a:rPr>
                        </m:ctrlPr>
                      </m:sSubPr>
                      <m:e>
                        <m:r>
                          <a:rPr lang="uk-UA" sz="1600" b="0" i="1" dirty="0" smtClean="0">
                            <a:latin typeface="Cambria Math"/>
                            <a:cs typeface="Times New Roman"/>
                          </a:rPr>
                          <m:t>     </m:t>
                        </m:r>
                        <m:r>
                          <a:rPr lang="en-US" sz="1600" i="1" dirty="0">
                            <a:latin typeface="Cambria Math"/>
                            <a:cs typeface="Times New Roman"/>
                          </a:rPr>
                          <m:t>𝑡</m:t>
                        </m:r>
                      </m:e>
                      <m:sub>
                        <m:r>
                          <a:rPr lang="en-US" sz="1600" i="1" dirty="0">
                            <a:latin typeface="Cambria Math"/>
                            <a:cs typeface="Times New Roman"/>
                          </a:rPr>
                          <m:t>1</m:t>
                        </m:r>
                      </m:sub>
                    </m:sSub>
                  </m:oMath>
                </a14:m>
                <a:r>
                  <a:rPr lang="uk-UA" sz="1600" i="1" dirty="0">
                    <a:latin typeface="Times New Roman" pitchFamily="18" charset="0"/>
                    <a:ea typeface="Calibri"/>
                    <a:cs typeface="Times New Roman" pitchFamily="18" charset="0"/>
                  </a:rPr>
                  <a:t/>
                </a:r>
                <a:r>
                  <a:rPr lang="uk-UA" sz="1600" i="1" dirty="0" smtClean="0">
                    <a:latin typeface="Times New Roman" pitchFamily="18" charset="0"/>
                    <a:ea typeface="Calibri"/>
                    <a:cs typeface="Times New Roman" pitchFamily="18" charset="0"/>
                  </a:rPr>
                  <a:t>=3с.</a:t>
                </a:r>
              </a:p>
              <a:p>
                <a:pPr marL="0" indent="0">
                  <a:buNone/>
                </a:pPr>
                <a:r>
                  <a:rPr lang="uk-UA" sz="1600" dirty="0">
                    <a:latin typeface="Times New Roman" pitchFamily="18" charset="0"/>
                    <a:cs typeface="Times New Roman" pitchFamily="18" charset="0"/>
                  </a:rPr>
                  <a:t>Знайдемо швидкість </a:t>
                </a:r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 і максимальну висоту підйому: </a:t>
                </a:r>
              </a:p>
              <a:p>
                <a:pPr marL="0" indent="0">
                  <a:buNone/>
                </a:pPr>
                <a:r>
                  <a:rPr lang="uk-UA" sz="1600" i="1" dirty="0" smtClean="0">
                    <a:latin typeface="Times New Roman" pitchFamily="18" charset="0"/>
                    <a:cs typeface="Times New Roman" pitchFamily="18" charset="0"/>
                  </a:rPr>
                  <a:t>Ѵ</a:t>
                </a:r>
                <a:r>
                  <a:rPr lang="uk-UA" sz="1600" i="1" baseline="-25000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ru-RU" sz="16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1600" i="1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1600" dirty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r>
                      <a:rPr lang="ru-RU" sz="1600" b="0" i="1" smtClean="0">
                        <a:latin typeface="Cambria Math"/>
                        <a:cs typeface="Times New Roman" pitchFamily="18" charset="0"/>
                      </a:rPr>
                      <m:t>3с·10</m:t>
                    </m:r>
                    <m:f>
                      <m:fPr>
                        <m:ctrlPr>
                          <a:rPr lang="ru-RU" sz="16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ru-RU" sz="1600" b="0" i="1" smtClean="0">
                            <a:latin typeface="Cambria Math"/>
                            <a:cs typeface="Times New Roman" pitchFamily="18" charset="0"/>
                          </a:rPr>
                          <m:t>м</m:t>
                        </m:r>
                      </m:num>
                      <m:den>
                        <m:sSup>
                          <m:sSupPr>
                            <m:ctrlPr>
                              <a:rPr lang="ru-RU" sz="1600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ru-RU" sz="1600" b="0" i="1" smtClean="0">
                                <a:latin typeface="Cambria Math"/>
                                <a:cs typeface="Times New Roman" pitchFamily="18" charset="0"/>
                              </a:rPr>
                              <m:t>с</m:t>
                            </m:r>
                          </m:e>
                          <m:sup>
                            <m:r>
                              <a:rPr lang="ru-RU" sz="1600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 =30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ru-RU" sz="1600" b="0" i="1" smtClean="0">
                            <a:latin typeface="Cambria Math"/>
                            <a:cs typeface="Times New Roman" pitchFamily="18" charset="0"/>
                          </a:rPr>
                          <m:t>м</m:t>
                        </m:r>
                      </m:num>
                      <m:den>
                        <m:r>
                          <a:rPr lang="ru-RU" sz="1600" b="0" i="1" smtClean="0"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den>
                    </m:f>
                    <m:r>
                      <a:rPr lang="uk-UA" sz="1600" b="0" i="0" smtClean="0">
                        <a:latin typeface="Cambria Math"/>
                        <a:cs typeface="Times New Roman" pitchFamily="18" charset="0"/>
                      </a:rPr>
                      <m:t> ;</m:t>
                    </m:r>
                  </m:oMath>
                </a14:m>
                <a:endParaRPr lang="ru-RU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ru-RU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sz="1600" i="1" dirty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1600" i="1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1600" dirty="0">
                        <a:latin typeface="Times New Roman" pitchFamily="18" charset="0"/>
                        <a:cs typeface="Times New Roman" pitchFamily="18" charset="0"/>
                      </a:rPr>
                      <m:t>30</m:t>
                    </m:r>
                    <m:f>
                      <m:fPr>
                        <m:ctrlPr>
                          <a:rPr lang="ru-RU" sz="16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ru-RU" sz="1600" i="1">
                            <a:latin typeface="Cambria Math"/>
                            <a:cs typeface="Times New Roman" pitchFamily="18" charset="0"/>
                          </a:rPr>
                          <m:t>м</m:t>
                        </m:r>
                      </m:num>
                      <m:den>
                        <m:r>
                          <a:rPr lang="ru-RU" sz="1600" i="1"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den>
                    </m:f>
                    <m:r>
                      <m:rPr>
                        <m:nor/>
                      </m:rP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m:t>·</m:t>
                    </m:r>
                    <m:r>
                      <m:rPr>
                        <m:nor/>
                      </m:rPr>
                      <a:rPr lang="uk-UA" sz="1600" b="0" i="0" dirty="0" smtClean="0">
                        <a:latin typeface="Times New Roman" pitchFamily="18" charset="0"/>
                        <a:cs typeface="Times New Roman" pitchFamily="18" charset="0"/>
                      </a:rPr>
                      <m:t>3с - </m:t>
                    </m:r>
                    <m:f>
                      <m:fPr>
                        <m:ctrlPr>
                          <a:rPr lang="uk-UA" sz="1600" b="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ru-RU" sz="1600" i="1">
                            <a:latin typeface="Cambria Math"/>
                            <a:cs typeface="Times New Roman" pitchFamily="18" charset="0"/>
                          </a:rPr>
                          <m:t>10</m:t>
                        </m:r>
                        <m:f>
                          <m:fPr>
                            <m:ctrlPr>
                              <a:rPr lang="ru-RU" sz="16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ru-RU" sz="1600" i="1">
                                <a:latin typeface="Cambria Math"/>
                                <a:cs typeface="Times New Roman" pitchFamily="18" charset="0"/>
                              </a:rPr>
                              <m:t>м</m:t>
                            </m:r>
                          </m:num>
                          <m:den>
                            <m:sSup>
                              <m:sSupPr>
                                <m:ctrlPr>
                                  <a:rPr lang="ru-RU" sz="1600" i="1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1600" i="1">
                                    <a:latin typeface="Cambria Math"/>
                                    <a:cs typeface="Times New Roman" pitchFamily="18" charset="0"/>
                                  </a:rPr>
                                  <m:t>с</m:t>
                                </m:r>
                              </m:e>
                              <m:sup>
                                <m:r>
                                  <a:rPr lang="ru-RU" sz="1600" i="1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num>
                      <m:den>
                        <m:r>
                          <a:rPr lang="uk-UA" sz="1600" b="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ru-RU" sz="1600" i="1">
                        <a:latin typeface="Cambria Math"/>
                        <a:cs typeface="Times New Roman" pitchFamily="18" charset="0"/>
                      </a:rPr>
                      <m:t>3с</m:t>
                    </m:r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)²=45м.</a:t>
                </a:r>
              </a:p>
              <a:p>
                <a:pPr marL="0" indent="0">
                  <a:buNone/>
                </a:pPr>
                <a:endParaRPr lang="ru-RU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Відповідь: </a:t>
                </a:r>
                <a:r>
                  <a:rPr lang="uk-UA" sz="1600" i="1" dirty="0">
                    <a:latin typeface="Times New Roman" pitchFamily="18" charset="0"/>
                    <a:cs typeface="Times New Roman" pitchFamily="18" charset="0"/>
                  </a:rPr>
                  <a:t>Ѵ</a:t>
                </a:r>
                <a:r>
                  <a:rPr lang="uk-UA" sz="1600" i="1" baseline="-250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ru-RU" sz="1600" i="1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1600" i="1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30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ru-RU" sz="1600" i="1">
                            <a:latin typeface="Cambria Math"/>
                            <a:cs typeface="Times New Roman" pitchFamily="18" charset="0"/>
                          </a:rPr>
                          <m:t>м</m:t>
                        </m:r>
                      </m:num>
                      <m:den>
                        <m:r>
                          <a:rPr lang="ru-RU" sz="1600" i="1"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den>
                    </m:f>
                    <m:r>
                      <a:rPr lang="uk-UA" sz="1600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uk-UA" sz="1600" i="1" dirty="0" smtClean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=45м</a:t>
                </a:r>
                <a:r>
                  <a:rPr lang="ru-RU" sz="16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>
                  <a:buNone/>
                </a:pPr>
                <a:endParaRPr lang="ru-RU" sz="16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ru-RU" sz="16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3849011" y="1676400"/>
                <a:ext cx="4837789" cy="4572000"/>
              </a:xfrm>
              <a:blipFill rotWithShape="1">
                <a:blip r:embed="rId3"/>
                <a:stretch>
                  <a:fillRect l="-630" t="-1333" r="-2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>
            <a:stCxn id="3" idx="0"/>
          </p:cNvCxnSpPr>
          <p:nvPr/>
        </p:nvCxnSpPr>
        <p:spPr>
          <a:xfrm flipH="1">
            <a:off x="2051720" y="1676400"/>
            <a:ext cx="568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39552" y="2420888"/>
            <a:ext cx="1512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8939" t="18986" r="15683" b="43750"/>
          <a:stretch/>
        </p:blipFill>
        <p:spPr bwMode="auto">
          <a:xfrm>
            <a:off x="2123728" y="1676400"/>
            <a:ext cx="1725283" cy="1362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37225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2. Хлопчик кинув горизонтально м'яч з вікна, що знаходиться на висоті 20 м. Скільки часу летів м'яч до землі і з якою швидкістю він був кинутий, якщо він впав на відстані 6 м від фундаменту?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1378496" cy="659352"/>
          </a:xfrm>
        </p:spPr>
        <p:txBody>
          <a:bodyPr/>
          <a:lstStyle/>
          <a:p>
            <a:r>
              <a:rPr lang="uk-UA" dirty="0" smtClean="0"/>
              <a:t>Дано: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uk-UA" dirty="0"/>
              <a:t>Розв’язання</a:t>
            </a:r>
            <a:endParaRPr lang="ru-RU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5" name="Объект 4"/>
              <p:cNvSpPr>
                <a:spLocks noGrp="1"/>
              </p:cNvSpPr>
              <p:nvPr>
                <p:ph sz="quarter" idx="2"/>
              </p:nvPr>
            </p:nvSpPr>
            <p:spPr>
              <a:xfrm>
                <a:off x="457200" y="2514600"/>
                <a:ext cx="1594520" cy="3845720"/>
              </a:xfrm>
            </p:spPr>
            <p:txBody>
              <a:bodyPr/>
              <a:lstStyle/>
              <a:p>
                <a:r>
                  <a:rPr lang="en-US" i="1" dirty="0" smtClean="0"/>
                  <a:t>h</a:t>
                </a:r>
                <a:r>
                  <a:rPr lang="en-US" dirty="0" smtClean="0"/>
                  <a:t>=20</a:t>
                </a:r>
                <a:r>
                  <a:rPr lang="uk-UA" dirty="0" smtClean="0"/>
                  <a:t>м</a:t>
                </a:r>
                <a:endParaRPr lang="en-US" dirty="0" smtClean="0"/>
              </a:p>
              <a:p>
                <a:r>
                  <a:rPr lang="en-US" i="1" dirty="0"/>
                  <a:t>l</a:t>
                </a:r>
                <a:r>
                  <a:rPr lang="en-US" dirty="0" smtClean="0"/>
                  <a:t>=6</a:t>
                </a:r>
                <a:r>
                  <a:rPr lang="uk-UA" dirty="0" smtClean="0"/>
                  <a:t>м</a:t>
                </a:r>
                <a:endParaRPr lang="en-US" dirty="0" smtClean="0"/>
              </a:p>
              <a:p>
                <a:r>
                  <a:rPr lang="en-US" sz="2400" i="1" dirty="0"/>
                  <a:t>t</a:t>
                </a:r>
                <a:r>
                  <a:rPr lang="en-US" sz="2400" i="1" dirty="0" smtClean="0"/>
                  <a:t>-</a:t>
                </a:r>
                <a:r>
                  <a:rPr lang="uk-UA" sz="2400" i="1" dirty="0" smtClean="0"/>
                  <a:t>?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>
                            <a:latin typeface="Cambria Math"/>
                          </a:rPr>
                          <m:t>0 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−?</m:t>
                    </m:r>
                  </m:oMath>
                </a14:m>
                <a:endParaRPr lang="en-US" dirty="0"/>
              </a:p>
              <a:p>
                <a:endParaRPr lang="en-US" dirty="0" smtClean="0"/>
              </a:p>
              <a:p>
                <a:endParaRPr lang="ru-RU" dirty="0"/>
              </a:p>
            </p:txBody>
          </p:sp>
        </mc:Choice>
        <mc:Fallback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2"/>
              </p:nvPr>
            </p:nvSpPr>
            <p:spPr>
              <a:xfrm>
                <a:off x="457200" y="2514600"/>
                <a:ext cx="1594520" cy="3845720"/>
              </a:xfrm>
              <a:blipFill rotWithShape="1">
                <a:blip r:embed="rId2"/>
                <a:stretch>
                  <a:fillRect l="-3817" t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Объект 5"/>
              <p:cNvSpPr>
                <a:spLocks noGrp="1"/>
              </p:cNvSpPr>
              <p:nvPr>
                <p:ph sz="quarter" idx="4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16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r>
                      <a:rPr lang="en-US" sz="1600" b="0" i="1">
                        <a:latin typeface="Cambria Math"/>
                      </a:rPr>
                      <m:t>𝑙</m:t>
                    </m:r>
                    <m:r>
                      <a:rPr lang="en-US" sz="1600" b="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b="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1600" b="0" i="1">
                        <a:latin typeface="Cambria Math"/>
                      </a:rPr>
                      <m:t>𝑡</m:t>
                    </m:r>
                    <m:r>
                      <a:rPr lang="en-US" sz="1600" b="0" i="1" smtClean="0">
                        <a:latin typeface="Cambria Math"/>
                      </a:rPr>
                      <m:t>                      </m:t>
                    </m:r>
                    <m:d>
                      <m:dPr>
                        <m:ctrlPr>
                          <a:rPr lang="en-US" sz="1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uk-UA" sz="1600" b="0" i="1" smtClean="0">
                        <a:latin typeface="Cambria Math"/>
                      </a:rPr>
                      <m:t>;</m:t>
                    </m:r>
                  </m:oMath>
                </a14:m>
                <a:endParaRPr lang="en-US" sz="16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16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uk-UA" sz="1600" i="1" dirty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1600" i="1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b="0" i="1">
                            <a:latin typeface="Cambria Math"/>
                          </a:rPr>
                          <m:t>𝑔</m:t>
                        </m:r>
                        <m:sSup>
                          <m:sSupPr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600" b="0" i="1">
                                <a:latin typeface="Cambria Math"/>
                              </a:rPr>
                              <m:t>𝑡</m:t>
                            </m:r>
                          </m:e>
                          <m:sup>
                            <m:r>
                              <a:rPr lang="en-US" sz="1600" b="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1600" b="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16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(2)</a:t>
                </a:r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;</a:t>
                </a:r>
              </a:p>
              <a:p>
                <a:r>
                  <a:rPr lang="uk-UA" sz="1600" dirty="0" smtClean="0"/>
                  <a:t>З </a:t>
                </a:r>
                <a:r>
                  <a:rPr lang="uk-UA" sz="1600" dirty="0"/>
                  <a:t>рівняння </a:t>
                </a:r>
                <a:r>
                  <a:rPr lang="uk-UA" sz="1600" dirty="0" smtClean="0"/>
                  <a:t>(2) </a:t>
                </a:r>
                <a:r>
                  <a:rPr lang="ru-RU" sz="1600" dirty="0" err="1" smtClean="0"/>
                  <a:t>визначаємо</a:t>
                </a:r>
                <a:r>
                  <a:rPr lang="ru-RU" sz="1600" dirty="0" smtClean="0"/>
                  <a:t/>
                </a:r>
                <a14:m>
                  <m:oMath xmlns:m="http://schemas.openxmlformats.org/officeDocument/2006/math">
                    <m:r>
                      <a:rPr lang="uk-UA" sz="1600" b="0" i="0" smtClean="0">
                        <a:latin typeface="Cambria Math"/>
                      </a:rPr>
                      <m:t>: </m:t>
                    </m:r>
                    <m:r>
                      <a:rPr lang="en-US" sz="1600" i="1">
                        <a:latin typeface="Cambria Math"/>
                      </a:rPr>
                      <m:t>𝑡</m:t>
                    </m:r>
                    <m:r>
                      <a:rPr lang="en-US" sz="1600" i="1">
                        <a:latin typeface="Cambria Math"/>
                      </a:rPr>
                      <m:t> </m:t>
                    </m:r>
                  </m:oMath>
                </a14:m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uk-UA" sz="16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k-UA" sz="1600" i="1" dirty="0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uk-UA" sz="1600" b="0" i="1" dirty="0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  <m:r>
                              <a:rPr lang="en-US" sz="1600" b="0" i="1" dirty="0" smtClean="0">
                                <a:latin typeface="Cambria Math"/>
                                <a:cs typeface="Times New Roman" pitchFamily="18" charset="0"/>
                              </a:rPr>
                              <m:t>h</m:t>
                            </m:r>
                          </m:num>
                          <m:den>
                            <m:r>
                              <a:rPr lang="en-US" sz="1600" b="0" i="1" dirty="0" smtClean="0">
                                <a:latin typeface="Cambria Math"/>
                                <a:cs typeface="Times New Roman" pitchFamily="18" charset="0"/>
                              </a:rPr>
                              <m:t>𝑔</m:t>
                            </m:r>
                          </m:den>
                        </m:f>
                      </m:e>
                    </m:rad>
                  </m:oMath>
                </a14:m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;</a:t>
                </a:r>
              </a:p>
              <a:p>
                <a:r>
                  <a:rPr lang="uk-UA" sz="1600" dirty="0" smtClean="0"/>
                  <a:t/>
                </a:r>
                <a14:m>
                  <m:oMath xmlns:m="http://schemas.openxmlformats.org/officeDocument/2006/math">
                    <m:r>
                      <a:rPr lang="uk-UA" sz="1600">
                        <a:latin typeface="Cambria Math"/>
                      </a:rPr>
                      <m:t> </m:t>
                    </m:r>
                    <m:r>
                      <a:rPr lang="en-US" sz="1600" i="1">
                        <a:latin typeface="Cambria Math"/>
                      </a:rPr>
                      <m:t>𝑡</m:t>
                    </m:r>
                    <m:r>
                      <a:rPr lang="en-US" sz="1600" i="1">
                        <a:latin typeface="Cambria Math"/>
                      </a:rPr>
                      <m:t> </m:t>
                    </m:r>
                  </m:oMath>
                </a14:m>
                <a:r>
                  <a:rPr lang="uk-UA" sz="16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uk-UA" sz="1600" i="1" dirty="0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k-UA" sz="1600" i="1" dirty="0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uk-UA" sz="1600" b="0" i="1" dirty="0" smtClean="0">
                                <a:latin typeface="Cambria Math"/>
                                <a:cs typeface="Times New Roman" pitchFamily="18" charset="0"/>
                              </a:rPr>
                              <m:t>2·20м</m:t>
                            </m:r>
                          </m:num>
                          <m:den>
                            <m:r>
                              <a:rPr lang="uk-UA" sz="1600" b="0" i="1" dirty="0" smtClean="0">
                                <a:latin typeface="Cambria Math"/>
                                <a:cs typeface="Times New Roman" pitchFamily="18" charset="0"/>
                              </a:rPr>
                              <m:t>10</m:t>
                            </m:r>
                            <m:f>
                              <m:fPr>
                                <m:ctrlPr>
                                  <a:rPr lang="uk-UA" sz="1600" b="0" i="1" dirty="0" smtClean="0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uk-UA" sz="1600" b="0" i="1" dirty="0" smtClean="0">
                                    <a:latin typeface="Cambria Math"/>
                                    <a:cs typeface="Times New Roman" pitchFamily="18" charset="0"/>
                                  </a:rPr>
                                  <m:t>м</m:t>
                                </m:r>
                              </m:num>
                              <m:den>
                                <m:r>
                                  <a:rPr lang="uk-UA" sz="1600" b="0" i="1" dirty="0" smtClean="0">
                                    <a:latin typeface="Cambria Math"/>
                                    <a:cs typeface="Times New Roman" pitchFamily="18" charset="0"/>
                                  </a:rPr>
                                  <m:t>с²</m:t>
                                </m:r>
                              </m:den>
                            </m:f>
                          </m:den>
                        </m:f>
                      </m:e>
                    </m:rad>
                    <m:r>
                      <a:rPr lang="uk-UA" sz="1600" b="0" i="0" dirty="0" smtClean="0">
                        <a:latin typeface="Cambria Math"/>
                        <a:cs typeface="Times New Roman" pitchFamily="18" charset="0"/>
                      </a:rPr>
                      <m:t>=</m:t>
                    </m:r>
                  </m:oMath>
                </a14:m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2с; </a:t>
                </a:r>
              </a:p>
              <a:p>
                <a:r>
                  <a:rPr lang="uk-UA" sz="1600" dirty="0"/>
                  <a:t>З </a:t>
                </a:r>
                <a:r>
                  <a:rPr lang="uk-UA" sz="1600" dirty="0"/>
                  <a:t>рівняння </a:t>
                </a:r>
                <a:r>
                  <a:rPr lang="uk-UA" sz="1600" dirty="0" smtClean="0"/>
                  <a:t>(1) </a:t>
                </a:r>
                <a:r>
                  <a:rPr lang="ru-RU" sz="1600" dirty="0" err="1"/>
                  <a:t>визначаємо</a:t>
                </a:r>
                <a:r>
                  <a:rPr lang="ru-RU" sz="1600" dirty="0"/>
                  <a:t/>
                </a:r>
                <a14:m>
                  <m:oMath xmlns:m="http://schemas.openxmlformats.org/officeDocument/2006/math">
                    <m:r>
                      <a:rPr lang="uk-UA" sz="1600">
                        <a:latin typeface="Cambria Math"/>
                      </a:rPr>
                      <m:t>:</m:t>
                    </m:r>
                  </m:oMath>
                </a14:m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80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uk-UA" sz="1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uk-UA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</a:rPr>
                          <m:t>𝑙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</a:rPr>
                          <m:t>𝑡</m:t>
                        </m:r>
                      </m:den>
                    </m:f>
                    <m:r>
                      <a:rPr lang="en-US" sz="1800" i="1">
                        <a:latin typeface="Cambria Math"/>
                      </a:rPr>
                      <m:t> </m:t>
                    </m:r>
                    <m:r>
                      <a:rPr lang="uk-UA" sz="1800" b="0" i="0" smtClean="0">
                        <a:latin typeface="Cambria Math"/>
                      </a:rPr>
                      <m:t>;</m:t>
                    </m:r>
                  </m:oMath>
                </a14:m>
                <a:endParaRPr lang="uk-UA" sz="1800" b="0" dirty="0" smtClean="0">
                  <a:latin typeface="Times New Roman" pitchFamily="18" charset="0"/>
                </a:endParaRPr>
              </a:p>
              <a:p>
                <a:endParaRPr lang="uk-UA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uk-UA" sz="1600" b="0" i="1" dirty="0" smtClean="0">
                            <a:latin typeface="Cambria Math"/>
                            <a:cs typeface="Times New Roman" pitchFamily="18" charset="0"/>
                          </a:rPr>
                          <m:t>6м</m:t>
                        </m:r>
                      </m:num>
                      <m:den>
                        <m:r>
                          <a:rPr lang="uk-UA" sz="1600" b="0" i="1" dirty="0" smtClean="0">
                            <a:latin typeface="Cambria Math"/>
                            <a:cs typeface="Times New Roman" pitchFamily="18" charset="0"/>
                          </a:rPr>
                          <m:t>2с</m:t>
                        </m:r>
                      </m:den>
                    </m:f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=3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uk-UA" sz="1600" b="0" i="1" dirty="0" smtClean="0">
                            <a:latin typeface="Cambria Math"/>
                            <a:cs typeface="Times New Roman" pitchFamily="18" charset="0"/>
                          </a:rPr>
                          <m:t>м</m:t>
                        </m:r>
                      </m:num>
                      <m:den>
                        <m:r>
                          <a:rPr lang="uk-UA" sz="1600" b="0" i="1" dirty="0" smtClean="0"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:endParaRPr lang="ru-RU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Відповідь: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</a:rPr>
                      <m:t>𝑡</m:t>
                    </m:r>
                    <m:r>
                      <a:rPr lang="en-US" sz="1600" i="1">
                        <a:latin typeface="Cambria Math"/>
                      </a:rPr>
                      <m:t> </m:t>
                    </m:r>
                  </m:oMath>
                </a14:m>
                <a:r>
                  <a:rPr lang="uk-UA" sz="1600" dirty="0" smtClean="0">
                    <a:latin typeface="Times New Roman" pitchFamily="18" charset="0"/>
                    <a:cs typeface="Times New Roman" pitchFamily="18" charset="0"/>
                  </a:rPr>
                  <a:t>=2с,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ru-RU" sz="16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 dirty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uk-UA" sz="1600" i="1" dirty="0">
                            <a:latin typeface="Cambria Math"/>
                            <a:cs typeface="Times New Roman" pitchFamily="18" charset="0"/>
                          </a:rPr>
                          <m:t>м</m:t>
                        </m:r>
                      </m:num>
                      <m:den>
                        <m:r>
                          <a:rPr lang="uk-UA" sz="1600" i="1" dirty="0">
                            <a:latin typeface="Cambria Math"/>
                            <a:cs typeface="Times New Roman" pitchFamily="18" charset="0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1600" dirty="0">
                    <a:latin typeface="Times New Roman" pitchFamily="18" charset="0"/>
                    <a:cs typeface="Times New Roman" pitchFamily="18" charset="0"/>
                  </a:rPr>
                  <a:t> .</a:t>
                </a:r>
                <a:endParaRPr lang="uk-UA" sz="1600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Объек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blipFill rotWithShape="1">
                <a:blip r:embed="rId3"/>
                <a:stretch>
                  <a:fillRect l="-452" t="-635" b="-3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1907704" y="2060848"/>
            <a:ext cx="0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51520" y="3356992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313" t="21851" r="54737" b="40718"/>
          <a:stretch/>
        </p:blipFill>
        <p:spPr bwMode="auto">
          <a:xfrm>
            <a:off x="2051720" y="2118857"/>
            <a:ext cx="2302350" cy="1576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525597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uk-UA" sz="2000" dirty="0">
                    <a:latin typeface="Times New Roman" pitchFamily="18" charset="0"/>
                    <a:cs typeface="Times New Roman" pitchFamily="18" charset="0"/>
                  </a:rPr>
                  <a:t>3.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2000" dirty="0" err="1">
                    <a:latin typeface="Times New Roman" pitchFamily="18" charset="0"/>
                    <a:cs typeface="Times New Roman" pitchFamily="18" charset="0"/>
                  </a:rPr>
                  <a:t>Знайти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2000" dirty="0" err="1">
                    <a:latin typeface="Times New Roman" pitchFamily="18" charset="0"/>
                    <a:cs typeface="Times New Roman" pitchFamily="18" charset="0"/>
                  </a:rPr>
                  <a:t>висоту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2000" dirty="0" err="1">
                    <a:latin typeface="Times New Roman" pitchFamily="18" charset="0"/>
                    <a:cs typeface="Times New Roman" pitchFamily="18" charset="0"/>
                  </a:rPr>
                  <a:t>підйому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 і </a:t>
                </a:r>
                <a:r>
                  <a:rPr lang="ru-RU" sz="2000" dirty="0" err="1">
                    <a:latin typeface="Times New Roman" pitchFamily="18" charset="0"/>
                    <a:cs typeface="Times New Roman" pitchFamily="18" charset="0"/>
                  </a:rPr>
                  <a:t>дальність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2000" dirty="0" err="1">
                    <a:latin typeface="Times New Roman" pitchFamily="18" charset="0"/>
                    <a:cs typeface="Times New Roman" pitchFamily="18" charset="0"/>
                  </a:rPr>
                  <a:t>польоту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2000" dirty="0" err="1">
                    <a:latin typeface="Times New Roman" pitchFamily="18" charset="0"/>
                    <a:cs typeface="Times New Roman" pitchFamily="18" charset="0"/>
                  </a:rPr>
                  <a:t>сигнальної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2000" dirty="0" err="1">
                    <a:latin typeface="Times New Roman" pitchFamily="18" charset="0"/>
                    <a:cs typeface="Times New Roman" pitchFamily="18" charset="0"/>
                  </a:rPr>
                  <a:t>ракети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ru-RU" sz="2000" dirty="0" err="1">
                    <a:latin typeface="Times New Roman" pitchFamily="18" charset="0"/>
                    <a:cs typeface="Times New Roman" pitchFamily="18" charset="0"/>
                  </a:rPr>
                  <a:t>випущеної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2000" dirty="0" err="1">
                    <a:latin typeface="Times New Roman" pitchFamily="18" charset="0"/>
                    <a:cs typeface="Times New Roman" pitchFamily="18" charset="0"/>
                  </a:rPr>
                  <a:t>зі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2000" dirty="0" err="1">
                    <a:latin typeface="Times New Roman" pitchFamily="18" charset="0"/>
                    <a:cs typeface="Times New Roman" pitchFamily="18" charset="0"/>
                  </a:rPr>
                  <a:t>швидкістю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 40 км / с </a:t>
                </a:r>
                <a:r>
                  <a:rPr lang="ru-RU" sz="2000" dirty="0" err="1">
                    <a:latin typeface="Times New Roman" pitchFamily="18" charset="0"/>
                    <a:cs typeface="Times New Roman" pitchFamily="18" charset="0"/>
                  </a:rPr>
                  <a:t>під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 кутом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uk-UA" sz="2000" i="1">
                            <a:latin typeface="Cambria Math"/>
                          </a:rPr>
                          <m:t>60</m:t>
                        </m:r>
                      </m:e>
                      <m:sup>
                        <m:r>
                          <a:rPr lang="uk-UA" sz="2000" i="1">
                            <a:latin typeface="Cambria Math"/>
                          </a:rPr>
                          <m:t>0</m:t>
                        </m:r>
                      </m:sup>
                    </m:sSup>
                  </m:oMath>
                </a14:m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до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горизонту.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852" r="-1481" b="-133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Дано: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uk-UA" dirty="0" smtClean="0"/>
              <a:t>Розв’язання</a:t>
            </a:r>
            <a:endParaRPr lang="ru-RU" dirty="0"/>
          </a:p>
          <a:p>
            <a:endParaRPr lang="ru-RU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5" name="Объект 4"/>
              <p:cNvSpPr>
                <a:spLocks noGrp="1"/>
              </p:cNvSpPr>
              <p:nvPr>
                <p:ph sz="quarter" idx="2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0 </m:t>
                        </m:r>
                      </m:sub>
                    </m:sSub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=40 м/с</a:t>
                </a:r>
              </a:p>
              <a:p>
                <a14:m>
                  <m:oMath xmlns:m="http://schemas.openxmlformats.org/officeDocument/2006/math">
                    <m:r>
                      <a:rPr lang="ru-RU" sz="160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uk-UA" sz="1600" b="0" i="1" smtClean="0">
                        <a:latin typeface="Cambria Math"/>
                        <a:ea typeface="Cambria Math"/>
                      </a:rPr>
                      <m:t>=60°</m:t>
                    </m:r>
                  </m:oMath>
                </a14:m>
                <a:endParaRPr lang="ru-RU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600" i="1" dirty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uk-UA" sz="1600" i="1" dirty="0" smtClean="0">
                    <a:latin typeface="Times New Roman" pitchFamily="18" charset="0"/>
                    <a:cs typeface="Times New Roman" pitchFamily="18" charset="0"/>
                  </a:rPr>
                  <a:t>-?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</a:rPr>
                      <m:t>𝑙</m:t>
                    </m:r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-?</a:t>
                </a:r>
              </a:p>
              <a:p>
                <a:endParaRPr lang="uk-UA" sz="1600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uk-UA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uk-UA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uk-UA" sz="1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2"/>
              </p:nvPr>
            </p:nvSpPr>
            <p:spPr>
              <a:blipFill rotWithShape="1">
                <a:blip r:embed="rId3"/>
                <a:stretch>
                  <a:fillRect l="-302" t="-17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Объект 5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2483769" y="2348880"/>
                <a:ext cx="6203032" cy="432048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1100" b="0" i="1" smtClean="0">
                        <a:latin typeface="Cambria Math"/>
                      </a:rPr>
                      <m:t>𝑙</m:t>
                    </m:r>
                    <m:r>
                      <a:rPr lang="en-US" sz="11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100" b="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100" b="0" i="1">
                            <a:latin typeface="Cambria Math"/>
                          </a:rPr>
                          <m:t>0</m:t>
                        </m:r>
                        <m:r>
                          <a:rPr lang="en-US" sz="1100" b="0" i="1" smtClean="0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sz="1100" b="0" i="1">
                        <a:latin typeface="Cambria Math"/>
                      </a:rPr>
                      <m:t>𝑡</m:t>
                    </m:r>
                    <m:r>
                      <a:rPr lang="uk-UA" sz="1100" b="0" i="1" smtClean="0">
                        <a:latin typeface="Cambria Math"/>
                      </a:rPr>
                      <m:t>;                                   </m:t>
                    </m:r>
                  </m:oMath>
                </a14:m>
                <a:endParaRPr lang="uk-UA" sz="11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1100" i="1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100" b="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100" b="0" i="1" smtClean="0">
                            <a:latin typeface="Cambria Math"/>
                          </a:rPr>
                          <m:t>0</m:t>
                        </m:r>
                        <m:r>
                          <a:rPr lang="en-US" sz="1100" b="0" i="1" smtClean="0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sz="1100" b="0" i="1" smtClean="0">
                        <a:latin typeface="Cambria Math"/>
                      </a:rPr>
                      <m:t>𝑡</m:t>
                    </m:r>
                    <m:r>
                      <a:rPr lang="en-US" sz="1100" b="0" i="1" dirty="0" smtClean="0">
                        <a:latin typeface="Cambria Math"/>
                        <a:cs typeface="Times New Roman"/>
                      </a:rPr>
                      <m:t>+</m:t>
                    </m:r>
                    <m:r>
                      <a:rPr lang="uk-UA" sz="1100" b="0" i="1" dirty="0">
                        <a:latin typeface="Cambria Math"/>
                        <a:cs typeface="Times New Roman"/>
                      </a:rPr>
                      <m:t> </m:t>
                    </m:r>
                    <m:f>
                      <m:fPr>
                        <m:ctrlPr>
                          <a:rPr lang="en-US" sz="11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1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100" b="0" i="1" smtClean="0">
                                <a:latin typeface="Cambria Math"/>
                              </a:rPr>
                              <m:t>𝑔</m:t>
                            </m:r>
                          </m:e>
                          <m:sub>
                            <m:r>
                              <a:rPr lang="en-US" sz="1100" b="0" i="1" smtClean="0"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  <m:r>
                          <a:rPr lang="en-US" sz="1100" b="0" i="1" smtClean="0">
                            <a:latin typeface="Cambria Math"/>
                          </a:rPr>
                          <m:t>𝑡</m:t>
                        </m:r>
                        <m:r>
                          <a:rPr lang="en-US" sz="1100" b="0" i="1"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en-US" sz="1100" b="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1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1100" dirty="0" smtClean="0">
                    <a:latin typeface="Times New Roman" pitchFamily="18" charset="0"/>
                    <a:cs typeface="Times New Roman" pitchFamily="18" charset="0"/>
                  </a:rPr>
                  <a:t>,  де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1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100" i="1">
                            <a:latin typeface="Cambria Math"/>
                          </a:rPr>
                          <m:t>0</m:t>
                        </m:r>
                        <m:r>
                          <a:rPr lang="en-US" sz="1100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sz="11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1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1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1100" i="1" dirty="0">
                    <a:latin typeface="Times New Roman" pitchFamily="18" charset="0"/>
                    <a:cs typeface="Times New Roman" pitchFamily="18" charset="0"/>
                  </a:rPr>
                  <a:t>cos</a:t>
                </a:r>
                <a14:m>
                  <m:oMath xmlns:m="http://schemas.openxmlformats.org/officeDocument/2006/math">
                    <m:r>
                      <a:rPr lang="en-US" sz="1100" i="1" dirty="0">
                        <a:latin typeface="Cambria Math"/>
                        <a:ea typeface="Cambria Math"/>
                      </a:rPr>
                      <m:t>𝛼</m:t>
                    </m:r>
                    <m:r>
                      <a:rPr lang="uk-UA" sz="1100" b="0" i="1" dirty="0" smtClean="0">
                        <a:latin typeface="Cambria Math"/>
                        <a:ea typeface="Cambria Math"/>
                      </a:rPr>
                      <m:t> ,       а</m:t>
                    </m:r>
                    <m:sSub>
                      <m:sSubPr>
                        <m:ctrlPr>
                          <a:rPr lang="en-US" sz="1100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sz="1100" b="0" i="1" smtClean="0">
                            <a:latin typeface="Cambria Math"/>
                          </a:rPr>
                          <m:t>     </m:t>
                        </m:r>
                        <m:r>
                          <a:rPr lang="uk-UA" sz="1100" i="1">
                            <a:latin typeface="Cambria Math"/>
                          </a:rPr>
                          <m:t> </m:t>
                        </m:r>
                        <m:r>
                          <a:rPr lang="en-US" sz="11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100" i="1">
                            <a:latin typeface="Cambria Math"/>
                          </a:rPr>
                          <m:t>0</m:t>
                        </m:r>
                        <m:r>
                          <a:rPr lang="en-US" sz="1100" i="1"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sz="11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1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100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1100" i="1" dirty="0">
                    <a:latin typeface="Times New Roman" pitchFamily="18" charset="0"/>
                    <a:cs typeface="Times New Roman" pitchFamily="18" charset="0"/>
                  </a:rPr>
                  <a:t>sin</a:t>
                </a:r>
                <a14:m>
                  <m:oMath xmlns:m="http://schemas.openxmlformats.org/officeDocument/2006/math">
                    <m:r>
                      <a:rPr lang="en-US" sz="1100" i="1" dirty="0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ru-RU" sz="1100" i="1" dirty="0" smtClean="0">
                    <a:latin typeface="Times New Roman" pitchFamily="18" charset="0"/>
                    <a:cs typeface="Times New Roman" pitchFamily="18" charset="0"/>
                  </a:rPr>
                  <a:t>;</a:t>
                </a:r>
              </a:p>
              <a:p>
                <a:endParaRPr lang="ru-RU" sz="11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1100" i="1">
                        <a:latin typeface="Cambria Math"/>
                      </a:rPr>
                      <m:t>𝑙</m:t>
                    </m:r>
                    <m:r>
                      <a:rPr lang="en-US" sz="1100" i="1">
                        <a:latin typeface="Cambria Math"/>
                      </a:rPr>
                      <m:t> </m:t>
                    </m:r>
                    <m:r>
                      <a:rPr lang="en-US" sz="1100" b="1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100" b="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100" b="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1100" b="0" i="1">
                        <a:latin typeface="Cambria Math"/>
                      </a:rPr>
                      <m:t>𝑐𝑜𝑠</m:t>
                    </m:r>
                    <m:r>
                      <a:rPr lang="en-US" sz="1100" b="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1100" b="0" i="1">
                        <a:latin typeface="Cambria Math"/>
                      </a:rPr>
                      <m:t>𝑡</m:t>
                    </m:r>
                  </m:oMath>
                </a14:m>
                <a:r>
                  <a:rPr lang="en-US" sz="1100" i="1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                      (1)</a:t>
                </a:r>
              </a:p>
              <a:p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1100" i="1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1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10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m:rPr>
                        <m:nor/>
                      </m:rPr>
                      <a:rPr lang="en-US" sz="1100" i="1" dirty="0">
                        <a:latin typeface="Times New Roman" pitchFamily="18" charset="0"/>
                        <a:cs typeface="Times New Roman" pitchFamily="18" charset="0"/>
                      </a:rPr>
                      <m:t>sin</m:t>
                    </m:r>
                    <m:r>
                      <a:rPr lang="en-US" sz="1100" i="1" dirty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1100" i="1" dirty="0" smtClean="0">
                        <a:latin typeface="Cambria Math"/>
                        <a:ea typeface="Cambria Math"/>
                      </a:rPr>
                      <m:t>·</m:t>
                    </m:r>
                    <m:r>
                      <a:rPr lang="en-US" sz="1100" b="0" i="1" dirty="0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uk-UA" sz="1100" b="0" i="1" dirty="0" smtClean="0">
                        <a:latin typeface="Cambria Math"/>
                        <a:cs typeface="Times New Roman"/>
                      </a:rPr>
                      <m:t>−</m:t>
                    </m:r>
                    <m:r>
                      <a:rPr lang="uk-UA" sz="1100" i="1" dirty="0">
                        <a:latin typeface="Cambria Math"/>
                        <a:cs typeface="Times New Roman"/>
                      </a:rPr>
                      <m:t> </m:t>
                    </m:r>
                    <m:f>
                      <m:fPr>
                        <m:ctrlPr>
                          <a:rPr lang="en-US" sz="11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100" b="0" i="1" smtClean="0">
                            <a:latin typeface="Cambria Math"/>
                          </a:rPr>
                          <m:t>𝑔𝑡</m:t>
                        </m:r>
                        <m:r>
                          <a:rPr lang="en-US" sz="1100" i="1"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en-US" sz="11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100" i="1" dirty="0" smtClean="0">
                    <a:latin typeface="Times New Roman" pitchFamily="18" charset="0"/>
                    <a:cs typeface="Times New Roman" pitchFamily="18" charset="0"/>
                  </a:rPr>
                  <a:t>;           (2)</a:t>
                </a:r>
              </a:p>
              <a:p>
                <a:r>
                  <a:rPr lang="ru-RU" sz="11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1100" dirty="0"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1100" dirty="0">
                    <a:latin typeface="Times New Roman" pitchFamily="18" charset="0"/>
                    <a:cs typeface="Times New Roman" pitchFamily="18" charset="0"/>
                  </a:rPr>
                  <a:t>К</a:t>
                </a:r>
                <a:r>
                  <a:rPr lang="ru-RU" sz="1100" dirty="0" smtClean="0">
                    <a:latin typeface="Times New Roman" pitchFamily="18" charset="0"/>
                    <a:cs typeface="Times New Roman" pitchFamily="18" charset="0"/>
                  </a:rPr>
                  <a:t>оли </a:t>
                </a:r>
                <a:r>
                  <a:rPr lang="ru-RU" sz="1100" dirty="0" err="1">
                    <a:latin typeface="Times New Roman" pitchFamily="18" charset="0"/>
                    <a:cs typeface="Times New Roman" pitchFamily="18" charset="0"/>
                  </a:rPr>
                  <a:t>тіло</a:t>
                </a:r>
                <a:r>
                  <a:rPr lang="ru-RU" sz="1100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1100" dirty="0" err="1" smtClean="0">
                    <a:latin typeface="Times New Roman" pitchFamily="18" charset="0"/>
                    <a:cs typeface="Times New Roman" pitchFamily="18" charset="0"/>
                  </a:rPr>
                  <a:t>впаде</a:t>
                </a:r>
                <a:r>
                  <a:rPr lang="ru-RU" sz="11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h=0, тобто </a:t>
                </a:r>
                <a:r>
                  <a:rPr lang="uk-UA" sz="1100" i="1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1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10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m:rPr>
                        <m:nor/>
                      </m:rPr>
                      <a:rPr lang="en-US" sz="1100" i="1" dirty="0">
                        <a:latin typeface="Times New Roman" pitchFamily="18" charset="0"/>
                        <a:cs typeface="Times New Roman" pitchFamily="18" charset="0"/>
                      </a:rPr>
                      <m:t>sin</m:t>
                    </m:r>
                    <m:r>
                      <a:rPr lang="en-US" sz="1100" i="1" dirty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1100" i="1" dirty="0">
                        <a:latin typeface="Cambria Math"/>
                        <a:ea typeface="Cambria Math"/>
                      </a:rPr>
                      <m:t>·</m:t>
                    </m:r>
                    <m:r>
                      <a:rPr lang="en-US" sz="1100" i="1" dirty="0">
                        <a:latin typeface="Cambria Math"/>
                        <a:ea typeface="Cambria Math"/>
                      </a:rPr>
                      <m:t>𝑡</m:t>
                    </m:r>
                    <m:r>
                      <a:rPr lang="uk-UA" sz="1100" i="1" dirty="0">
                        <a:latin typeface="Cambria Math"/>
                        <a:cs typeface="Times New Roman"/>
                      </a:rPr>
                      <m:t>−</m:t>
                    </m:r>
                    <m:r>
                      <a:rPr lang="uk-UA" sz="1100" i="1" dirty="0">
                        <a:latin typeface="Cambria Math"/>
                        <a:cs typeface="Times New Roman"/>
                      </a:rPr>
                      <m:t> </m:t>
                    </m:r>
                    <m:f>
                      <m:fPr>
                        <m:ctrlPr>
                          <a:rPr lang="en-US" sz="11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100" i="1">
                            <a:latin typeface="Cambria Math"/>
                          </a:rPr>
                          <m:t>𝑔</m:t>
                        </m:r>
                        <m:sSub>
                          <m:sSubPr>
                            <m:ctrlPr>
                              <a:rPr lang="en-US" sz="11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100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1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100" i="1"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en-US" sz="11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100" i="1" dirty="0" smtClean="0">
                    <a:latin typeface="Times New Roman" pitchFamily="18" charset="0"/>
                    <a:cs typeface="Times New Roman" pitchFamily="18" charset="0"/>
                  </a:rPr>
                  <a:t>=0</a:t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, знайдемо звідси </a:t>
                </a:r>
                <a14:m>
                  <m:oMath xmlns:m="http://schemas.openxmlformats.org/officeDocument/2006/math">
                    <m:r>
                      <a:rPr lang="en-US" sz="1100" i="1">
                        <a:latin typeface="Cambria Math"/>
                      </a:rPr>
                      <m:t>𝑡</m:t>
                    </m:r>
                  </m:oMath>
                </a14:m>
                <a:r>
                  <a:rPr lang="ru-RU" sz="1100" i="1" dirty="0" smtClean="0">
                    <a:latin typeface="Times New Roman" pitchFamily="18" charset="0"/>
                    <a:cs typeface="Times New Roman" pitchFamily="18" charset="0"/>
                  </a:rPr>
                  <a:t>:    </a:t>
                </a:r>
              </a:p>
              <a:p>
                <a:r>
                  <a:rPr lang="en-US" sz="1100" b="1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1100" i="1" dirty="0">
                    <a:latin typeface="Times New Roman" pitchFamily="18" charset="0"/>
                    <a:cs typeface="Times New Roman" pitchFamily="18" charset="0"/>
                  </a:rPr>
                  <a:t>t=</a:t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1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100" b="0" i="1">
                            <a:latin typeface="Cambria Math"/>
                          </a:rPr>
                          <m:t>2</m:t>
                        </m:r>
                        <m:sSub>
                          <m:sSubPr>
                            <m:ctrlPr>
                              <a:rPr lang="en-US" sz="11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100" b="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100" b="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1100" i="1" dirty="0">
                            <a:latin typeface="Times New Roman" pitchFamily="18" charset="0"/>
                            <a:cs typeface="Times New Roman" pitchFamily="18" charset="0"/>
                          </a:rPr>
                          <m:t>sin</m:t>
                        </m:r>
                        <m:r>
                          <a:rPr lang="en-US" sz="1100" b="0" i="1" dirty="0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1100" b="0" i="1">
                            <a:latin typeface="Cambria Math"/>
                          </a:rPr>
                          <m:t>𝑔</m:t>
                        </m:r>
                      </m:den>
                    </m:f>
                  </m:oMath>
                </a14:m>
                <a:r>
                  <a:rPr lang="en-US" sz="1100" i="1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  -    час польоту і </a:t>
                </a:r>
                <a:r>
                  <a:rPr lang="ru-RU" sz="1100" i="1" dirty="0" err="1" smtClean="0">
                    <a:latin typeface="Times New Roman" pitchFamily="18" charset="0"/>
                    <a:cs typeface="Times New Roman" pitchFamily="18" charset="0"/>
                  </a:rPr>
                  <a:t>підставимо</a:t>
                </a:r>
                <a:r>
                  <a:rPr lang="ru-RU" sz="1100" i="1" dirty="0" smtClean="0">
                    <a:latin typeface="Times New Roman" pitchFamily="18" charset="0"/>
                    <a:cs typeface="Times New Roman" pitchFamily="18" charset="0"/>
                  </a:rPr>
                  <a:t> в (1) : </a:t>
                </a:r>
                <a:endParaRPr lang="uk-UA" sz="11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1100" i="1">
                        <a:latin typeface="Cambria Math"/>
                      </a:rPr>
                      <m:t>𝑙</m:t>
                    </m:r>
                    <m:r>
                      <a:rPr lang="en-US" sz="1100" i="1">
                        <a:latin typeface="Cambria Math"/>
                      </a:rPr>
                      <m:t> </m:t>
                    </m:r>
                    <m:r>
                      <a:rPr lang="en-US" sz="1100" b="1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1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1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10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1100" i="1">
                        <a:latin typeface="Cambria Math"/>
                      </a:rPr>
                      <m:t>𝑐𝑜𝑠</m:t>
                    </m:r>
                    <m:r>
                      <a:rPr lang="en-US" sz="11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1100" i="1" smtClean="0">
                        <a:latin typeface="Cambria Math"/>
                        <a:ea typeface="Cambria Math"/>
                      </a:rPr>
                      <m:t>·</m:t>
                    </m:r>
                    <m:f>
                      <m:fPr>
                        <m:ctrlPr>
                          <a:rPr lang="en-US" sz="11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100" i="1">
                            <a:latin typeface="Cambria Math"/>
                          </a:rPr>
                          <m:t>2</m:t>
                        </m:r>
                        <m:sSub>
                          <m:sSubPr>
                            <m:ctrlPr>
                              <a:rPr lang="en-US" sz="11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1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1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1100" i="1" dirty="0">
                            <a:latin typeface="Times New Roman" pitchFamily="18" charset="0"/>
                            <a:cs typeface="Times New Roman" pitchFamily="18" charset="0"/>
                          </a:rPr>
                          <m:t>sin</m:t>
                        </m:r>
                        <m:r>
                          <a:rPr lang="en-US" sz="1100" i="1" dirty="0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1100" i="1">
                            <a:latin typeface="Cambria Math"/>
                          </a:rPr>
                          <m:t>𝑔</m:t>
                        </m:r>
                      </m:den>
                    </m:f>
                    <m:r>
                      <a:rPr lang="uk-UA" sz="1100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ru-RU" sz="11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11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знаючи, що        2</a:t>
                </a:r>
                <a:r>
                  <a:rPr lang="en-US" sz="11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r>
                      <a:rPr lang="en-US" sz="1100" i="1">
                        <a:latin typeface="Cambria Math"/>
                      </a:rPr>
                      <m:t>𝑐𝑜𝑠</m:t>
                    </m:r>
                    <m:r>
                      <a:rPr lang="en-US" sz="1100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1100" i="1" dirty="0" smtClean="0">
                    <a:latin typeface="Times New Roman" pitchFamily="18" charset="0"/>
                    <a:cs typeface="Times New Roman" pitchFamily="18" charset="0"/>
                  </a:rPr>
                  <a:t>sin</a:t>
                </a:r>
                <a14:m>
                  <m:oMath xmlns:m="http://schemas.openxmlformats.org/officeDocument/2006/math">
                    <m:r>
                      <a:rPr lang="en-US" sz="110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𝛼</m:t>
                    </m:r>
                  </m:oMath>
                </a14:m>
                <a:r>
                  <a:rPr lang="en-US" sz="1100" i="1" dirty="0" smtClean="0">
                    <a:latin typeface="Times New Roman" pitchFamily="18" charset="0"/>
                    <a:cs typeface="Times New Roman" pitchFamily="18" charset="0"/>
                  </a:rPr>
                  <a:t>=sin2</a:t>
                </a:r>
                <a14:m>
                  <m:oMath xmlns:m="http://schemas.openxmlformats.org/officeDocument/2006/math">
                    <m:r>
                      <a:rPr lang="en-US" sz="11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𝛼</m:t>
                    </m:r>
                  </m:oMath>
                </a14:m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,        </a:t>
                </a:r>
                <a:r>
                  <a:rPr lang="uk-UA" sz="1100" i="1" dirty="0">
                    <a:latin typeface="Times New Roman" pitchFamily="18" charset="0"/>
                    <a:cs typeface="Times New Roman" pitchFamily="18" charset="0"/>
                  </a:rPr>
                  <a:t>отримаємо</a:t>
                </a:r>
                <a14:m>
                  <m:oMath xmlns:m="http://schemas.openxmlformats.org/officeDocument/2006/math">
                    <m:r>
                      <a:rPr lang="uk-UA" sz="1100" b="0" i="1" smtClean="0">
                        <a:latin typeface="Cambria Math"/>
                      </a:rPr>
                      <m:t> :             </m:t>
                    </m:r>
                    <m:r>
                      <a:rPr lang="en-US" sz="1100" b="0" i="1">
                        <a:latin typeface="Cambria Math"/>
                      </a:rPr>
                      <m:t>𝑙</m:t>
                    </m:r>
                    <m:r>
                      <a:rPr lang="en-US" sz="1100" b="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100" i="1">
                            <a:latin typeface="Cambria Math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11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100" b="0" i="1">
                                <a:latin typeface="Cambria Math"/>
                              </a:rPr>
                              <m:t>𝑉</m:t>
                            </m:r>
                            <m:r>
                              <a:rPr lang="en-US" sz="1100" b="0" i="1">
                                <a:latin typeface="Cambria Math"/>
                              </a:rPr>
                              <m:t>²</m:t>
                            </m:r>
                          </m:e>
                          <m:sub>
                            <m:r>
                              <a:rPr lang="en-US" sz="1100" b="0" i="1">
                                <a:latin typeface="Cambria Math"/>
                              </a:rPr>
                              <m:t>0</m:t>
                            </m:r>
                          </m:sub>
                          <m:sup/>
                        </m:sSubSup>
                        <m:r>
                          <a:rPr lang="en-US" sz="1100" b="0" i="1">
                            <a:latin typeface="Cambria Math"/>
                          </a:rPr>
                          <m:t>𝑠𝑖𝑛</m:t>
                        </m:r>
                        <m:r>
                          <a:rPr lang="uk-UA" sz="1100" b="0" i="1">
                            <a:latin typeface="Cambria Math"/>
                          </a:rPr>
                          <m:t>2</m:t>
                        </m:r>
                        <m:r>
                          <a:rPr lang="en-US" sz="1100" b="0" i="1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1100" b="0" i="1">
                            <a:latin typeface="Cambria Math"/>
                          </a:rPr>
                          <m:t>𝑔</m:t>
                        </m:r>
                      </m:den>
                    </m:f>
                  </m:oMath>
                </a14:m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так </a:t>
                </a:r>
                <a:r>
                  <a:rPr lang="uk-UA" sz="1100" i="1" dirty="0">
                    <a:latin typeface="Times New Roman" pitchFamily="18" charset="0"/>
                    <a:cs typeface="Times New Roman" pitchFamily="18" charset="0"/>
                  </a:rPr>
                  <a:t>як </a:t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час </a:t>
                </a:r>
                <a:r>
                  <a:rPr lang="uk-UA" sz="1100" i="1" dirty="0">
                    <a:latin typeface="Times New Roman" pitchFamily="18" charset="0"/>
                    <a:cs typeface="Times New Roman" pitchFamily="18" charset="0"/>
                  </a:rPr>
                  <a:t>підйому </a:t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= часу падіння,</a:t>
                </a:r>
                <a:r>
                  <a:rPr lang="uk-UA" sz="1100" i="1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1100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sz="11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en-US" sz="1100" i="1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1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1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1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1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1100" i="1" dirty="0">
                            <a:latin typeface="Times New Roman" pitchFamily="18" charset="0"/>
                            <a:cs typeface="Times New Roman" pitchFamily="18" charset="0"/>
                          </a:rPr>
                          <m:t>sin</m:t>
                        </m:r>
                        <m:r>
                          <a:rPr lang="en-US" sz="1100" i="1" dirty="0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1100" i="1">
                            <a:latin typeface="Cambria Math"/>
                          </a:rPr>
                          <m:t>𝑔</m:t>
                        </m:r>
                      </m:den>
                    </m:f>
                    <m:r>
                      <a:rPr lang="uk-UA" sz="11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1100" i="1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ru-RU" sz="1100" i="1" dirty="0" err="1">
                    <a:latin typeface="Times New Roman" pitchFamily="18" charset="0"/>
                    <a:cs typeface="Times New Roman" pitchFamily="18" charset="0"/>
                  </a:rPr>
                  <a:t>підставимо</a:t>
                </a:r>
                <a:r>
                  <a:rPr lang="ru-RU" sz="1100" i="1" dirty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ru-RU" sz="1100" i="1" dirty="0" err="1">
                    <a:latin typeface="Times New Roman" pitchFamily="18" charset="0"/>
                    <a:cs typeface="Times New Roman" pitchFamily="18" charset="0"/>
                  </a:rPr>
                  <a:t>це</a:t>
                </a:r>
                <a:r>
                  <a:rPr lang="ru-RU" sz="1100" i="1" dirty="0">
                    <a:latin typeface="Times New Roman" pitchFamily="18" charset="0"/>
                    <a:cs typeface="Times New Roman" pitchFamily="18" charset="0"/>
                  </a:rPr>
                  <a:t>  у (2), </a:t>
                </a:r>
                <a:r>
                  <a:rPr lang="ru-RU" sz="1100" i="1" dirty="0" err="1">
                    <a:latin typeface="Times New Roman" pitchFamily="18" charset="0"/>
                    <a:cs typeface="Times New Roman" pitchFamily="18" charset="0"/>
                  </a:rPr>
                  <a:t>тоді</a:t>
                </a:r>
                <a:r>
                  <a:rPr lang="ru-RU" sz="1100" i="1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endParaRPr lang="uk-UA" sz="11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1100" i="1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1100" dirty="0">
                    <a:latin typeface="Times New Roman" pitchFamily="18" charset="0"/>
                    <a:cs typeface="Times New Roman" pitchFamily="18" charset="0"/>
                  </a:rPr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1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10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m:rPr>
                        <m:nor/>
                      </m:rPr>
                      <a:rPr lang="en-US" sz="1100" i="1" dirty="0">
                        <a:latin typeface="Times New Roman" pitchFamily="18" charset="0"/>
                        <a:cs typeface="Times New Roman" pitchFamily="18" charset="0"/>
                      </a:rPr>
                      <m:t>sin</m:t>
                    </m:r>
                    <m:r>
                      <a:rPr lang="en-US" sz="1100" i="1" dirty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1100" i="1" dirty="0">
                        <a:latin typeface="Cambria Math"/>
                        <a:ea typeface="Cambria Math"/>
                      </a:rPr>
                      <m:t>·</m:t>
                    </m:r>
                    <m:f>
                      <m:fPr>
                        <m:ctrlPr>
                          <a:rPr lang="en-US" sz="11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1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1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1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1100" i="1" dirty="0">
                            <a:latin typeface="Times New Roman" pitchFamily="18" charset="0"/>
                            <a:cs typeface="Times New Roman" pitchFamily="18" charset="0"/>
                          </a:rPr>
                          <m:t>sin</m:t>
                        </m:r>
                        <m:r>
                          <a:rPr lang="en-US" sz="1100" i="1" dirty="0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1100" i="1">
                            <a:latin typeface="Cambria Math"/>
                          </a:rPr>
                          <m:t>𝑔</m:t>
                        </m:r>
                      </m:den>
                    </m:f>
                    <m:r>
                      <a:rPr lang="uk-UA" sz="1100" i="1" dirty="0">
                        <a:latin typeface="Cambria Math"/>
                        <a:cs typeface="Times New Roman"/>
                      </a:rPr>
                      <m:t>−</m:t>
                    </m:r>
                    <m:r>
                      <a:rPr lang="uk-UA" sz="1100" i="1" dirty="0">
                        <a:latin typeface="Cambria Math"/>
                        <a:cs typeface="Times New Roman"/>
                      </a:rPr>
                      <m:t> </m:t>
                    </m:r>
                    <m:f>
                      <m:fPr>
                        <m:ctrlPr>
                          <a:rPr lang="en-US" sz="11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100" i="1">
                            <a:latin typeface="Cambria Math"/>
                          </a:rPr>
                          <m:t>𝑔</m:t>
                        </m:r>
                        <m:r>
                          <a:rPr lang="en-US" sz="1100" b="0" i="1" smtClean="0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en-US" sz="1100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1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100" i="1">
                                    <a:latin typeface="Cambria Math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sz="1100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1100" i="1" dirty="0">
                                <a:latin typeface="Times New Roman" pitchFamily="18" charset="0"/>
                                <a:cs typeface="Times New Roman" pitchFamily="18" charset="0"/>
                              </a:rPr>
                              <m:t>sin</m:t>
                            </m:r>
                            <m:r>
                              <a:rPr lang="en-US" sz="1100" i="1" dirty="0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num>
                          <m:den>
                            <m:r>
                              <a:rPr lang="en-US" sz="1100" i="1">
                                <a:latin typeface="Cambria Math"/>
                              </a:rPr>
                              <m:t>𝑔</m:t>
                            </m:r>
                          </m:den>
                        </m:f>
                        <m:r>
                          <a:rPr lang="en-US" sz="1100" b="0" i="1" smtClean="0">
                            <a:latin typeface="Cambria Math"/>
                          </a:rPr>
                          <m:t>)²</m:t>
                        </m:r>
                      </m:num>
                      <m:den>
                        <m:r>
                          <a:rPr lang="en-US" sz="11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100" i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;</a:t>
                </a:r>
                <a:r>
                  <a:rPr lang="en-US" sz="1100" i="1" dirty="0" smtClean="0">
                    <a:latin typeface="Times New Roman" pitchFamily="18" charset="0"/>
                    <a:cs typeface="Times New Roman" pitchFamily="18" charset="0"/>
                  </a:rPr>
                  <a:t>                 h=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1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100" b="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sSubSup>
                          <m:sSubSupPr>
                            <m:ctrlPr>
                              <a:rPr lang="en-US" sz="11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100" b="0" i="1">
                                <a:latin typeface="Cambria Math"/>
                              </a:rPr>
                              <m:t>𝑉</m:t>
                            </m:r>
                            <m:r>
                              <a:rPr lang="en-US" sz="1100" b="0" i="1">
                                <a:latin typeface="Cambria Math"/>
                              </a:rPr>
                              <m:t>²</m:t>
                            </m:r>
                          </m:e>
                          <m:sub>
                            <m:r>
                              <a:rPr lang="en-US" sz="1100" b="0" i="1">
                                <a:latin typeface="Cambria Math"/>
                              </a:rPr>
                              <m:t>0</m:t>
                            </m:r>
                          </m:sub>
                          <m:sup/>
                        </m:sSubSup>
                        <m:r>
                          <a:rPr lang="en-US" sz="1100" b="0" i="1">
                            <a:latin typeface="Cambria Math"/>
                          </a:rPr>
                          <m:t>𝑠𝑖𝑛</m:t>
                        </m:r>
                        <m:r>
                          <a:rPr lang="en-US" sz="1100" b="0" i="1">
                            <a:latin typeface="Cambria Math"/>
                          </a:rPr>
                          <m:t>²</m:t>
                        </m:r>
                        <m:r>
                          <a:rPr lang="en-US" sz="1100" b="0" i="1">
                            <a:latin typeface="Cambria Math"/>
                            <a:ea typeface="Cambria Math"/>
                          </a:rPr>
                          <m:t>𝛼</m:t>
                        </m:r>
                        <m:r>
                          <a:rPr lang="en-US" sz="1100" b="0" i="1" smtClean="0">
                            <a:latin typeface="Cambria Math"/>
                            <a:ea typeface="Cambria Math"/>
                          </a:rPr>
                          <m:t> −</m:t>
                        </m:r>
                        <m:sSubSup>
                          <m:sSubSupPr>
                            <m:ctrlPr>
                              <a:rPr lang="en-US" sz="11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100" b="0" i="1">
                                <a:latin typeface="Cambria Math"/>
                              </a:rPr>
                              <m:t>𝑉</m:t>
                            </m:r>
                            <m:r>
                              <a:rPr lang="en-US" sz="1100" b="0" i="1">
                                <a:latin typeface="Cambria Math"/>
                              </a:rPr>
                              <m:t>²</m:t>
                            </m:r>
                          </m:e>
                          <m:sub>
                            <m:r>
                              <a:rPr lang="en-US" sz="1100" b="0" i="1">
                                <a:latin typeface="Cambria Math"/>
                              </a:rPr>
                              <m:t>0</m:t>
                            </m:r>
                          </m:sub>
                          <m:sup/>
                        </m:sSubSup>
                        <m:r>
                          <a:rPr lang="en-US" sz="1100" b="0" i="1">
                            <a:latin typeface="Cambria Math"/>
                          </a:rPr>
                          <m:t>𝑠𝑖𝑛</m:t>
                        </m:r>
                        <m:r>
                          <a:rPr lang="en-US" sz="1100" b="0" i="1">
                            <a:latin typeface="Cambria Math"/>
                          </a:rPr>
                          <m:t>²</m:t>
                        </m:r>
                        <m:r>
                          <a:rPr lang="en-US" sz="1100" b="0" i="1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1100" b="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sz="1100" b="0" i="1" dirty="0" smtClean="0">
                            <a:latin typeface="Cambria Math"/>
                            <a:cs typeface="Times New Roman" pitchFamily="18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;</a:t>
                </a:r>
              </a:p>
              <a:p>
                <a:endParaRPr lang="en-US" sz="11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100" i="1" dirty="0" smtClean="0">
                    <a:latin typeface="Times New Roman" pitchFamily="18" charset="0"/>
                    <a:cs typeface="Times New Roman" pitchFamily="18" charset="0"/>
                  </a:rPr>
                  <a:t>h=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1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11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100" b="0" i="1">
                                <a:latin typeface="Cambria Math"/>
                              </a:rPr>
                              <m:t>𝑉</m:t>
                            </m:r>
                            <m:r>
                              <a:rPr lang="en-US" sz="1100" b="0" i="1">
                                <a:latin typeface="Cambria Math"/>
                              </a:rPr>
                              <m:t>²</m:t>
                            </m:r>
                          </m:e>
                          <m:sub>
                            <m:r>
                              <a:rPr lang="en-US" sz="1100" b="0" i="1">
                                <a:latin typeface="Cambria Math"/>
                              </a:rPr>
                              <m:t>0</m:t>
                            </m:r>
                          </m:sub>
                          <m:sup/>
                        </m:sSubSup>
                        <m:r>
                          <a:rPr lang="en-US" sz="1100" b="0" i="1">
                            <a:latin typeface="Cambria Math"/>
                          </a:rPr>
                          <m:t>𝑠𝑖𝑛</m:t>
                        </m:r>
                        <m:r>
                          <a:rPr lang="en-US" sz="1100" b="0" i="1">
                            <a:latin typeface="Cambria Math"/>
                          </a:rPr>
                          <m:t>²</m:t>
                        </m:r>
                        <m:r>
                          <a:rPr lang="en-US" sz="1100" b="0" i="1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11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sz="1100" b="0" i="1" smtClean="0">
                            <a:latin typeface="Cambria Math"/>
                            <a:cs typeface="Times New Roman" pitchFamily="18" charset="0"/>
                          </a:rPr>
                          <m:t>𝑔</m:t>
                        </m:r>
                      </m:den>
                    </m:f>
                    <m:r>
                      <a:rPr lang="uk-UA" sz="1100" b="0" i="1" smtClean="0">
                        <a:latin typeface="Cambria Math"/>
                        <a:cs typeface="Times New Roman" pitchFamily="18" charset="0"/>
                      </a:rPr>
                      <m:t> ,                         </m:t>
                    </m:r>
                    <m:r>
                      <a:rPr lang="en-US" sz="1100" i="1">
                        <a:latin typeface="Cambria Math"/>
                      </a:rPr>
                      <m:t>𝑙</m:t>
                    </m:r>
                    <m:r>
                      <a:rPr lang="en-US" sz="11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100" i="1">
                            <a:latin typeface="Cambria Math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11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100" i="1">
                                <a:latin typeface="Cambria Math"/>
                              </a:rPr>
                              <m:t>𝑉</m:t>
                            </m:r>
                            <m:r>
                              <a:rPr lang="en-US" sz="1100" i="1">
                                <a:latin typeface="Cambria Math"/>
                              </a:rPr>
                              <m:t>²</m:t>
                            </m:r>
                          </m:e>
                          <m:sub>
                            <m:r>
                              <a:rPr lang="en-US" sz="1100" i="1">
                                <a:latin typeface="Cambria Math"/>
                              </a:rPr>
                              <m:t>0</m:t>
                            </m:r>
                          </m:sub>
                          <m:sup/>
                        </m:sSubSup>
                        <m:r>
                          <a:rPr lang="en-US" sz="1100" i="1">
                            <a:latin typeface="Cambria Math"/>
                          </a:rPr>
                          <m:t>𝑠𝑖𝑛</m:t>
                        </m:r>
                        <m:r>
                          <a:rPr lang="uk-UA" sz="1100" i="1">
                            <a:latin typeface="Cambria Math"/>
                          </a:rPr>
                          <m:t>2</m:t>
                        </m:r>
                        <m:r>
                          <a:rPr lang="en-US" sz="1100" i="1">
                            <a:latin typeface="Cambria Math"/>
                            <a:ea typeface="Cambria Math"/>
                          </a:rPr>
                          <m:t>𝛼</m:t>
                        </m:r>
                      </m:num>
                      <m:den>
                        <m:r>
                          <a:rPr lang="en-US" sz="1100" i="1">
                            <a:latin typeface="Cambria Math"/>
                          </a:rPr>
                          <m:t>𝑔</m:t>
                        </m:r>
                      </m:den>
                    </m:f>
                  </m:oMath>
                </a14:m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               підставимо сюди дані </a:t>
                </a:r>
                <a:r>
                  <a:rPr lang="uk-UA" sz="1100" i="1" dirty="0">
                    <a:latin typeface="Times New Roman" pitchFamily="18" charset="0"/>
                    <a:cs typeface="Times New Roman" pitchFamily="18" charset="0"/>
                  </a:rPr>
                  <a:t>отримаємо </a:t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endParaRPr lang="uk-UA" sz="11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Відповідь: </a:t>
                </a:r>
                <a14:m>
                  <m:oMath xmlns:m="http://schemas.openxmlformats.org/officeDocument/2006/math">
                    <m:r>
                      <a:rPr lang="en-US" sz="1100" i="1">
                        <a:latin typeface="Cambria Math"/>
                      </a:rPr>
                      <m:t>𝑙</m:t>
                    </m:r>
                    <m:r>
                      <a:rPr lang="uk-UA" sz="1100" i="1" dirty="0">
                        <a:latin typeface="Cambria Math"/>
                      </a:rPr>
                      <m:t>≈</m:t>
                    </m:r>
                  </m:oMath>
                </a14:m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140м, </a:t>
                </a:r>
                <a:r>
                  <a:rPr lang="en-US" sz="1100" i="1" dirty="0" smtClean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uk-UA" sz="1100" i="1" dirty="0" smtClean="0">
                    <a:latin typeface="Times New Roman" pitchFamily="18" charset="0"/>
                    <a:cs typeface="Times New Roman" pitchFamily="18" charset="0"/>
                  </a:rPr>
                  <a:t> ≈ 60м.</a:t>
                </a:r>
                <a:endParaRPr lang="en-US" sz="11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sz="1600" i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sz="16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Объек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2483769" y="2348880"/>
                <a:ext cx="6203032" cy="4320480"/>
              </a:xfrm>
              <a:blipFill rotWithShape="1">
                <a:blip r:embed="rId4"/>
                <a:stretch>
                  <a:fillRect t="-423" b="-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2195736" y="2514600"/>
            <a:ext cx="0" cy="1206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91605" y="3117690"/>
            <a:ext cx="1734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907315"/>
            <a:ext cx="2223630" cy="119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306624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000" dirty="0" smtClean="0"/>
              <a:t>Домашнє </a:t>
            </a:r>
            <a:r>
              <a:rPr lang="uk-UA" sz="4000" dirty="0"/>
              <a:t>завдання: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ru-RU" sz="1600" dirty="0"/>
              <a:t>4. Яку </a:t>
            </a:r>
            <a:r>
              <a:rPr lang="ru-RU" sz="1600" dirty="0" err="1"/>
              <a:t>початкову</a:t>
            </a:r>
            <a:r>
              <a:rPr lang="ru-RU" sz="1600" dirty="0"/>
              <a:t> </a:t>
            </a:r>
            <a:r>
              <a:rPr lang="ru-RU" sz="1600" dirty="0" err="1"/>
              <a:t>швидкість</a:t>
            </a:r>
            <a:r>
              <a:rPr lang="ru-RU" sz="1600" dirty="0"/>
              <a:t> треба </a:t>
            </a:r>
            <a:r>
              <a:rPr lang="ru-RU" sz="1600" dirty="0" err="1"/>
              <a:t>повідомити</a:t>
            </a:r>
            <a:r>
              <a:rPr lang="ru-RU" sz="1600" dirty="0"/>
              <a:t> </a:t>
            </a:r>
            <a:r>
              <a:rPr lang="ru-RU" sz="1600" dirty="0" err="1"/>
              <a:t>каменю</a:t>
            </a:r>
            <a:r>
              <a:rPr lang="ru-RU" sz="1600" dirty="0"/>
              <a:t> при </a:t>
            </a:r>
            <a:r>
              <a:rPr lang="ru-RU" sz="1600" dirty="0" err="1"/>
              <a:t>киданні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вертикально вниз з мосту </a:t>
            </a:r>
            <a:r>
              <a:rPr lang="ru-RU" sz="1600" dirty="0" err="1"/>
              <a:t>заввишки</a:t>
            </a:r>
            <a:r>
              <a:rPr lang="ru-RU" sz="1600" dirty="0"/>
              <a:t> 20м, </a:t>
            </a:r>
            <a:r>
              <a:rPr lang="ru-RU" sz="1600" dirty="0" err="1"/>
              <a:t>щоб</a:t>
            </a:r>
            <a:r>
              <a:rPr lang="ru-RU" sz="1600" dirty="0"/>
              <a:t> </a:t>
            </a:r>
            <a:r>
              <a:rPr lang="ru-RU" sz="1600" dirty="0" err="1"/>
              <a:t>він</a:t>
            </a:r>
            <a:r>
              <a:rPr lang="ru-RU" sz="1600" dirty="0"/>
              <a:t> </a:t>
            </a:r>
            <a:r>
              <a:rPr lang="ru-RU" sz="1600" dirty="0" err="1"/>
              <a:t>досяг</a:t>
            </a:r>
            <a:r>
              <a:rPr lang="ru-RU" sz="1600" dirty="0"/>
              <a:t> </a:t>
            </a:r>
            <a:r>
              <a:rPr lang="ru-RU" sz="1600" dirty="0" err="1"/>
              <a:t>поверхні</a:t>
            </a:r>
            <a:r>
              <a:rPr lang="ru-RU" sz="1600" dirty="0"/>
              <a:t> води через 1с? На </a:t>
            </a:r>
            <a:r>
              <a:rPr lang="ru-RU" sz="1600" dirty="0" err="1"/>
              <a:t>скільки</a:t>
            </a:r>
            <a:r>
              <a:rPr lang="ru-RU" sz="1600" dirty="0"/>
              <a:t> </a:t>
            </a:r>
            <a:r>
              <a:rPr lang="ru-RU" sz="1600" dirty="0" err="1"/>
              <a:t>довше</a:t>
            </a:r>
            <a:r>
              <a:rPr lang="ru-RU" sz="1600" dirty="0"/>
              <a:t> </a:t>
            </a:r>
            <a:r>
              <a:rPr lang="ru-RU" sz="1600" dirty="0" err="1"/>
              <a:t>тривало</a:t>
            </a:r>
            <a:r>
              <a:rPr lang="ru-RU" sz="1600" dirty="0"/>
              <a:t> б </a:t>
            </a:r>
            <a:r>
              <a:rPr lang="ru-RU" sz="1600" dirty="0" err="1"/>
              <a:t>падіння</a:t>
            </a:r>
            <a:r>
              <a:rPr lang="ru-RU" sz="1600" dirty="0"/>
              <a:t> </a:t>
            </a:r>
            <a:r>
              <a:rPr lang="ru-RU" sz="1600" dirty="0" err="1"/>
              <a:t>каменя</a:t>
            </a:r>
            <a:r>
              <a:rPr lang="ru-RU" sz="1600" dirty="0"/>
              <a:t> з </a:t>
            </a:r>
            <a:r>
              <a:rPr lang="ru-RU" sz="1600" dirty="0" err="1"/>
              <a:t>цієї</a:t>
            </a:r>
            <a:r>
              <a:rPr lang="ru-RU" sz="1600" dirty="0"/>
              <a:t> ж </a:t>
            </a:r>
            <a:r>
              <a:rPr lang="ru-RU" sz="1600" dirty="0" err="1"/>
              <a:t>висоти</a:t>
            </a:r>
            <a:r>
              <a:rPr lang="ru-RU" sz="1600" dirty="0"/>
              <a:t> при </a:t>
            </a:r>
            <a:r>
              <a:rPr lang="ru-RU" sz="1600" dirty="0" err="1"/>
              <a:t>відсутності</a:t>
            </a:r>
            <a:r>
              <a:rPr lang="ru-RU" sz="1600" dirty="0"/>
              <a:t> </a:t>
            </a:r>
            <a:r>
              <a:rPr lang="ru-RU" sz="1600" dirty="0" err="1"/>
              <a:t>початкової</a:t>
            </a:r>
            <a:r>
              <a:rPr lang="ru-RU" sz="1600" dirty="0"/>
              <a:t> </a:t>
            </a:r>
            <a:r>
              <a:rPr lang="ru-RU" sz="1600" dirty="0" err="1"/>
              <a:t>швидкості</a:t>
            </a:r>
            <a:r>
              <a:rPr lang="ru-RU" sz="1600" dirty="0"/>
              <a:t>? (</a:t>
            </a:r>
            <a:r>
              <a:rPr lang="ru-RU" sz="1600" dirty="0" err="1"/>
              <a:t>Відповідь</a:t>
            </a:r>
            <a:r>
              <a:rPr lang="ru-RU" sz="1600" dirty="0"/>
              <a:t>: 2с.).</a:t>
            </a:r>
            <a:endParaRPr lang="uk-UA" sz="1600" dirty="0" smtClean="0"/>
          </a:p>
          <a:p>
            <a:pPr marL="0" indent="0">
              <a:buNone/>
            </a:pPr>
            <a:endParaRPr lang="uk-UA" sz="1600" dirty="0"/>
          </a:p>
          <a:p>
            <a:pPr marL="0" indent="0">
              <a:buNone/>
            </a:pPr>
            <a:r>
              <a:rPr lang="uk-UA" sz="1600" dirty="0" smtClean="0"/>
              <a:t>5. Дальність </a:t>
            </a:r>
            <a:r>
              <a:rPr lang="uk-UA" sz="1600" dirty="0"/>
              <a:t>польоту тіла, кинутого в горизонтальному напрямку зі </a:t>
            </a:r>
            <a:r>
              <a:rPr lang="uk-UA" sz="1600"/>
              <a:t>швидкістю </a:t>
            </a:r>
            <a:r>
              <a:rPr lang="uk-UA" sz="1600" smtClean="0"/>
              <a:t> </a:t>
            </a:r>
            <a:r>
              <a:rPr lang="uk-UA" sz="1600" dirty="0" smtClean="0"/>
              <a:t>10  м </a:t>
            </a:r>
            <a:r>
              <a:rPr lang="uk-UA" sz="1600" dirty="0"/>
              <a:t>/ с, дорівнює висоті кидання. З якої висоти h кинуто тіло? </a:t>
            </a: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(</a:t>
            </a:r>
            <a:r>
              <a:rPr lang="uk-UA" sz="1600" dirty="0"/>
              <a:t>Відповідь: з висоти 20 м</a:t>
            </a:r>
            <a:r>
              <a:rPr lang="uk-UA" sz="1600" dirty="0" smtClean="0"/>
              <a:t>).</a:t>
            </a:r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6</a:t>
            </a:r>
            <a:r>
              <a:rPr lang="uk-UA" sz="1600" dirty="0"/>
              <a:t>. Снаряд, вилетівши з гармати під кутом до горизонту, знаходився в польоті 12 с. Який найбільшої висоти досяг снаряд? (Відповідь: 180м</a:t>
            </a:r>
            <a:r>
              <a:rPr lang="uk-UA" sz="1600" dirty="0" smtClean="0"/>
              <a:t>)</a:t>
            </a:r>
          </a:p>
          <a:p>
            <a:pPr marL="0" indent="0">
              <a:buNone/>
            </a:pPr>
            <a:endParaRPr lang="uk-UA" sz="1600" dirty="0" smtClean="0"/>
          </a:p>
          <a:p>
            <a:pPr marL="0" indent="0">
              <a:buNone/>
            </a:pPr>
            <a:r>
              <a:rPr lang="uk-UA" sz="1600" dirty="0" smtClean="0"/>
              <a:t>Опрацювати параграф 34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3983600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uk-UA" dirty="0" smtClean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7668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/>
              <a:t>Дайте </a:t>
            </a:r>
            <a:r>
              <a:rPr lang="uk-UA" sz="4400" dirty="0" smtClean="0"/>
              <a:t>відповідь: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1.Сформулюйте закон всесвітнього тяжіння</a:t>
            </a:r>
          </a:p>
          <a:p>
            <a:r>
              <a:rPr lang="uk-UA" dirty="0" smtClean="0"/>
              <a:t>2.Запишіть формулу закону всесвітнього тяжіння.</a:t>
            </a:r>
          </a:p>
        </p:txBody>
      </p:sp>
    </p:spTree>
    <p:extLst>
      <p:ext uri="{BB962C8B-B14F-4D97-AF65-F5344CB8AC3E}">
        <p14:creationId xmlns="" xmlns:p14="http://schemas.microsoft.com/office/powerpoint/2010/main" val="95392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Закон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всесвітнього тяжіння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uk-UA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Між будь-якими двома тілами діють сили гравітаційного притягання, які прямо пропорційні добутку мас цих тіл і обернено пропорційні квадрату відстані між ними:</a:t>
                </a:r>
              </a:p>
              <a:p>
                <a:pPr algn="ctr"/>
                <a:r>
                  <a:rPr lang="en-US" sz="5400" dirty="0" smtClean="0">
                    <a:solidFill>
                      <a:srgbClr val="C00000"/>
                    </a:solidFill>
                  </a:rPr>
                  <a:t>F = G</a:t>
                </a:r>
                <a14:m>
                  <m:oMath xmlns:m="http://schemas.openxmlformats.org/officeDocument/2006/math">
                    <m:r>
                      <a:rPr lang="en-US" sz="5400" b="0" i="0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54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54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54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US" sz="54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5400" dirty="0" smtClean="0">
                    <a:solidFill>
                      <a:srgbClr val="C00000"/>
                    </a:solidFill>
                  </a:rPr>
                  <a:t>, </a:t>
                </a:r>
              </a:p>
              <a:p>
                <a:pPr lvl="8"/>
                <a:r>
                  <a:rPr lang="ru-RU" sz="2800" dirty="0" smtClean="0">
                    <a:solidFill>
                      <a:srgbClr val="C00000"/>
                    </a:solidFill>
                  </a:rPr>
                  <a:t>де </a:t>
                </a:r>
                <a:r>
                  <a:rPr lang="ru-RU" sz="2800" dirty="0">
                    <a:solidFill>
                      <a:srgbClr val="C00000"/>
                    </a:solidFill>
                  </a:rPr>
                  <a:t/>
                </a:r>
                <a:r>
                  <a:rPr lang="ru-RU" sz="2800" dirty="0" smtClean="0">
                    <a:solidFill>
                      <a:srgbClr val="C00000"/>
                    </a:solidFill>
                  </a:rPr>
                  <a:t/>
                </a:r>
                <a:r>
                  <a:rPr lang="en-US" sz="2800" dirty="0" smtClean="0">
                    <a:solidFill>
                      <a:srgbClr val="C00000"/>
                    </a:solidFill>
                  </a:rPr>
                  <a:t>G=6</a:t>
                </a:r>
                <a:r>
                  <a:rPr lang="uk-UA" sz="2800" dirty="0" smtClean="0">
                    <a:solidFill>
                      <a:srgbClr val="C00000"/>
                    </a:solidFill>
                  </a:rPr>
                  <a:t>,</a:t>
                </a:r>
                <a:r>
                  <a:rPr lang="en-US" sz="2800" dirty="0" smtClean="0">
                    <a:solidFill>
                      <a:srgbClr val="C00000"/>
                    </a:solidFill>
                  </a:rPr>
                  <a:t>67</a:t>
                </a:r>
                <a:r>
                  <a:rPr lang="en-US" sz="2800" dirty="0" smtClean="0">
                    <a:solidFill>
                      <a:srgbClr val="C00000"/>
                    </a:solidFill>
                    <a:latin typeface="Adobe Caslon Pro"/>
                  </a:rPr>
                  <a:t>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k-UA" sz="28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uk-UA" sz="28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−11</m:t>
                        </m:r>
                      </m:sup>
                    </m:sSup>
                    <m:f>
                      <m:fPr>
                        <m:ctrlPr>
                          <a:rPr lang="en-US" sz="28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𝐻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·м</m:t>
                        </m:r>
                      </m:num>
                      <m:den>
                        <m:r>
                          <a:rPr lang="uk-UA" sz="28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кг²</m:t>
                        </m:r>
                      </m:den>
                    </m:f>
                  </m:oMath>
                </a14:m>
                <a:endParaRPr lang="ru-RU" sz="28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1111" r="-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72778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3.Що називають силою </a:t>
            </a:r>
            <a:r>
              <a:rPr lang="uk-UA" dirty="0" smtClean="0"/>
              <a:t>тяжіння?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5467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uk-UA" dirty="0" smtClean="0"/>
                  <a:t/>
                </a:r>
                <a:br>
                  <a:rPr lang="uk-UA" dirty="0" smtClean="0"/>
                </a:br>
                <a:r>
                  <a:rPr lang="uk-UA" dirty="0"/>
                  <a:t/>
                </a:r>
                <a:br>
                  <a:rPr lang="uk-UA" dirty="0"/>
                </a:br>
                <a:r>
                  <a:rPr lang="uk-UA" dirty="0" smtClean="0"/>
                  <a:t/>
                </a:r>
                <a:br>
                  <a:rPr lang="uk-UA" dirty="0" smtClean="0"/>
                </a:br>
                <a:r>
                  <a:rPr lang="uk-UA" dirty="0" smtClean="0"/>
                  <a:t>Сила тяжіння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uk-UA" i="1">
                            <a:latin typeface="Cambria Math"/>
                          </a:rPr>
                          <m:t>тяж</m:t>
                        </m:r>
                      </m:sub>
                    </m:sSub>
                  </m:oMath>
                </a14:m>
                <a:r>
                  <a:rPr lang="ru-RU" dirty="0"/>
                  <a:t/>
                </a:r>
                <a:r>
                  <a:rPr lang="ru-RU" dirty="0" smtClean="0"/>
                  <a:t>- </a:t>
                </a:r>
                <a:r>
                  <a:rPr lang="ru-RU" dirty="0"/>
                  <a:t/>
                </a:r>
                <a:br>
                  <a:rPr lang="ru-RU" dirty="0"/>
                </a:br>
                <a:endParaRPr lang="ru-RU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4148" t="-35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uk-UA" dirty="0" smtClean="0"/>
                  <a:t>Сила, з якою Земля ( або інше астрономічне тіло) притягує до себе тіла, що перебувають на її поверхні або поблизу неї</a:t>
                </a:r>
                <a:endParaRPr lang="en-US" dirty="0" smtClean="0"/>
              </a:p>
              <a:p>
                <a:pPr marL="0" indent="0">
                  <a:buNone/>
                </a:pPr>
                <a:endParaRPr lang="uk-UA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44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uk-UA" sz="44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тяж</m:t>
                        </m:r>
                      </m:sub>
                    </m:sSub>
                  </m:oMath>
                </a14:m>
                <a:r>
                  <a:rPr lang="ru-RU" sz="4400" dirty="0" smtClean="0">
                    <a:solidFill>
                      <a:srgbClr val="C00000"/>
                    </a:solidFill>
                  </a:rPr>
                  <a:t>=</a:t>
                </a:r>
                <a:r>
                  <a:rPr lang="en-US" sz="4400" dirty="0" smtClean="0">
                    <a:solidFill>
                      <a:srgbClr val="C00000"/>
                    </a:solidFill>
                  </a:rPr>
                  <a:t>mg</a:t>
                </a:r>
                <a:endParaRPr lang="ru-RU" sz="44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889" t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80655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4</a:t>
            </a:r>
            <a:r>
              <a:rPr lang="uk-UA" sz="3600" dirty="0" smtClean="0"/>
              <a:t>. За якою формулою обчислюють прискорення вільного падіння?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3592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Рух тіла під дією сили тяжіння називають вільним падінням.</a:t>
            </a:r>
            <a:endParaRPr lang="ru-RU" sz="3200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ctr"/>
                <a:endParaRPr lang="en-US" sz="4400" dirty="0" smtClean="0">
                  <a:solidFill>
                    <a:srgbClr val="C00000"/>
                  </a:solidFill>
                </a:endParaRPr>
              </a:p>
              <a:p>
                <a:pPr algn="ctr"/>
                <a:r>
                  <a:rPr lang="en-US" sz="4400" dirty="0" smtClean="0">
                    <a:solidFill>
                      <a:srgbClr val="C00000"/>
                    </a:solidFill>
                  </a:rPr>
                  <a:t>g=G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𝑀</m:t>
                            </m:r>
                          </m:e>
                          <m:sub>
                            <m:r>
                              <a:rPr lang="uk-UA" sz="44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з</m:t>
                            </m:r>
                          </m:sub>
                        </m:sSub>
                      </m:num>
                      <m:den>
                        <m:d>
                          <m:dPr>
                            <m:endChr m:val=""/>
                            <m:ctrlPr>
                              <a:rPr lang="en-US" sz="44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4400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4400" b="0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uk-UA" sz="4400" b="0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  <m:t>з</m:t>
                                </m:r>
                              </m:sub>
                            </m:sSub>
                            <m:r>
                              <a:rPr lang="uk-UA" sz="44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+</m:t>
                            </m:r>
                            <m:d>
                              <m:dPr>
                                <m:begChr m:val=""/>
                                <m:ctrlPr>
                                  <a:rPr lang="uk-UA" sz="4400" b="0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4400" b="0" i="1" smtClean="0">
                                    <a:solidFill>
                                      <a:srgbClr val="C00000"/>
                                    </a:solidFill>
                                    <a:latin typeface="Cambria Math"/>
                                  </a:rPr>
                                  <m:t>h</m:t>
                                </m:r>
                              </m:e>
                            </m:d>
                          </m:e>
                        </m:d>
                      </m:den>
                    </m:f>
                  </m:oMath>
                </a14:m>
                <a:endParaRPr lang="en-US" sz="4400" dirty="0" smtClean="0">
                  <a:solidFill>
                    <a:srgbClr val="C00000"/>
                  </a:solidFill>
                </a:endParaRPr>
              </a:p>
              <a:p>
                <a:pPr algn="ctr"/>
                <a:endParaRPr lang="en-US" sz="4400" dirty="0" smtClean="0">
                  <a:solidFill>
                    <a:srgbClr val="C00000"/>
                  </a:solidFill>
                </a:endParaRPr>
              </a:p>
              <a:p>
                <a:pPr algn="ctr"/>
                <a:r>
                  <a:rPr lang="en-US" sz="4400" dirty="0" smtClean="0">
                    <a:solidFill>
                      <a:srgbClr val="C00000"/>
                    </a:solidFill>
                  </a:rPr>
                  <a:t>g</a:t>
                </a:r>
                <a:r>
                  <a:rPr lang="en-US" sz="4400" dirty="0" smtClean="0">
                    <a:solidFill>
                      <a:srgbClr val="C00000"/>
                    </a:solidFill>
                    <a:latin typeface="Adobe Devanagari"/>
                    <a:cs typeface="Adobe Devanagari"/>
                  </a:rPr>
                  <a:t>≈</a:t>
                </a:r>
                <a:r>
                  <a:rPr lang="en-US" sz="4400" dirty="0" smtClean="0">
                    <a:solidFill>
                      <a:srgbClr val="C00000"/>
                    </a:solidFill>
                  </a:rPr>
                  <a:t>9</a:t>
                </a:r>
                <a:r>
                  <a:rPr lang="uk-UA" sz="4400" dirty="0" smtClean="0">
                    <a:solidFill>
                      <a:srgbClr val="C00000"/>
                    </a:solidFill>
                  </a:rPr>
                  <a:t>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44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sz="44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м</m:t>
                        </m:r>
                      </m:num>
                      <m:den>
                        <m:sSup>
                          <m:sSupPr>
                            <m:ctrlPr>
                              <a:rPr lang="uk-UA" sz="44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uk-UA" sz="44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с</m:t>
                            </m:r>
                          </m:e>
                          <m:sup>
                            <m:r>
                              <a:rPr lang="uk-UA" sz="44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4400" dirty="0" smtClean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118587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mc="http://schemas.openxmlformats.org/markup-compatibility/2006" xmlns:p14="http://schemas.microsoft.com/office/powerpoint/2010/main" val="3015892020"/>
              </p:ext>
            </p:extLst>
          </p:nvPr>
        </p:nvGraphicFramePr>
        <p:xfrm>
          <a:off x="35495" y="305846"/>
          <a:ext cx="9108505" cy="64609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1860"/>
                <a:gridCol w="1746423"/>
                <a:gridCol w="1746423"/>
                <a:gridCol w="2407415"/>
                <a:gridCol w="2006384"/>
              </a:tblGrid>
              <a:tr h="636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Рух тіла, кинутого вгору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Рух тіла, кинутого вниз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Рух т</a:t>
                      </a:r>
                      <a:r>
                        <a:rPr lang="uk-UA" sz="1100">
                          <a:effectLst/>
                        </a:rPr>
                        <a:t>і</a:t>
                      </a:r>
                      <a:r>
                        <a:rPr lang="ru-RU" sz="1100">
                          <a:effectLst/>
                        </a:rPr>
                        <a:t>ла, кинутого горизонтально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Рух т</a:t>
                      </a:r>
                      <a:r>
                        <a:rPr lang="uk-UA" sz="1100">
                          <a:effectLst/>
                        </a:rPr>
                        <a:t>і</a:t>
                      </a:r>
                      <a:r>
                        <a:rPr lang="ru-RU" sz="1100">
                          <a:effectLst/>
                        </a:rPr>
                        <a:t>ла, кинутого </a:t>
                      </a:r>
                      <a:r>
                        <a:rPr lang="uk-UA" sz="1100">
                          <a:effectLst/>
                        </a:rPr>
                        <a:t>під кутом до горизонту з початковою швидкістю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14937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Траєкторія руху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Вертикальна пряма лінія(тіла рухаються під дією сили тяжіння)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err="1" smtClean="0">
                          <a:effectLst/>
                        </a:rPr>
                        <a:t>Вітка</a:t>
                      </a:r>
                      <a:r>
                        <a:rPr lang="ru-RU" sz="1100" dirty="0" smtClean="0">
                          <a:effectLst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</a:rPr>
                        <a:t>параболи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Парабола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15584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Характер руху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Вертикально вгору </a:t>
                      </a:r>
                      <a:r>
                        <a:rPr lang="uk-UA" sz="1100" dirty="0" smtClean="0">
                          <a:effectLst/>
                        </a:rPr>
                        <a:t>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рівносповільнений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Вертикально вниз </a:t>
                      </a:r>
                      <a:r>
                        <a:rPr lang="uk-UA" sz="1100" dirty="0" smtClean="0">
                          <a:effectLst/>
                        </a:rPr>
                        <a:t>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рівноприскорений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За </a:t>
                      </a:r>
                      <a:r>
                        <a:rPr lang="ru-RU" sz="1100" dirty="0" err="1" smtClean="0">
                          <a:effectLst/>
                        </a:rPr>
                        <a:t>відсутності</a:t>
                      </a:r>
                      <a:r>
                        <a:rPr lang="ru-RU" sz="1100" dirty="0" smtClean="0">
                          <a:effectLst/>
                        </a:rPr>
                        <a:t> опору </a:t>
                      </a:r>
                      <a:r>
                        <a:rPr lang="ru-RU" sz="1100" dirty="0" err="1" smtClean="0">
                          <a:effectLst/>
                        </a:rPr>
                        <a:t>середовища</a:t>
                      </a:r>
                      <a:r>
                        <a:rPr lang="ru-RU" sz="1100" dirty="0" smtClean="0">
                          <a:effectLst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</a:rPr>
                        <a:t>рух</a:t>
                      </a:r>
                      <a:r>
                        <a:rPr lang="ru-RU" sz="1100" dirty="0" smtClean="0">
                          <a:effectLst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</a:rPr>
                        <a:t>тіла</a:t>
                      </a:r>
                      <a:r>
                        <a:rPr lang="ru-RU" sz="1100" dirty="0" smtClean="0">
                          <a:effectLst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</a:rPr>
                        <a:t>можна</a:t>
                      </a:r>
                      <a:r>
                        <a:rPr lang="ru-RU" sz="1100" dirty="0" smtClean="0">
                          <a:effectLst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</a:rPr>
                        <a:t>розглядати</a:t>
                      </a:r>
                      <a:r>
                        <a:rPr lang="ru-RU" sz="1100" dirty="0" smtClean="0">
                          <a:effectLst/>
                        </a:rPr>
                        <a:t> як результат </a:t>
                      </a:r>
                      <a:r>
                        <a:rPr lang="ru-RU" sz="1100" dirty="0" err="1" smtClean="0">
                          <a:effectLst/>
                        </a:rPr>
                        <a:t>двох</a:t>
                      </a:r>
                      <a:r>
                        <a:rPr lang="ru-RU" sz="1100" dirty="0" smtClean="0">
                          <a:effectLst/>
                        </a:rPr>
                        <a:t> </a:t>
                      </a:r>
                      <a:r>
                        <a:rPr lang="ru-RU" sz="1100" dirty="0" err="1" smtClean="0">
                          <a:effectLst/>
                        </a:rPr>
                        <a:t>рухів</a:t>
                      </a:r>
                      <a:r>
                        <a:rPr lang="ru-RU" sz="1100" dirty="0" smtClean="0">
                          <a:effectLst/>
                        </a:rPr>
                        <a:t>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err="1" smtClean="0">
                          <a:effectLst/>
                        </a:rPr>
                        <a:t>вздовжгоризонталі</a:t>
                      </a:r>
                      <a:r>
                        <a:rPr lang="ru-RU" sz="1400" baseline="0" dirty="0" smtClean="0">
                          <a:effectLst/>
                        </a:rPr>
                        <a:t>           - </a:t>
                      </a:r>
                      <a:r>
                        <a:rPr lang="ru-RU" sz="1400" dirty="0" err="1" smtClean="0">
                          <a:effectLst/>
                        </a:rPr>
                        <a:t>рівномірний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err="1" smtClean="0">
                          <a:effectLst/>
                        </a:rPr>
                        <a:t>вздовж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baseline="0" dirty="0" err="1" smtClean="0">
                          <a:effectLst/>
                        </a:rPr>
                        <a:t>вертикалі</a:t>
                      </a:r>
                      <a:r>
                        <a:rPr lang="ru-RU" sz="1400" baseline="0" dirty="0" smtClean="0">
                          <a:effectLst/>
                        </a:rPr>
                        <a:t>                -</a:t>
                      </a:r>
                      <a:r>
                        <a:rPr lang="ru-RU" sz="1400" baseline="0" dirty="0" err="1" smtClean="0">
                          <a:effectLst/>
                        </a:rPr>
                        <a:t>рівноприскорений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</a:tr>
              <a:tr h="277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Формули, які описують рух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0111" marR="60111" marT="0" marB="0">
                    <a:blipFill rotWithShape="1">
                      <a:blip r:embed="rId2"/>
                      <a:stretch>
                        <a:fillRect l="-68990" t="-134066" r="-351916" b="-22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0111" marR="60111" marT="0" marB="0">
                    <a:blipFill rotWithShape="1">
                      <a:blip r:embed="rId2"/>
                      <a:stretch>
                        <a:fillRect l="-169580" t="-134066" r="-253147" b="-22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0111" marR="60111" marT="0" marB="0">
                    <a:blipFill rotWithShape="1">
                      <a:blip r:embed="rId2"/>
                      <a:stretch>
                        <a:fillRect l="-195190" t="-134066" r="-83291" b="-22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0111" marR="60111" marT="0" marB="0">
                    <a:blipFill rotWithShape="1">
                      <a:blip r:embed="rId2"/>
                      <a:stretch>
                        <a:fillRect l="-354407" t="-134066" b="-220"/>
                      </a:stretch>
                    </a:blipFill>
                  </a:tcPr>
                </a:tc>
              </a:tr>
            </a:tbl>
          </a:graphicData>
        </a:graphic>
      </p:graphicFrame>
      <p:pic>
        <p:nvPicPr>
          <p:cNvPr id="1036" name="Picture 12" descr="Описание: Картинки по запросу &quot;траєкторія тіла під дією сили тяжіння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2393" b="62363"/>
          <a:stretch>
            <a:fillRect/>
          </a:stretch>
        </p:blipFill>
        <p:spPr bwMode="auto">
          <a:xfrm>
            <a:off x="2267744" y="1253804"/>
            <a:ext cx="2160240" cy="11417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10" descr="Картинки по запросу &quot;траєкторія тіла під дією сили тяжіння&quot;"/>
          <p:cNvSpPr>
            <a:spLocks noChangeAspect="1" noChangeArrowheads="1"/>
          </p:cNvSpPr>
          <p:nvPr/>
        </p:nvSpPr>
        <p:spPr bwMode="auto">
          <a:xfrm>
            <a:off x="457200" y="44910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9" descr="Картинки по запросу &quot;траєкторія тіла під дією сили тяжіння&quot;"/>
          <p:cNvSpPr>
            <a:spLocks noChangeAspect="1" noChangeArrowheads="1"/>
          </p:cNvSpPr>
          <p:nvPr/>
        </p:nvSpPr>
        <p:spPr bwMode="auto">
          <a:xfrm>
            <a:off x="457200" y="47958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8" descr="Картинки по запросу &quot;траєкторія тіла під дією сили тяжіння&quot;"/>
          <p:cNvSpPr>
            <a:spLocks noChangeAspect="1" noChangeArrowheads="1"/>
          </p:cNvSpPr>
          <p:nvPr/>
        </p:nvSpPr>
        <p:spPr bwMode="auto">
          <a:xfrm>
            <a:off x="457200" y="51006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7"/>
          <p:cNvSpPr>
            <a:spLocks noChangeAspect="1" noChangeArrowheads="1"/>
          </p:cNvSpPr>
          <p:nvPr/>
        </p:nvSpPr>
        <p:spPr bwMode="auto">
          <a:xfrm>
            <a:off x="457200" y="5405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6" descr="Картинки по запросу &quot;траєкторія тіла під дією сили тяжіння&quot;"/>
          <p:cNvSpPr>
            <a:spLocks noChangeAspect="1" noChangeArrowheads="1"/>
          </p:cNvSpPr>
          <p:nvPr/>
        </p:nvSpPr>
        <p:spPr bwMode="auto">
          <a:xfrm>
            <a:off x="457200" y="57102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5" descr="Картинки по запросу &quot;траєкторія тіла під дією сили тяжіння&quot;"/>
          <p:cNvSpPr>
            <a:spLocks noChangeAspect="1" noChangeArrowheads="1"/>
          </p:cNvSpPr>
          <p:nvPr/>
        </p:nvSpPr>
        <p:spPr bwMode="auto">
          <a:xfrm>
            <a:off x="457200" y="60150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4" descr="Картинки по запросу &quot;траєкторія тіла під дією сили тяжіння&quot;"/>
          <p:cNvSpPr>
            <a:spLocks noChangeAspect="1" noChangeArrowheads="1"/>
          </p:cNvSpPr>
          <p:nvPr/>
        </p:nvSpPr>
        <p:spPr bwMode="auto">
          <a:xfrm>
            <a:off x="457200" y="63198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3" descr="Картинки по запросу &quot;траєкторія тіла під дією сили тяжіння&quot;"/>
          <p:cNvSpPr>
            <a:spLocks noChangeAspect="1" noChangeArrowheads="1"/>
          </p:cNvSpPr>
          <p:nvPr/>
        </p:nvSpPr>
        <p:spPr bwMode="auto">
          <a:xfrm>
            <a:off x="457200" y="66246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AutoShape 2" descr="Картинки по запросу &quot;траєкторія тіла під дією сили тяжіння&quot;"/>
          <p:cNvSpPr>
            <a:spLocks noChangeAspect="1" noChangeArrowheads="1"/>
          </p:cNvSpPr>
          <p:nvPr/>
        </p:nvSpPr>
        <p:spPr bwMode="auto">
          <a:xfrm>
            <a:off x="457200" y="6929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1"/>
          <p:cNvSpPr>
            <a:spLocks noChangeAspect="1" noChangeArrowheads="1"/>
          </p:cNvSpPr>
          <p:nvPr/>
        </p:nvSpPr>
        <p:spPr bwMode="auto">
          <a:xfrm>
            <a:off x="457200" y="72342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457200" y="2395538"/>
            <a:ext cx="88673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457200" y="4491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457200" y="6015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457200" y="6319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457200" y="7539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27" descr="slide-74-6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701" t="42621" r="61610" b="40208"/>
          <a:stretch>
            <a:fillRect/>
          </a:stretch>
        </p:blipFill>
        <p:spPr bwMode="auto">
          <a:xfrm>
            <a:off x="5148064" y="1231746"/>
            <a:ext cx="1872208" cy="11637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231746"/>
            <a:ext cx="1768993" cy="1163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0724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414771632"/>
                  </p:ext>
                </p:extLst>
              </p:nvPr>
            </p:nvGraphicFramePr>
            <p:xfrm>
              <a:off x="35495" y="188640"/>
              <a:ext cx="9108505" cy="631960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11625"/>
                    <a:gridCol w="1530229"/>
                    <a:gridCol w="1384493"/>
                    <a:gridCol w="1748833"/>
                    <a:gridCol w="3133325"/>
                  </a:tblGrid>
                  <a:tr h="3060349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100" dirty="0">
                              <a:effectLst/>
                            </a:rPr>
                            <a:t>Швидкість 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100" dirty="0">
                              <a:effectLst/>
                            </a:rPr>
                            <a:t>У найвищій точці траєкторії  </a:t>
                          </a:r>
                          <a:endParaRPr lang="uk-UA" sz="1100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uk-UA" sz="1100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 smtClean="0">
                              <a:effectLst/>
                            </a:rPr>
                            <a:t>Ѵ=0</a:t>
                          </a:r>
                          <a:endParaRPr lang="ru-RU" sz="1600" dirty="0" smtClean="0">
                            <a:effectLst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uk-UA" sz="1800" i="1" dirty="0" smtClean="0">
                              <a:effectLst/>
                            </a:rPr>
                            <a:t>Ѵ=Ѵ</a:t>
                          </a:r>
                          <a:r>
                            <a:rPr lang="uk-UA" sz="1800" i="1" baseline="-25000" dirty="0" smtClean="0">
                              <a:effectLst/>
                            </a:rPr>
                            <a:t>0</a:t>
                          </a:r>
                          <a:r>
                            <a:rPr lang="ru-RU" sz="1800" i="1" baseline="0" dirty="0" smtClean="0">
                              <a:effectLst/>
                              <a:latin typeface="Calibri"/>
                              <a:cs typeface="Times New Roman"/>
                            </a:rPr>
                            <a:t>  -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1" i="1" smtClean="0">
                                  <a:latin typeface="Cambria Math"/>
                                </a:rPr>
                                <m:t>𝒈𝒕</m:t>
                              </m:r>
                            </m:oMath>
                          </a14:m>
                          <a:r>
                            <a:rPr lang="en-US" sz="1800" b="1" i="1" dirty="0" smtClean="0"/>
                            <a:t/>
                          </a:r>
                          <a:r>
                            <a:rPr lang="uk-UA" sz="1800" b="1" i="1" dirty="0" smtClean="0"/>
                            <a:t>; </a:t>
                          </a:r>
                          <a:endParaRPr lang="en-US" sz="1800" b="1" i="1" dirty="0" smtClean="0"/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ru-RU" sz="1600" dirty="0" smtClean="0">
                            <a:effectLst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100" dirty="0" smtClean="0">
                              <a:effectLst/>
                            </a:rPr>
                            <a:t>Якщо </a:t>
                          </a:r>
                          <a:r>
                            <a:rPr lang="uk-UA" sz="1100" dirty="0">
                              <a:effectLst/>
                            </a:rPr>
                            <a:t>тіло вільно падає, </a:t>
                          </a:r>
                          <a:endParaRPr lang="uk-UA" sz="1100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uk-UA" sz="1100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600" dirty="0" smtClean="0">
                              <a:effectLst/>
                            </a:rPr>
                            <a:t>Ѵ</a:t>
                          </a:r>
                          <a:r>
                            <a:rPr lang="uk-UA" sz="1600" baseline="-25000" dirty="0" smtClean="0">
                              <a:effectLst/>
                            </a:rPr>
                            <a:t>0</a:t>
                          </a:r>
                          <a:r>
                            <a:rPr lang="uk-UA" sz="1600" dirty="0" smtClean="0">
                              <a:effectLst/>
                            </a:rPr>
                            <a:t>=0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i="1" dirty="0" smtClean="0">
                              <a:effectLst/>
                              <a:cs typeface="Times New Roman"/>
                            </a:rPr>
                            <a:t>V=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1800" i="1" smtClean="0">
                                      <a:effectLst/>
                                      <a:latin typeface="Cambria Math"/>
                                      <a:cs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effectLst/>
                                      <a:latin typeface="Cambria Math"/>
                                      <a:cs typeface="Times New Roman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effectLst/>
                                      <a:latin typeface="Cambria Math"/>
                                      <a:cs typeface="Times New Roman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en-US" sz="1800" b="1" i="1" smtClean="0">
                                  <a:effectLst/>
                                  <a:latin typeface="Cambria Math"/>
                                  <a:cs typeface="Times New Roman"/>
                                </a:rPr>
                                <m:t>+</m:t>
                              </m:r>
                              <m:r>
                                <a:rPr lang="en-US" sz="1800" b="1" i="1" smtClean="0">
                                  <a:latin typeface="Cambria Math"/>
                                </a:rPr>
                                <m:t>𝒈𝒕</m:t>
                              </m:r>
                            </m:oMath>
                          </a14:m>
                          <a:endParaRPr lang="ru-RU" sz="1800" i="1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100" baseline="-25000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6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latin typeface="Cambria Math"/>
                                    </a:rPr>
                                    <m:t>𝒙</m:t>
                                  </m:r>
                                </m:sub>
                              </m:sSub>
                              <m:r>
                                <a:rPr lang="en-US" sz="1600" b="1" i="1" smtClean="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6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600" b="1" i="1" dirty="0" smtClean="0"/>
                            <a:t/>
                          </a:r>
                          <a:r>
                            <a:rPr lang="uk-UA" sz="1600" b="1" i="1" dirty="0" smtClean="0"/>
                            <a:t>; </a:t>
                          </a:r>
                          <a:endParaRPr lang="en-US" sz="1600" b="1" i="1" dirty="0" smtClean="0"/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6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latin typeface="Cambria Math"/>
                                    </a:rPr>
                                    <m:t>𝒚</m:t>
                                  </m:r>
                                </m:sub>
                              </m:sSub>
                              <m:r>
                                <a:rPr lang="en-US" sz="1600" b="1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1600" b="1" i="1" smtClean="0">
                                  <a:latin typeface="Cambria Math"/>
                                </a:rPr>
                                <m:t>𝒈𝒕</m:t>
                              </m:r>
                            </m:oMath>
                          </a14:m>
                          <a:r>
                            <a:rPr lang="en-US" sz="1600" b="1" i="1" dirty="0" smtClean="0"/>
                            <a:t/>
                          </a:r>
                          <a:r>
                            <a:rPr lang="uk-UA" sz="1600" b="1" i="1" dirty="0" smtClean="0"/>
                            <a:t>; </a:t>
                          </a:r>
                          <a:endParaRPr lang="en-US" sz="1600" b="1" i="1" dirty="0" smtClean="0"/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 =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sz="1600" i="1" smtClean="0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sz="16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sz="1600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6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𝑽</m:t>
                                          </m:r>
                                        </m:e>
                                        <m:sub>
                                          <m:r>
                                            <a:rPr lang="en-US" sz="16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𝒙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sz="16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600" i="1" smtClean="0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sz="16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sz="1600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6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𝑽</m:t>
                                          </m:r>
                                        </m:e>
                                        <m:sub>
                                          <m:r>
                                            <a:rPr lang="en-US" sz="16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𝒚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sz="16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lang="en-US" sz="16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n-US" sz="16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 =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sz="1600" i="1" smtClean="0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sz="16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sz="1600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6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𝑽</m:t>
                                          </m:r>
                                        </m:e>
                                        <m:sub>
                                          <m:r>
                                            <a:rPr lang="en-US" sz="16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sz="16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600" i="1" smtClean="0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sz="16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sSup>
                                        <m:sSupPr>
                                          <m:ctrlPr>
                                            <a:rPr lang="en-US" sz="1600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6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𝒈</m:t>
                                          </m:r>
                                        </m:e>
                                        <m:sup>
                                          <m:r>
                                            <a:rPr lang="en-US" sz="16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𝟐</m:t>
                                          </m:r>
                                        </m:sup>
                                      </m:sSup>
                                      <m:r>
                                        <a:rPr lang="en-US" sz="1600" b="1" i="1" smtClean="0">
                                          <a:effectLst/>
                                          <a:latin typeface="Cambria Math"/>
                                          <a:cs typeface="Times New Roman"/>
                                        </a:rPr>
                                        <m:t>𝒕</m:t>
                                      </m:r>
                                    </m:e>
                                    <m:sup>
                                      <m:r>
                                        <a:rPr lang="en-US" sz="16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lang="en-US" sz="16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uk-UA" sz="10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Швидкість напрямлена по дотичної</a:t>
                          </a:r>
                          <a:r>
                            <a:rPr lang="uk-UA" sz="1000" baseline="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 до траєкторії</a:t>
                          </a:r>
                          <a:endParaRPr lang="en-US" sz="10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6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𝟎</m:t>
                                  </m:r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𝒙</m:t>
                                  </m:r>
                                </m:sub>
                              </m:sSub>
                              <m:r>
                                <a:rPr lang="en-US" sz="1800" b="1" i="1" smtClean="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8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800" b="1" i="1" dirty="0" smtClean="0"/>
                            <a:t>cos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1" i="1" dirty="0" smtClean="0">
                                  <a:latin typeface="Cambria Math"/>
                                  <a:ea typeface="Cambria Math"/>
                                </a:rPr>
                                <m:t>𝜶</m:t>
                              </m:r>
                            </m:oMath>
                          </a14:m>
                          <a:r>
                            <a:rPr lang="en-US" sz="1800" b="1" i="1" dirty="0" smtClean="0"/>
                            <a:t/>
                          </a:r>
                          <a:r>
                            <a:rPr lang="uk-UA" sz="1800" b="1" i="1" dirty="0" smtClean="0"/>
                            <a:t>; </a:t>
                          </a:r>
                          <a:endParaRPr lang="en-US" sz="1800" b="1" i="1" dirty="0" smtClean="0"/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𝟎</m:t>
                                  </m:r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𝒚</m:t>
                                  </m:r>
                                </m:sub>
                              </m:sSub>
                              <m:r>
                                <a:rPr lang="en-US" sz="1800" b="1" i="1" smtClean="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8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800" b="1" i="1" dirty="0" smtClean="0"/>
                            <a:t>sin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1" i="1" dirty="0" smtClean="0">
                                  <a:latin typeface="Cambria Math"/>
                                  <a:ea typeface="Cambria Math"/>
                                </a:rPr>
                                <m:t>𝜶</m:t>
                              </m:r>
                            </m:oMath>
                          </a14:m>
                          <a:r>
                            <a:rPr lang="en-US" sz="1800" b="1" i="1" dirty="0" smtClean="0"/>
                            <a:t/>
                          </a:r>
                          <a:r>
                            <a:rPr lang="uk-UA" sz="1800" b="1" i="1" dirty="0" smtClean="0"/>
                            <a:t>;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𝒚</m:t>
                                  </m:r>
                                </m:sub>
                              </m:sSub>
                              <m:r>
                                <a:rPr lang="en-US" sz="1800" b="1" i="1" smtClean="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18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800" b="1" i="1" dirty="0" smtClean="0"/>
                            <a:t>sin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1" i="1" dirty="0" smtClean="0">
                                  <a:latin typeface="Cambria Math"/>
                                  <a:ea typeface="Cambria Math"/>
                                </a:rPr>
                                <m:t>𝜶</m:t>
                              </m:r>
                            </m:oMath>
                          </a14:m>
                          <a:r>
                            <a:rPr lang="en-US" sz="1800" b="1" i="1" dirty="0" smtClean="0"/>
                            <a:t/>
                          </a:r>
                          <a:r>
                            <a:rPr lang="uk-UA" sz="1800" b="1" i="1" dirty="0" smtClean="0"/>
                            <a:t>-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1" i="1" smtClean="0">
                                  <a:latin typeface="Cambria Math"/>
                                </a:rPr>
                                <m:t>𝒈𝒕</m:t>
                              </m:r>
                            </m:oMath>
                          </a14:m>
                          <a:r>
                            <a:rPr lang="ru-R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 ;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2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У верхній точці траєкторії </a:t>
                          </a:r>
                          <a:r>
                            <a:rPr lang="uk-UA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: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latin typeface="Cambria Math"/>
                                    </a:rPr>
                                    <m:t>𝒚</m:t>
                                  </m:r>
                                </m:sub>
                              </m:sSub>
                              <m:r>
                                <a:rPr lang="en-US" sz="1800" b="1" i="1" smtClean="0">
                                  <a:latin typeface="Cambria Math"/>
                                </a:rPr>
                                <m:t>=</m:t>
                              </m:r>
                            </m:oMath>
                          </a14:m>
                          <a:r>
                            <a:rPr lang="ru-RU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 0 ;</a:t>
                          </a: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 =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sz="1800" i="1" smtClean="0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sz="18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sz="1800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8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𝑽</m:t>
                                          </m:r>
                                        </m:e>
                                        <m:sub>
                                          <m:r>
                                            <a:rPr lang="en-US" sz="18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𝒙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sz="18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800" i="1" smtClean="0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sz="18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sz="1800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8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𝑽</m:t>
                                          </m:r>
                                        </m:e>
                                        <m:sub>
                                          <m:r>
                                            <a:rPr lang="en-US" sz="18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𝒚</m:t>
                                          </m:r>
                                        </m:sub>
                                      </m:sSub>
                                    </m:e>
                                    <m:sup>
                                      <m:r>
                                        <a:rPr lang="en-US" sz="18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lang="uk-UA" sz="18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8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V =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sz="1800" i="1" smtClean="0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sz="18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sz="1800" b="1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800" b="1" i="1" smtClean="0">
                                              <a:latin typeface="Cambria Math"/>
                                            </a:rPr>
                                            <m:t>𝑽</m:t>
                                          </m:r>
                                        </m:e>
                                        <m:sub>
                                          <m:r>
                                            <a:rPr lang="en-US" sz="1800" b="1" i="1" smtClean="0"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  <m:r>
                                        <a:rPr lang="en-US" sz="1800" b="1" i="1" smtClean="0">
                                          <a:latin typeface="Cambria Math"/>
                                        </a:rPr>
                                        <m:t>²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1800" b="1" i="1" dirty="0" smtClean="0"/>
                                        <m:t>cos</m:t>
                                      </m:r>
                                      <m:r>
                                        <a:rPr lang="en-US" sz="1800" b="1" i="1" dirty="0" smtClean="0">
                                          <a:latin typeface="Cambria Math"/>
                                          <a:ea typeface="Cambria Math"/>
                                        </a:rPr>
                                        <m:t>𝜶</m:t>
                                      </m:r>
                                    </m:e>
                                    <m:sup>
                                      <m:r>
                                        <a:rPr lang="en-US" sz="18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800" i="1" smtClean="0">
                                      <a:effectLst/>
                                      <a:latin typeface="Cambria Math"/>
                                      <a:ea typeface="Calibri"/>
                                      <a:cs typeface="Times New Roman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sz="18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</m:ctrlPr>
                                    </m:sSupPr>
                                    <m:e>
                                      <m:sSub>
                                        <m:sSubPr>
                                          <m:ctrlPr>
                                            <a:rPr lang="en-US" sz="1800" b="1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800" b="1" i="1" smtClean="0">
                                              <a:latin typeface="Cambria Math"/>
                                            </a:rPr>
                                            <m:t>𝑽</m:t>
                                          </m:r>
                                        </m:e>
                                        <m:sub>
                                          <m:r>
                                            <a:rPr lang="en-US" sz="1800" b="1" i="1" smtClean="0"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  <m:r>
                                        <a:rPr lang="en-US" sz="1800" b="1" i="1" smtClean="0">
                                          <a:latin typeface="Cambria Math"/>
                                        </a:rPr>
                                        <m:t>²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1800" b="1" i="1" dirty="0" smtClean="0"/>
                                        <m:t>sin</m:t>
                                      </m:r>
                                      <m:r>
                                        <a:rPr lang="en-US" sz="1800" b="1" i="1" dirty="0" smtClean="0">
                                          <a:latin typeface="Cambria Math"/>
                                          <a:ea typeface="Cambria Math"/>
                                        </a:rPr>
                                        <m:t>𝜶</m:t>
                                      </m:r>
                                    </m:e>
                                    <m:sup>
                                      <m:r>
                                        <a:rPr lang="en-US" sz="18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lang="en-US" sz="1800" dirty="0" smtClean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8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</a:tr>
                  <a:tr h="1194644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100">
                              <a:effectLst/>
                            </a:rPr>
                            <a:t>Кут між дотичною до траєкторії та вертикаллю</a:t>
                          </a:r>
                          <a:endParaRPr lang="ru-RU" sz="10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 smtClean="0">
                              <a:effectLst/>
                            </a:rPr>
                            <a:t> </a:t>
                          </a:r>
                          <a:r>
                            <a:rPr lang="en-US" sz="1800" dirty="0" err="1" smtClean="0">
                              <a:effectLst/>
                            </a:rPr>
                            <a:t>tg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smtClean="0">
                                  <a:effectLst/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  <m:r>
                                <a:rPr lang="en-US" sz="1800" b="0" i="1" smtClean="0">
                                  <a:effectLst/>
                                  <a:latin typeface="Cambria Math"/>
                                  <a:ea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800" b="0" i="1" smtClean="0">
                                      <a:effectLst/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1800" b="1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b="1" i="1" smtClean="0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US" sz="1800" b="1" i="1" smtClean="0">
                                          <a:latin typeface="Cambria Math"/>
                                        </a:rPr>
                                        <m:t>𝒙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1800" b="1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b="1" i="1" smtClean="0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US" sz="1800" b="1" i="1" smtClean="0">
                                          <a:latin typeface="Cambria Math"/>
                                        </a:rPr>
                                        <m:t>𝒚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en-US" sz="1800" dirty="0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 ;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 err="1" smtClean="0">
                              <a:effectLst/>
                              <a:latin typeface="Calibri"/>
                              <a:ea typeface="Calibri"/>
                              <a:cs typeface="Times New Roman"/>
                            </a:rPr>
                            <a:t>cos</a:t>
                          </a:r>
                          <a14:m>
                            <m:oMath xmlns:m="http://schemas.openxmlformats.org/officeDocument/2006/math">
                              <m:r>
                                <a:rPr lang="en-US" sz="1600" i="1" smtClean="0">
                                  <a:effectLst/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𝛼</m:t>
                              </m:r>
                              <m:r>
                                <a:rPr lang="en-US" sz="1600" b="0" i="1" smtClean="0">
                                  <a:effectLst/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1600" b="0" i="1" smtClean="0">
                                      <a:effectLst/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smtClean="0">
                                      <a:effectLst/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𝑔𝑡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1600" b="0" i="1" smtClean="0">
                                          <a:effectLst/>
                                          <a:latin typeface="Cambria Math"/>
                                          <a:ea typeface="Cambria Math"/>
                                          <a:cs typeface="Times New Roman"/>
                                        </a:rPr>
                                      </m:ctrlPr>
                                    </m:radPr>
                                    <m:deg/>
                                    <m:e>
                                      <m:sSup>
                                        <m:sSupPr>
                                          <m:ctrlPr>
                                            <a:rPr lang="en-US" sz="1600" i="1" smtClean="0"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1600" i="1" smtClean="0">
                                                  <a:effectLst/>
                                                  <a:latin typeface="Cambria Math"/>
                                                  <a:cs typeface="Times New Roman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600" b="1" i="1" smtClean="0">
                                                  <a:effectLst/>
                                                  <a:latin typeface="Cambria Math"/>
                                                  <a:cs typeface="Times New Roman"/>
                                                </a:rPr>
                                                <m:t>𝑽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600" b="1" i="1" smtClean="0">
                                                  <a:effectLst/>
                                                  <a:latin typeface="Cambria Math"/>
                                                  <a:cs typeface="Times New Roman"/>
                                                </a:rPr>
                                                <m:t>𝟎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r>
                                            <a:rPr lang="en-US" sz="1600" i="1" smtClean="0"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sz="1600" i="1" smtClean="0">
                                          <a:effectLst/>
                                          <a:latin typeface="Cambria Math"/>
                                          <a:ea typeface="Calibri"/>
                                          <a:cs typeface="Times New Roman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sz="1600" i="1" smtClean="0"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</m:ctrlPr>
                                        </m:sSupPr>
                                        <m:e>
                                          <m:sSup>
                                            <m:sSupPr>
                                              <m:ctrlPr>
                                                <a:rPr lang="en-US" sz="1600" i="1" smtClean="0">
                                                  <a:effectLst/>
                                                  <a:latin typeface="Cambria Math"/>
                                                  <a:cs typeface="Times New Roman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600" b="1" i="1" smtClean="0">
                                                  <a:effectLst/>
                                                  <a:latin typeface="Cambria Math"/>
                                                  <a:cs typeface="Times New Roman"/>
                                                </a:rPr>
                                                <m:t>𝒈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1600" b="1" i="1" smtClean="0">
                                                  <a:effectLst/>
                                                  <a:latin typeface="Cambria Math"/>
                                                  <a:cs typeface="Times New Roman"/>
                                                </a:rPr>
                                                <m:t>𝟐</m:t>
                                              </m:r>
                                            </m:sup>
                                          </m:sSup>
                                          <m:r>
                                            <a:rPr lang="en-US" sz="1600" b="1" i="1" smtClean="0">
                                              <a:effectLst/>
                                              <a:latin typeface="Cambria Math"/>
                                              <a:cs typeface="Times New Roman"/>
                                            </a:rPr>
                                            <m:t>𝒕</m:t>
                                          </m:r>
                                        </m:e>
                                        <m:sup>
                                          <m:r>
                                            <a:rPr lang="en-US" sz="1600" i="1" smtClean="0">
                                              <a:effectLst/>
                                              <a:latin typeface="Cambria Math"/>
                                              <a:ea typeface="Calibri"/>
                                              <a:cs typeface="Times New Roman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</m:oMath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</a:tr>
                  <a:tr h="185425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100" dirty="0" smtClean="0"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Час</a:t>
                          </a:r>
                          <a:r>
                            <a:rPr lang="uk-UA" sz="1100" baseline="0" dirty="0" smtClean="0"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руху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effectLst/>
                            </a:rPr>
                            <a:t> </a:t>
                          </a:r>
                          <a:endParaRPr lang="ru-RU" sz="10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 smtClean="0">
                              <a:effectLst/>
                            </a:rPr>
                            <a:t> </a:t>
                          </a:r>
                          <a:r>
                            <a:rPr lang="ru-RU" sz="1100" dirty="0" err="1" smtClean="0">
                              <a:effectLst/>
                            </a:rPr>
                            <a:t>Повний</a:t>
                          </a:r>
                          <a:r>
                            <a:rPr lang="ru-RU" sz="1100" dirty="0" smtClean="0">
                              <a:effectLst/>
                            </a:rPr>
                            <a:t> час </a:t>
                          </a:r>
                          <a:r>
                            <a:rPr lang="ru-RU" sz="1100" dirty="0" err="1" smtClean="0">
                              <a:effectLst/>
                            </a:rPr>
                            <a:t>польоту</a:t>
                          </a:r>
                          <a:r>
                            <a:rPr lang="ru-RU" sz="1100" dirty="0" smtClean="0">
                              <a:effectLst/>
                            </a:rPr>
                            <a:t>: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b="1" i="1" dirty="0" smtClean="0">
                              <a:effectLst/>
                            </a:rPr>
                            <a:t>t=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800" b="1" i="1" smtClean="0"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1" i="1" smtClean="0">
                                      <a:effectLst/>
                                      <a:latin typeface="Cambria Math"/>
                                    </a:rPr>
                                    <m:t>𝟐</m:t>
                                  </m:r>
                                  <m:sSub>
                                    <m:sSubPr>
                                      <m:ctrlPr>
                                        <a:rPr lang="en-US" sz="1800" b="1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b="1" i="1" smtClean="0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US" sz="1800" b="1" i="1" smtClean="0"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1800" b="1" i="1" dirty="0" smtClean="0"/>
                                    <m:t>sin</m:t>
                                  </m:r>
                                  <m:r>
                                    <a:rPr lang="en-US" sz="1800" b="1" i="1" dirty="0" smtClean="0">
                                      <a:latin typeface="Cambria Math"/>
                                      <a:ea typeface="Cambria Math"/>
                                    </a:rPr>
                                    <m:t>𝜶</m:t>
                                  </m:r>
                                </m:num>
                                <m:den>
                                  <m:r>
                                    <a:rPr lang="en-US" sz="1800" b="1" i="1" smtClean="0">
                                      <a:effectLst/>
                                      <a:latin typeface="Cambria Math"/>
                                    </a:rPr>
                                    <m:t>𝒈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 b="1" i="1" dirty="0" smtClean="0">
                              <a:effectLst/>
                            </a:rPr>
                            <a:t> ;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000" b="0" i="0" dirty="0" smtClean="0">
                              <a:effectLst/>
                            </a:rPr>
                            <a:t>Час</a:t>
                          </a:r>
                          <a:r>
                            <a:rPr lang="uk-UA" sz="1000" b="0" i="0" baseline="0" dirty="0" smtClean="0">
                              <a:effectLst/>
                            </a:rPr>
                            <a:t> підйому на максимальну висоту дорівнює часу падіння :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b="1" i="1" dirty="0" smtClean="0">
                              <a:effectLst/>
                            </a:rPr>
                            <a:t>t=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800" b="1" i="1" smtClean="0"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1800" b="1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b="1" i="1" smtClean="0">
                                          <a:latin typeface="Cambria Math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US" sz="1800" b="1" i="1" smtClean="0"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</m:sSub>
                                  <m:r>
                                    <m:rPr>
                                      <m:nor/>
                                    </m:rPr>
                                    <a:rPr lang="en-US" sz="1800" b="1" i="1" dirty="0" smtClean="0"/>
                                    <m:t>sin</m:t>
                                  </m:r>
                                  <m:r>
                                    <a:rPr lang="en-US" sz="1800" b="1" i="1" dirty="0" smtClean="0">
                                      <a:latin typeface="Cambria Math"/>
                                      <a:ea typeface="Cambria Math"/>
                                    </a:rPr>
                                    <m:t>𝜶</m:t>
                                  </m:r>
                                </m:num>
                                <m:den>
                                  <m:r>
                                    <a:rPr lang="en-US" sz="1800" b="1" i="1" smtClean="0">
                                      <a:effectLst/>
                                      <a:latin typeface="Cambria Math"/>
                                    </a:rPr>
                                    <m:t>𝒈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1800" b="0" i="0" dirty="0" smtClean="0">
                              <a:effectLst/>
                            </a:rPr>
                            <a:t> ;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</a:tr>
                  <a:tr h="21035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effectLst/>
                            </a:rPr>
                            <a:t> </a:t>
                          </a:r>
                          <a:endParaRPr lang="ru-RU" sz="10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a14="http://schemas.microsoft.com/office/drawing/2010/main" xmlns="" xmlns:p14="http://schemas.microsoft.com/office/powerpoint/2010/main" val="3414771632"/>
                  </p:ext>
                </p:extLst>
              </p:nvPr>
            </p:nvGraphicFramePr>
            <p:xfrm>
              <a:off x="35495" y="188640"/>
              <a:ext cx="9108505" cy="631960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311625"/>
                    <a:gridCol w="1530229"/>
                    <a:gridCol w="1384493"/>
                    <a:gridCol w="1748833"/>
                    <a:gridCol w="3133325"/>
                  </a:tblGrid>
                  <a:tr h="3060349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100" dirty="0">
                              <a:effectLst/>
                            </a:rPr>
                            <a:t>Швидкість 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0111" marR="60111" marT="0" marB="0">
                        <a:blipFill rotWithShape="1">
                          <a:blip r:embed="rId2"/>
                          <a:stretch>
                            <a:fillRect l="-86056" t="-1793" r="-409562" b="-106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0111" marR="60111" marT="0" marB="0">
                        <a:blipFill rotWithShape="1">
                          <a:blip r:embed="rId2"/>
                          <a:stretch>
                            <a:fillRect l="-205727" t="-1793" r="-352863" b="-106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0111" marR="60111" marT="0" marB="0">
                        <a:blipFill rotWithShape="1">
                          <a:blip r:embed="rId2"/>
                          <a:stretch>
                            <a:fillRect l="-241812" t="-1793" r="-179094" b="-106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0111" marR="60111" marT="0" marB="0">
                        <a:blipFill rotWithShape="1">
                          <a:blip r:embed="rId2"/>
                          <a:stretch>
                            <a:fillRect l="-190856" t="-1793" b="-106574"/>
                          </a:stretch>
                        </a:blipFill>
                      </a:tcPr>
                    </a:tc>
                  </a:tr>
                  <a:tr h="1194644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100">
                              <a:effectLst/>
                            </a:rPr>
                            <a:t>Кут між дотичною до траєкторії та вертикаллю</a:t>
                          </a:r>
                          <a:endParaRPr lang="ru-RU" sz="10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0111" marR="60111" marT="0" marB="0">
                        <a:blipFill rotWithShape="1">
                          <a:blip r:embed="rId2"/>
                          <a:stretch>
                            <a:fillRect l="-241812" t="-260714" r="-179094" b="-1729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</a:tr>
                  <a:tr h="185425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uk-UA" sz="1100" dirty="0" smtClean="0"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Час</a:t>
                          </a:r>
                          <a:r>
                            <a:rPr lang="uk-UA" sz="1100" baseline="0" dirty="0" smtClean="0"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 руху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effectLst/>
                            </a:rPr>
                            <a:t> </a:t>
                          </a:r>
                          <a:endParaRPr lang="ru-RU" sz="10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0111" marR="60111" marT="0" marB="0">
                        <a:blipFill rotWithShape="1">
                          <a:blip r:embed="rId2"/>
                          <a:stretch>
                            <a:fillRect l="-190856" t="-232566" b="-11513"/>
                          </a:stretch>
                        </a:blipFill>
                      </a:tcPr>
                    </a:tc>
                  </a:tr>
                  <a:tr h="21035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>
                              <a:effectLst/>
                            </a:rPr>
                            <a:t> </a:t>
                          </a:r>
                          <a:endParaRPr lang="ru-RU" sz="10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100" dirty="0">
                              <a:effectLst/>
                            </a:rPr>
                            <a:t> </a:t>
                          </a:r>
                          <a:endParaRPr lang="ru-RU" sz="10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0111" marR="60111" marT="0" marB="0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="" xmlns:p14="http://schemas.microsoft.com/office/powerpoint/2010/main" val="85375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600</TotalTime>
  <Words>313</Words>
  <Application>Microsoft Office PowerPoint</Application>
  <PresentationFormat>Экран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Тема: Рух тіла під дією сили тяжіння </vt:lpstr>
      <vt:lpstr>Дайте відповідь:</vt:lpstr>
      <vt:lpstr>Закон всесвітнього тяжіння</vt:lpstr>
      <vt:lpstr>3.Що називають силою тяжіння?</vt:lpstr>
      <vt:lpstr> </vt:lpstr>
      <vt:lpstr>4. За якою формулою обчислюють прискорення вільного падіння?</vt:lpstr>
      <vt:lpstr>Рух тіла під дією сили тяжіння називають вільним падінням.</vt:lpstr>
      <vt:lpstr>Слайд 8</vt:lpstr>
      <vt:lpstr>Слайд 9</vt:lpstr>
      <vt:lpstr>1. Стріла, випущена з лука вертикально вгору впала на землю через 6 с. Яка початкова швидкість стріли і максимальна висота підйому? Дано:                                        Розв’язання</vt:lpstr>
      <vt:lpstr>2. Хлопчик кинув горизонтально м'яч з вікна, що знаходиться на висоті 20 м. Скільки часу летів м'яч до землі і з якою швидкістю він був кинутий, якщо він впав на відстані 6 м від фундаменту? </vt:lpstr>
      <vt:lpstr> </vt:lpstr>
      <vt:lpstr>Домашнє завдання: 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Доброго дня!</dc:title>
  <dc:creator>Всеволод</dc:creator>
  <cp:lastModifiedBy>User</cp:lastModifiedBy>
  <cp:revision>82</cp:revision>
  <dcterms:created xsi:type="dcterms:W3CDTF">2020-03-17T18:19:15Z</dcterms:created>
  <dcterms:modified xsi:type="dcterms:W3CDTF">2024-03-10T15:51:35Z</dcterms:modified>
</cp:coreProperties>
</file>