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6" r:id="rId7"/>
    <p:sldId id="267" r:id="rId8"/>
    <p:sldId id="268" r:id="rId9"/>
    <p:sldId id="272" r:id="rId10"/>
    <p:sldId id="273" r:id="rId11"/>
    <p:sldId id="270" r:id="rId12"/>
    <p:sldId id="26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8C79C5D-2A6F-F04D-97DA-BEF2467B64E4}"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DFA1846-DA80-1C48-A609-854EA85C59A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uk-UA"/>
              <a:t>Клацніть, щоб редагувати стиль зразка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uk-UA"/>
              <a:t>Клацніть, щоб відредагувати стилі зразків тексту</a:t>
            </a:r>
          </a:p>
        </p:txBody>
      </p:sp>
      <p:sp>
        <p:nvSpPr>
          <p:cNvPr id="2" name="Date Placeholder 1"/>
          <p:cNvSpPr>
            <a:spLocks noGrp="1"/>
          </p:cNvSpPr>
          <p:nvPr>
            <p:ph type="dt" sz="half" idx="10"/>
          </p:nvPr>
        </p:nvSpPr>
        <p:spPr/>
        <p:txBody>
          <a:bodyPr/>
          <a:lstStyle/>
          <a:p>
            <a:fld id="{FBF54567-0DE4-3F47-BF90-CB84690072F9}" type="datetimeFigureOut">
              <a:rPr lang="en-US" dirty="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DFA1846-DA80-1C48-A609-854EA85C59AD}"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0DF5E60-9974-AC48-9591-99C2BB44B7CF}" type="datetimeFigureOut">
              <a:rPr lang="en-US" dirty="0"/>
              <a:pPr/>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2/13/2024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2/13/2024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C27097-42CB-2671-9D2A-66A59F827547}"/>
              </a:ext>
            </a:extLst>
          </p:cNvPr>
          <p:cNvSpPr>
            <a:spLocks noGrp="1"/>
          </p:cNvSpPr>
          <p:nvPr>
            <p:ph type="ctrTitle"/>
          </p:nvPr>
        </p:nvSpPr>
        <p:spPr/>
        <p:txBody>
          <a:bodyPr/>
          <a:lstStyle/>
          <a:p>
            <a:r>
              <a:rPr lang="uk-UA" dirty="0"/>
              <a:t>« </a:t>
            </a:r>
            <a:r>
              <a:rPr lang="uk-UA" sz="7200" dirty="0"/>
              <a:t>Україна в цифрах </a:t>
            </a:r>
            <a:r>
              <a:rPr lang="uk-UA" sz="7200"/>
              <a:t>та числах »</a:t>
            </a:r>
            <a:endParaRPr lang="uk-UA" sz="7200" dirty="0"/>
          </a:p>
        </p:txBody>
      </p:sp>
    </p:spTree>
    <p:extLst>
      <p:ext uri="{BB962C8B-B14F-4D97-AF65-F5344CB8AC3E}">
        <p14:creationId xmlns:p14="http://schemas.microsoft.com/office/powerpoint/2010/main" val="3313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BA8E6-1119-D7CB-C35B-2D74B6BB2A2B}"/>
              </a:ext>
            </a:extLst>
          </p:cNvPr>
          <p:cNvSpPr>
            <a:spLocks noGrp="1"/>
          </p:cNvSpPr>
          <p:nvPr>
            <p:ph type="title"/>
          </p:nvPr>
        </p:nvSpPr>
        <p:spPr/>
        <p:txBody>
          <a:bodyPr/>
          <a:lstStyle/>
          <a:p>
            <a:r>
              <a:rPr lang="uk-UA" dirty="0"/>
              <a:t>Координати</a:t>
            </a:r>
            <a:br>
              <a:rPr lang="uk-UA" dirty="0"/>
            </a:br>
            <a:endParaRPr lang="uk-UA" dirty="0"/>
          </a:p>
        </p:txBody>
      </p:sp>
      <p:sp>
        <p:nvSpPr>
          <p:cNvPr id="3" name="Місце для вмісту 2">
            <a:extLst>
              <a:ext uri="{FF2B5EF4-FFF2-40B4-BE49-F238E27FC236}">
                <a16:creationId xmlns:a16="http://schemas.microsoft.com/office/drawing/2014/main" id="{41D9C166-5952-8802-C198-6D950ECBD47A}"/>
              </a:ext>
            </a:extLst>
          </p:cNvPr>
          <p:cNvSpPr>
            <a:spLocks noGrp="1"/>
          </p:cNvSpPr>
          <p:nvPr>
            <p:ph idx="1"/>
          </p:nvPr>
        </p:nvSpPr>
        <p:spPr>
          <a:xfrm>
            <a:off x="382551" y="932413"/>
            <a:ext cx="10554574" cy="3636511"/>
          </a:xfrm>
        </p:spPr>
        <p:txBody>
          <a:bodyPr/>
          <a:lstStyle/>
          <a:p>
            <a:pPr marL="0" indent="0">
              <a:buNone/>
            </a:pPr>
            <a:r>
              <a:rPr lang="uk-UA" b="0" i="0" dirty="0">
                <a:solidFill>
                  <a:srgbClr val="E8E8E8"/>
                </a:solidFill>
                <a:effectLst/>
                <a:latin typeface="Google Sans"/>
              </a:rPr>
              <a:t>Географічні координати — </a:t>
            </a:r>
            <a:r>
              <a:rPr lang="uk-UA" b="0" i="0" dirty="0">
                <a:solidFill>
                  <a:srgbClr val="E2EEFF"/>
                </a:solidFill>
                <a:effectLst/>
                <a:latin typeface="Google Sans"/>
              </a:rPr>
              <a:t>величини, які визначають положення певної точки на місцевості (на плані чи на топографічній карті) відносно прийнятої системи координат</a:t>
            </a:r>
            <a:r>
              <a:rPr lang="uk-UA" b="0" i="0" dirty="0">
                <a:solidFill>
                  <a:srgbClr val="E8E8E8"/>
                </a:solidFill>
                <a:effectLst/>
                <a:latin typeface="Google Sans"/>
              </a:rPr>
              <a:t>. Система координат встановлює початкові (вихідні) точки поверхні або лінії відліку потрібних величин — початку відліку координат та одиниці їх обчислення.</a:t>
            </a:r>
            <a:endParaRPr lang="uk-UA" dirty="0"/>
          </a:p>
        </p:txBody>
      </p:sp>
      <p:pic>
        <p:nvPicPr>
          <p:cNvPr id="4" name="Рисунок 4">
            <a:extLst>
              <a:ext uri="{FF2B5EF4-FFF2-40B4-BE49-F238E27FC236}">
                <a16:creationId xmlns:a16="http://schemas.microsoft.com/office/drawing/2014/main" id="{1F4EA502-42C2-2633-293B-567CC25F1790}"/>
              </a:ext>
            </a:extLst>
          </p:cNvPr>
          <p:cNvPicPr>
            <a:picLocks noChangeAspect="1"/>
          </p:cNvPicPr>
          <p:nvPr/>
        </p:nvPicPr>
        <p:blipFill>
          <a:blip r:embed="rId2"/>
          <a:stretch>
            <a:fillRect/>
          </a:stretch>
        </p:blipFill>
        <p:spPr>
          <a:xfrm>
            <a:off x="6516768" y="3364604"/>
            <a:ext cx="4515554" cy="3379089"/>
          </a:xfrm>
          <a:prstGeom prst="rect">
            <a:avLst/>
          </a:prstGeom>
        </p:spPr>
      </p:pic>
    </p:spTree>
    <p:extLst>
      <p:ext uri="{BB962C8B-B14F-4D97-AF65-F5344CB8AC3E}">
        <p14:creationId xmlns:p14="http://schemas.microsoft.com/office/powerpoint/2010/main" val="7994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378AA-25C9-2F7B-E78A-E9BA8B232431}"/>
              </a:ext>
            </a:extLst>
          </p:cNvPr>
          <p:cNvSpPr>
            <a:spLocks noGrp="1"/>
          </p:cNvSpPr>
          <p:nvPr>
            <p:ph type="title"/>
          </p:nvPr>
        </p:nvSpPr>
        <p:spPr/>
        <p:txBody>
          <a:bodyPr/>
          <a:lstStyle/>
          <a:p>
            <a:r>
              <a:rPr lang="uk-UA" dirty="0"/>
              <a:t>Астрономія </a:t>
            </a:r>
          </a:p>
        </p:txBody>
      </p:sp>
      <p:sp>
        <p:nvSpPr>
          <p:cNvPr id="3" name="Місце для вмісту 2">
            <a:extLst>
              <a:ext uri="{FF2B5EF4-FFF2-40B4-BE49-F238E27FC236}">
                <a16:creationId xmlns:a16="http://schemas.microsoft.com/office/drawing/2014/main" id="{147A5695-C30B-5746-CAD8-059452EF78EF}"/>
              </a:ext>
            </a:extLst>
          </p:cNvPr>
          <p:cNvSpPr>
            <a:spLocks noGrp="1"/>
          </p:cNvSpPr>
          <p:nvPr>
            <p:ph idx="1"/>
          </p:nvPr>
        </p:nvSpPr>
        <p:spPr>
          <a:xfrm>
            <a:off x="300180" y="2065353"/>
            <a:ext cx="6634519" cy="4085445"/>
          </a:xfrm>
        </p:spPr>
        <p:txBody>
          <a:bodyPr anchor="t">
            <a:noAutofit/>
          </a:bodyPr>
          <a:lstStyle/>
          <a:p>
            <a:pPr marL="0" indent="0">
              <a:buNone/>
            </a:pPr>
            <a:r>
              <a:rPr lang="uk-UA" dirty="0"/>
              <a:t>
Температура на його поверхні становить: 6000°С, а в центрі — 15 </a:t>
            </a:r>
            <a:r>
              <a:rPr lang="uk-UA" dirty="0" err="1"/>
              <a:t>млн°С</a:t>
            </a:r>
            <a:r>
              <a:rPr lang="uk-UA" dirty="0"/>
              <a:t>.
Маса: у 750 разів більша маси всіх планет Сонячної системи разом.
Відстань від Землі до Сонця: приблизно 150млнкм
Діаметр: у 400 разів більший за діаметр Місяця (у 109 разів більший, ніж земний)
Світло від Сонця до Землі сягає за 8,5 хв.
Нам здається, що Сонце має незначні розміри, тому що воно знаходиться далеко від Землі. Але насправді воно велетенське. Його промені не тільки освітлюють земну поверхню, але й нагрівають її.</a:t>
            </a:r>
          </a:p>
        </p:txBody>
      </p:sp>
      <p:pic>
        <p:nvPicPr>
          <p:cNvPr id="7" name="Рисунок 7">
            <a:extLst>
              <a:ext uri="{FF2B5EF4-FFF2-40B4-BE49-F238E27FC236}">
                <a16:creationId xmlns:a16="http://schemas.microsoft.com/office/drawing/2014/main" id="{0594EBDB-8BD6-7F11-4775-BF6002361384}"/>
              </a:ext>
            </a:extLst>
          </p:cNvPr>
          <p:cNvPicPr>
            <a:picLocks noChangeAspect="1"/>
          </p:cNvPicPr>
          <p:nvPr/>
        </p:nvPicPr>
        <p:blipFill>
          <a:blip r:embed="rId2"/>
          <a:stretch>
            <a:fillRect/>
          </a:stretch>
        </p:blipFill>
        <p:spPr>
          <a:xfrm>
            <a:off x="6642626" y="133029"/>
            <a:ext cx="5447260" cy="4085445"/>
          </a:xfrm>
          <a:prstGeom prst="rect">
            <a:avLst/>
          </a:prstGeom>
        </p:spPr>
      </p:pic>
      <p:sp>
        <p:nvSpPr>
          <p:cNvPr id="5" name="TextBox 4">
            <a:extLst>
              <a:ext uri="{FF2B5EF4-FFF2-40B4-BE49-F238E27FC236}">
                <a16:creationId xmlns:a16="http://schemas.microsoft.com/office/drawing/2014/main" id="{DABCE393-52C0-9EFB-C5FE-36C78A80F5FB}"/>
              </a:ext>
            </a:extLst>
          </p:cNvPr>
          <p:cNvSpPr txBox="1"/>
          <p:nvPr/>
        </p:nvSpPr>
        <p:spPr>
          <a:xfrm>
            <a:off x="5185448" y="2517165"/>
            <a:ext cx="1828800" cy="1828800"/>
          </a:xfrm>
          <a:prstGeom prst="rect">
            <a:avLst/>
          </a:prstGeom>
          <a:noFill/>
        </p:spPr>
        <p:txBody>
          <a:bodyPr wrap="square" rtlCol="0">
            <a:spAutoFit/>
          </a:bodyPr>
          <a:lstStyle/>
          <a:p>
            <a:pPr algn="l"/>
            <a:endParaRPr lang="uk-UA" dirty="0"/>
          </a:p>
        </p:txBody>
      </p:sp>
    </p:spTree>
    <p:extLst>
      <p:ext uri="{BB962C8B-B14F-4D97-AF65-F5344CB8AC3E}">
        <p14:creationId xmlns:p14="http://schemas.microsoft.com/office/powerpoint/2010/main" val="335170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7397C14-7FD5-3BCF-3A43-CE80F10F35EC}"/>
              </a:ext>
            </a:extLst>
          </p:cNvPr>
          <p:cNvSpPr>
            <a:spLocks noGrp="1"/>
          </p:cNvSpPr>
          <p:nvPr>
            <p:ph idx="1"/>
          </p:nvPr>
        </p:nvSpPr>
        <p:spPr>
          <a:xfrm>
            <a:off x="8401046" y="282223"/>
            <a:ext cx="3683198" cy="5970566"/>
          </a:xfrm>
        </p:spPr>
        <p:txBody>
          <a:bodyPr anchor="b">
            <a:normAutofit fontScale="92500" lnSpcReduction="20000"/>
          </a:bodyPr>
          <a:lstStyle/>
          <a:p>
            <a:pPr marL="0" indent="0" algn="r">
              <a:buNone/>
            </a:pPr>
            <a:r>
              <a:rPr lang="uk-UA" dirty="0" err="1"/>
              <a:t>Чума́цький</a:t>
            </a:r>
            <a:r>
              <a:rPr lang="uk-UA" dirty="0"/>
              <a:t> Шлях, іноді Молочний Шлях, Божа дорога — спіральна галактика, у якій розташована наша Сонячна система. </a:t>
            </a:r>
          </a:p>
          <a:p>
            <a:pPr marL="0" indent="0" algn="r">
              <a:buNone/>
            </a:pPr>
            <a:r>
              <a:rPr lang="uk-UA" dirty="0">
                <a:solidFill>
                  <a:schemeClr val="accent1">
                    <a:lumMod val="60000"/>
                    <a:lumOff val="40000"/>
                  </a:schemeClr>
                </a:solidFill>
              </a:rPr>
              <a:t>Радіус зоряного диска Чумацького Шляху становить близько 16 кілопарсек.</a:t>
            </a:r>
          </a:p>
          <a:p>
            <a:pPr marL="0" indent="0" algn="r">
              <a:buNone/>
            </a:pPr>
            <a:r>
              <a:rPr lang="uk-UA" dirty="0">
                <a:solidFill>
                  <a:schemeClr val="accent1">
                    <a:lumMod val="60000"/>
                    <a:lumOff val="40000"/>
                  </a:schemeClr>
                </a:solidFill>
              </a:rPr>
              <a:t> Повна маса Галактики з урахуванням темної матерії оцінюється в 1-2 × 1012 M☉. </a:t>
            </a:r>
          </a:p>
          <a:p>
            <a:pPr marL="0" indent="0" algn="r">
              <a:buNone/>
            </a:pPr>
            <a:r>
              <a:rPr lang="uk-UA" dirty="0">
                <a:solidFill>
                  <a:schemeClr val="accent1">
                    <a:lumMod val="60000"/>
                    <a:lumOff val="40000"/>
                  </a:schemeClr>
                </a:solidFill>
              </a:rPr>
              <a:t>У Чумацькому Шляху знаходиться від 100 до 400 мільярдів зір, а його світність становить 2 × 1010 L☉. Порівняно з іншими спіральними галактиками Чумацький Шлях має досить велику масу та високу світність. Сонячна система розташована на відстані 8 кілопарсеків від центру Галактики і рухається навколо нього зі швидкістю 220 км/с.</a:t>
            </a:r>
          </a:p>
        </p:txBody>
      </p:sp>
      <p:pic>
        <p:nvPicPr>
          <p:cNvPr id="2" name="Рисунок 3">
            <a:extLst>
              <a:ext uri="{FF2B5EF4-FFF2-40B4-BE49-F238E27FC236}">
                <a16:creationId xmlns:a16="http://schemas.microsoft.com/office/drawing/2014/main" id="{D76F522C-176D-2576-D888-112938F521D2}"/>
              </a:ext>
            </a:extLst>
          </p:cNvPr>
          <p:cNvPicPr>
            <a:picLocks noChangeAspect="1"/>
          </p:cNvPicPr>
          <p:nvPr/>
        </p:nvPicPr>
        <p:blipFill>
          <a:blip r:embed="rId2"/>
          <a:stretch>
            <a:fillRect/>
          </a:stretch>
        </p:blipFill>
        <p:spPr>
          <a:xfrm>
            <a:off x="107756" y="282223"/>
            <a:ext cx="8167967" cy="4682324"/>
          </a:xfrm>
          <a:prstGeom prst="rect">
            <a:avLst/>
          </a:prstGeom>
        </p:spPr>
      </p:pic>
    </p:spTree>
    <p:extLst>
      <p:ext uri="{BB962C8B-B14F-4D97-AF65-F5344CB8AC3E}">
        <p14:creationId xmlns:p14="http://schemas.microsoft.com/office/powerpoint/2010/main" val="375785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32ED88-08F2-A42A-2545-7057FC3BD1A5}"/>
              </a:ext>
            </a:extLst>
          </p:cNvPr>
          <p:cNvSpPr>
            <a:spLocks noGrp="1"/>
          </p:cNvSpPr>
          <p:nvPr>
            <p:ph type="title"/>
          </p:nvPr>
        </p:nvSpPr>
        <p:spPr>
          <a:xfrm>
            <a:off x="1350609" y="2458550"/>
            <a:ext cx="10571998" cy="970450"/>
          </a:xfrm>
        </p:spPr>
        <p:txBody>
          <a:bodyPr/>
          <a:lstStyle/>
          <a:p>
            <a:r>
              <a:rPr lang="uk-UA" sz="8000" dirty="0">
                <a:solidFill>
                  <a:schemeClr val="accent2"/>
                </a:solidFill>
              </a:rPr>
              <a:t>Дякую  за увагу! </a:t>
            </a:r>
          </a:p>
        </p:txBody>
      </p:sp>
      <p:sp>
        <p:nvSpPr>
          <p:cNvPr id="5" name="Місце для вмісту 2">
            <a:extLst>
              <a:ext uri="{FF2B5EF4-FFF2-40B4-BE49-F238E27FC236}">
                <a16:creationId xmlns:a16="http://schemas.microsoft.com/office/drawing/2014/main" id="{3FA58A43-38E0-B3E9-7827-B70C9F839FE3}"/>
              </a:ext>
            </a:extLst>
          </p:cNvPr>
          <p:cNvSpPr>
            <a:spLocks noGrp="1"/>
          </p:cNvSpPr>
          <p:nvPr>
            <p:ph idx="1"/>
          </p:nvPr>
        </p:nvSpPr>
        <p:spPr>
          <a:xfrm>
            <a:off x="8464369" y="4172187"/>
            <a:ext cx="10554574" cy="3636511"/>
          </a:xfrm>
        </p:spPr>
        <p:txBody>
          <a:bodyPr>
            <a:normAutofit/>
          </a:bodyPr>
          <a:lstStyle/>
          <a:p>
            <a:pPr marL="0" indent="0">
              <a:buNone/>
            </a:pPr>
            <a:r>
              <a:rPr lang="uk-UA" sz="6000" b="1" dirty="0">
                <a:solidFill>
                  <a:schemeClr val="accent1"/>
                </a:solidFill>
              </a:rPr>
              <a:t>1</a:t>
            </a:r>
            <a:r>
              <a:rPr lang="uk-UA" sz="6000" b="1" dirty="0">
                <a:solidFill>
                  <a:schemeClr val="accent1">
                    <a:lumMod val="40000"/>
                    <a:lumOff val="60000"/>
                  </a:schemeClr>
                </a:solidFill>
              </a:rPr>
              <a:t>1</a:t>
            </a:r>
            <a:r>
              <a:rPr lang="uk-UA" sz="6000" b="1" dirty="0"/>
              <a:t> </a:t>
            </a:r>
            <a:r>
              <a:rPr lang="uk-UA" sz="6000" b="1" dirty="0">
                <a:solidFill>
                  <a:schemeClr val="accent1">
                    <a:lumMod val="50000"/>
                  </a:schemeClr>
                </a:solidFill>
              </a:rPr>
              <a:t>К</a:t>
            </a:r>
            <a:r>
              <a:rPr lang="uk-UA" sz="6000" b="1" dirty="0">
                <a:solidFill>
                  <a:schemeClr val="accent2">
                    <a:lumMod val="75000"/>
                  </a:schemeClr>
                </a:solidFill>
              </a:rPr>
              <a:t>л</a:t>
            </a:r>
            <a:r>
              <a:rPr lang="uk-UA" sz="6000" b="1" dirty="0"/>
              <a:t>ас</a:t>
            </a:r>
          </a:p>
        </p:txBody>
      </p:sp>
    </p:spTree>
    <p:extLst>
      <p:ext uri="{BB962C8B-B14F-4D97-AF65-F5344CB8AC3E}">
        <p14:creationId xmlns:p14="http://schemas.microsoft.com/office/powerpoint/2010/main" val="113996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2849C-D106-9558-0E04-E37387581391}"/>
              </a:ext>
            </a:extLst>
          </p:cNvPr>
          <p:cNvSpPr>
            <a:spLocks noGrp="1"/>
          </p:cNvSpPr>
          <p:nvPr>
            <p:ph type="title"/>
          </p:nvPr>
        </p:nvSpPr>
        <p:spPr/>
        <p:txBody>
          <a:bodyPr/>
          <a:lstStyle/>
          <a:p>
            <a:r>
              <a:rPr lang="uk-UA" dirty="0"/>
              <a:t> Географія</a:t>
            </a:r>
          </a:p>
        </p:txBody>
      </p:sp>
      <p:sp>
        <p:nvSpPr>
          <p:cNvPr id="5" name="Місце для вмісту 4">
            <a:extLst>
              <a:ext uri="{FF2B5EF4-FFF2-40B4-BE49-F238E27FC236}">
                <a16:creationId xmlns:a16="http://schemas.microsoft.com/office/drawing/2014/main" id="{DCD17764-622E-3B1C-EFD5-B0DB1B79630A}"/>
              </a:ext>
            </a:extLst>
          </p:cNvPr>
          <p:cNvSpPr>
            <a:spLocks noGrp="1"/>
          </p:cNvSpPr>
          <p:nvPr>
            <p:ph idx="1"/>
          </p:nvPr>
        </p:nvSpPr>
        <p:spPr/>
        <p:txBody>
          <a:bodyPr anchor="t">
            <a:normAutofit fontScale="92500" lnSpcReduction="20000"/>
          </a:bodyPr>
          <a:lstStyle/>
          <a:p>
            <a:pPr marL="0" indent="0">
              <a:buNone/>
            </a:pPr>
            <a:r>
              <a:rPr lang="uk-UA" dirty="0"/>
              <a:t>Населення</a:t>
            </a:r>
          </a:p>
          <a:p>
            <a:pPr marL="0" indent="0">
              <a:buNone/>
            </a:pPr>
            <a:r>
              <a:rPr lang="uk-UA" dirty="0"/>
              <a:t>Чисельність </a:t>
            </a:r>
            <a:r>
              <a:rPr lang="uk-UA" dirty="0" err="1"/>
              <a:t>насе́лення</a:t>
            </a:r>
            <a:r>
              <a:rPr lang="uk-UA" dirty="0"/>
              <a:t> </a:t>
            </a:r>
            <a:r>
              <a:rPr lang="uk-UA" dirty="0" err="1"/>
              <a:t>Украї́ни</a:t>
            </a:r>
            <a:r>
              <a:rPr lang="uk-UA" dirty="0"/>
              <a:t> — 43 528 136 осіб наявного населення на 1 січня 2022 рок
За кількістю населення Україна посідає 5 місце в Європі (після Німеччини, Італії, Великобританії,
Ф </a:t>
            </a:r>
            <a:r>
              <a:rPr lang="uk-UA" dirty="0" err="1"/>
              <a:t>ранції</a:t>
            </a:r>
            <a:r>
              <a:rPr lang="uk-UA" dirty="0"/>
              <a:t>) та приблизно 21 місце у світі.
На її долю припадає 7,3% населення Європи і 1% населення</a:t>
            </a:r>
          </a:p>
          <a:p>
            <a:pPr marL="0" indent="0">
              <a:buNone/>
            </a:pPr>
            <a:endParaRPr lang="uk-UA" dirty="0"/>
          </a:p>
          <a:p>
            <a:pPr marL="0" indent="0">
              <a:buNone/>
            </a:pPr>
            <a:r>
              <a:rPr lang="uk-UA" dirty="0">
                <a:effectLst/>
              </a:rPr>
              <a:t>Області України Україна складається з 24 областей, Автономної Республіки Крим і двох міст зі спеціальним статусом: Києва — столиці та найбільшого міста, і Севастополя.</a:t>
            </a:r>
            <a:br>
              <a:rPr lang="uk-UA" dirty="0"/>
            </a:br>
            <a:endParaRPr lang="uk-UA" dirty="0"/>
          </a:p>
          <a:p>
            <a:pPr marL="0" indent="0">
              <a:buNone/>
            </a:pPr>
            <a:r>
              <a:rPr lang="uk-UA" dirty="0"/>
              <a:t>Хрещатик. Серед столиць світу у Києві найкоротша і найширша головна вулиця — Хрещатик. Його довжина становить 1225 м максимальна ширина —100 м.</a:t>
            </a:r>
          </a:p>
        </p:txBody>
      </p:sp>
    </p:spTree>
    <p:extLst>
      <p:ext uri="{BB962C8B-B14F-4D97-AF65-F5344CB8AC3E}">
        <p14:creationId xmlns:p14="http://schemas.microsoft.com/office/powerpoint/2010/main" val="214702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EBB4856-F67C-ABAD-FA09-885A5D702CAF}"/>
              </a:ext>
            </a:extLst>
          </p:cNvPr>
          <p:cNvSpPr>
            <a:spLocks noGrp="1"/>
          </p:cNvSpPr>
          <p:nvPr>
            <p:ph idx="1"/>
          </p:nvPr>
        </p:nvSpPr>
        <p:spPr>
          <a:xfrm>
            <a:off x="454121" y="2091009"/>
            <a:ext cx="11162634" cy="1863678"/>
          </a:xfrm>
        </p:spPr>
        <p:txBody>
          <a:bodyPr anchor="t"/>
          <a:lstStyle/>
          <a:p>
            <a:pPr marL="0" indent="0">
              <a:buNone/>
            </a:pPr>
            <a:r>
              <a:rPr lang="uk-UA" dirty="0"/>
              <a:t>Говерла 2061 метр над рівнем моря становить висота Говерли – найвищої точки України
Дніпро  Протяжність Дніпра територією України становить 1121 </a:t>
            </a:r>
            <a:r>
              <a:rPr lang="uk-UA" dirty="0" err="1"/>
              <a:t>кіломет</a:t>
            </a:r>
            <a:endParaRPr lang="uk-UA" dirty="0"/>
          </a:p>
          <a:p>
            <a:pPr marL="0" indent="0">
              <a:buNone/>
            </a:pPr>
            <a:endParaRPr lang="uk-UA" dirty="0"/>
          </a:p>
        </p:txBody>
      </p:sp>
      <p:pic>
        <p:nvPicPr>
          <p:cNvPr id="2" name="Рисунок 3">
            <a:extLst>
              <a:ext uri="{FF2B5EF4-FFF2-40B4-BE49-F238E27FC236}">
                <a16:creationId xmlns:a16="http://schemas.microsoft.com/office/drawing/2014/main" id="{068A5869-0398-FD93-7F9C-AB60000FCEF1}"/>
              </a:ext>
            </a:extLst>
          </p:cNvPr>
          <p:cNvPicPr>
            <a:picLocks noChangeAspect="1"/>
          </p:cNvPicPr>
          <p:nvPr/>
        </p:nvPicPr>
        <p:blipFill>
          <a:blip r:embed="rId2"/>
          <a:stretch>
            <a:fillRect/>
          </a:stretch>
        </p:blipFill>
        <p:spPr>
          <a:xfrm>
            <a:off x="454121" y="3615706"/>
            <a:ext cx="4779818" cy="3014962"/>
          </a:xfrm>
          <a:prstGeom prst="rect">
            <a:avLst/>
          </a:prstGeom>
        </p:spPr>
      </p:pic>
      <p:sp>
        <p:nvSpPr>
          <p:cNvPr id="6" name="TextBox 5">
            <a:extLst>
              <a:ext uri="{FF2B5EF4-FFF2-40B4-BE49-F238E27FC236}">
                <a16:creationId xmlns:a16="http://schemas.microsoft.com/office/drawing/2014/main" id="{18045353-D02D-DB69-BBFA-29E2FFABC6A8}"/>
              </a:ext>
            </a:extLst>
          </p:cNvPr>
          <p:cNvSpPr txBox="1"/>
          <p:nvPr/>
        </p:nvSpPr>
        <p:spPr>
          <a:xfrm>
            <a:off x="5503334" y="4766991"/>
            <a:ext cx="6545629" cy="1477328"/>
          </a:xfrm>
          <a:prstGeom prst="rect">
            <a:avLst/>
          </a:prstGeom>
          <a:noFill/>
        </p:spPr>
        <p:txBody>
          <a:bodyPr wrap="square">
            <a:spAutoFit/>
          </a:bodyPr>
          <a:lstStyle/>
          <a:p>
            <a:r>
              <a:rPr lang="uk-UA" dirty="0"/>
              <a:t>Найдовша печера в Україні має назву «Оптимістична» й розташована вона на Поділлі, це гіпсова печера на глибині 20 м що тягнеться на 216 км. Це найдовша гіпсова печера у світі, вона поступається лише Мамонтовій печері в США.</a:t>
            </a:r>
          </a:p>
        </p:txBody>
      </p:sp>
    </p:spTree>
    <p:extLst>
      <p:ext uri="{BB962C8B-B14F-4D97-AF65-F5344CB8AC3E}">
        <p14:creationId xmlns:p14="http://schemas.microsoft.com/office/powerpoint/2010/main" val="86161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495C1DA-E3EE-055F-4EED-00569A28BD4B}"/>
              </a:ext>
            </a:extLst>
          </p:cNvPr>
          <p:cNvSpPr>
            <a:spLocks noGrp="1"/>
          </p:cNvSpPr>
          <p:nvPr>
            <p:ph idx="1"/>
          </p:nvPr>
        </p:nvSpPr>
        <p:spPr>
          <a:xfrm>
            <a:off x="318408" y="4639993"/>
            <a:ext cx="4735934" cy="3229733"/>
          </a:xfrm>
        </p:spPr>
        <p:txBody>
          <a:bodyPr anchor="t"/>
          <a:lstStyle/>
          <a:p>
            <a:pPr marL="0" indent="0">
              <a:buNone/>
            </a:pPr>
            <a:r>
              <a:rPr lang="uk-UA" dirty="0"/>
              <a:t>Одна з найглибших станцій метро Станція метро Арсенальна вважається найглибшою у світі, вона розташовується на глибині 105,5 метрів. З 1986 року станція має статус «пам’ятка архітектури місцевого значення» ( 35 років)</a:t>
            </a:r>
          </a:p>
        </p:txBody>
      </p:sp>
      <p:pic>
        <p:nvPicPr>
          <p:cNvPr id="2" name="Рисунок 3">
            <a:extLst>
              <a:ext uri="{FF2B5EF4-FFF2-40B4-BE49-F238E27FC236}">
                <a16:creationId xmlns:a16="http://schemas.microsoft.com/office/drawing/2014/main" id="{B99152A2-C007-06FE-A237-FD13BFCA982C}"/>
              </a:ext>
            </a:extLst>
          </p:cNvPr>
          <p:cNvPicPr>
            <a:picLocks noChangeAspect="1"/>
          </p:cNvPicPr>
          <p:nvPr/>
        </p:nvPicPr>
        <p:blipFill>
          <a:blip r:embed="rId2"/>
          <a:stretch>
            <a:fillRect/>
          </a:stretch>
        </p:blipFill>
        <p:spPr>
          <a:xfrm>
            <a:off x="5913573" y="3027693"/>
            <a:ext cx="5459715" cy="3430922"/>
          </a:xfrm>
          <a:prstGeom prst="rect">
            <a:avLst/>
          </a:prstGeom>
        </p:spPr>
      </p:pic>
      <p:sp>
        <p:nvSpPr>
          <p:cNvPr id="5" name="TextBox 4">
            <a:extLst>
              <a:ext uri="{FF2B5EF4-FFF2-40B4-BE49-F238E27FC236}">
                <a16:creationId xmlns:a16="http://schemas.microsoft.com/office/drawing/2014/main" id="{95D2514C-63DE-AE20-1C6E-BF1442101C61}"/>
              </a:ext>
            </a:extLst>
          </p:cNvPr>
          <p:cNvSpPr txBox="1"/>
          <p:nvPr/>
        </p:nvSpPr>
        <p:spPr>
          <a:xfrm>
            <a:off x="5054342" y="243737"/>
            <a:ext cx="6722022" cy="2862322"/>
          </a:xfrm>
          <a:prstGeom prst="rect">
            <a:avLst/>
          </a:prstGeom>
          <a:noFill/>
        </p:spPr>
        <p:txBody>
          <a:bodyPr wrap="square">
            <a:spAutoFit/>
          </a:bodyPr>
          <a:lstStyle/>
          <a:p>
            <a:r>
              <a:rPr lang="uk-UA" dirty="0">
                <a:solidFill>
                  <a:schemeClr val="bg1"/>
                </a:solidFill>
                <a:effectLst/>
              </a:rPr>
              <a:t>«Мрія» Найбільший та найпотужніший у світі літак було збудовано в Україні. Велетень Ан-225, також відомий як «Мрія» побудований у 1988 році на заводі імені Антонова. Літак </a:t>
            </a:r>
            <a:r>
              <a:rPr lang="uk-UA" dirty="0" err="1">
                <a:solidFill>
                  <a:schemeClr val="bg1"/>
                </a:solidFill>
                <a:effectLst/>
              </a:rPr>
              <a:t>внесено</a:t>
            </a:r>
            <a:r>
              <a:rPr lang="uk-UA" dirty="0">
                <a:solidFill>
                  <a:schemeClr val="bg1"/>
                </a:solidFill>
                <a:effectLst/>
              </a:rPr>
              <a:t> до Книги рекордів </a:t>
            </a:r>
            <a:r>
              <a:rPr lang="uk-UA" dirty="0" err="1">
                <a:solidFill>
                  <a:schemeClr val="bg1"/>
                </a:solidFill>
                <a:effectLst/>
              </a:rPr>
              <a:t>Гінесса</a:t>
            </a:r>
            <a:r>
              <a:rPr lang="uk-UA" dirty="0">
                <a:solidFill>
                  <a:schemeClr val="bg1"/>
                </a:solidFill>
                <a:effectLst/>
              </a:rPr>
              <a:t> за його 240 рекордів!</a:t>
            </a:r>
          </a:p>
          <a:p>
            <a:r>
              <a:rPr lang="uk-UA" dirty="0"/>
              <a:t>Зазначимо, «Мрія», яка існувала в єдиному екземплярі, була знищена в аеропорту Гостомель під час російського вторгнення в Україну в лютому 2022 року. Найбільше під час бойових дій постраждала носова частина авіалайнера</a:t>
            </a:r>
            <a:r>
              <a:rPr lang="uk-UA" dirty="0">
                <a:solidFill>
                  <a:schemeClr val="bg1"/>
                </a:solidFill>
              </a:rPr>
              <a:t>.</a:t>
            </a:r>
          </a:p>
        </p:txBody>
      </p:sp>
      <p:pic>
        <p:nvPicPr>
          <p:cNvPr id="6" name="Рисунок 6">
            <a:extLst>
              <a:ext uri="{FF2B5EF4-FFF2-40B4-BE49-F238E27FC236}">
                <a16:creationId xmlns:a16="http://schemas.microsoft.com/office/drawing/2014/main" id="{464A63D5-9036-AF56-9F93-8E7CD2516E71}"/>
              </a:ext>
            </a:extLst>
          </p:cNvPr>
          <p:cNvPicPr>
            <a:picLocks noChangeAspect="1"/>
          </p:cNvPicPr>
          <p:nvPr/>
        </p:nvPicPr>
        <p:blipFill>
          <a:blip r:embed="rId3"/>
          <a:stretch>
            <a:fillRect/>
          </a:stretch>
        </p:blipFill>
        <p:spPr>
          <a:xfrm>
            <a:off x="149174" y="480605"/>
            <a:ext cx="4905168" cy="3787549"/>
          </a:xfrm>
          <a:prstGeom prst="rect">
            <a:avLst/>
          </a:prstGeom>
        </p:spPr>
      </p:pic>
    </p:spTree>
    <p:extLst>
      <p:ext uri="{BB962C8B-B14F-4D97-AF65-F5344CB8AC3E}">
        <p14:creationId xmlns:p14="http://schemas.microsoft.com/office/powerpoint/2010/main" val="371690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3C9CD-3453-8A3A-91FF-5CF8678E2600}"/>
              </a:ext>
            </a:extLst>
          </p:cNvPr>
          <p:cNvSpPr>
            <a:spLocks noGrp="1"/>
          </p:cNvSpPr>
          <p:nvPr>
            <p:ph type="title"/>
          </p:nvPr>
        </p:nvSpPr>
        <p:spPr/>
        <p:txBody>
          <a:bodyPr/>
          <a:lstStyle/>
          <a:p>
            <a:r>
              <a:rPr lang="uk-UA" dirty="0"/>
              <a:t>Історія </a:t>
            </a:r>
          </a:p>
        </p:txBody>
      </p:sp>
      <p:pic>
        <p:nvPicPr>
          <p:cNvPr id="4" name="Рисунок 4">
            <a:extLst>
              <a:ext uri="{FF2B5EF4-FFF2-40B4-BE49-F238E27FC236}">
                <a16:creationId xmlns:a16="http://schemas.microsoft.com/office/drawing/2014/main" id="{34269B7A-5D51-55F3-BAA0-40699D46A082}"/>
              </a:ext>
            </a:extLst>
          </p:cNvPr>
          <p:cNvPicPr>
            <a:picLocks noGrp="1" noChangeAspect="1"/>
          </p:cNvPicPr>
          <p:nvPr>
            <p:ph idx="1"/>
          </p:nvPr>
        </p:nvPicPr>
        <p:blipFill>
          <a:blip r:embed="rId2"/>
          <a:stretch>
            <a:fillRect/>
          </a:stretch>
        </p:blipFill>
        <p:spPr>
          <a:xfrm>
            <a:off x="8133132" y="216279"/>
            <a:ext cx="3835655" cy="5100264"/>
          </a:xfrm>
        </p:spPr>
      </p:pic>
      <p:sp>
        <p:nvSpPr>
          <p:cNvPr id="6" name="TextBox 5">
            <a:extLst>
              <a:ext uri="{FF2B5EF4-FFF2-40B4-BE49-F238E27FC236}">
                <a16:creationId xmlns:a16="http://schemas.microsoft.com/office/drawing/2014/main" id="{AABF726D-B2F1-16ED-4690-D8D56CCE908B}"/>
              </a:ext>
            </a:extLst>
          </p:cNvPr>
          <p:cNvSpPr txBox="1"/>
          <p:nvPr/>
        </p:nvSpPr>
        <p:spPr>
          <a:xfrm>
            <a:off x="1026263" y="2065353"/>
            <a:ext cx="6965756" cy="3046988"/>
          </a:xfrm>
          <a:prstGeom prst="rect">
            <a:avLst/>
          </a:prstGeom>
          <a:noFill/>
        </p:spPr>
        <p:txBody>
          <a:bodyPr wrap="square">
            <a:spAutoFit/>
          </a:bodyPr>
          <a:lstStyle/>
          <a:p>
            <a:r>
              <a:rPr lang="uk-UA" sz="2400" dirty="0"/>
              <a:t>Богдан Хмельницький - гетьман Війська Запорозького, провідник Національно-визвольної війни 1648-1657 рр. Творець Української козацької держави та її перший очільник</a:t>
            </a:r>
          </a:p>
          <a:p>
            <a:r>
              <a:rPr lang="uk-UA" sz="2400" dirty="0"/>
              <a:t>Перемога у </a:t>
            </a:r>
            <a:r>
              <a:rPr lang="uk-UA" sz="2400" dirty="0" err="1"/>
              <a:t>Батозькій</a:t>
            </a:r>
            <a:r>
              <a:rPr lang="uk-UA" sz="2400" dirty="0"/>
              <a:t> битві 1—2 червня 1652 року дала можливість вибороти Українській державі фактичну незалежність.</a:t>
            </a:r>
          </a:p>
        </p:txBody>
      </p:sp>
    </p:spTree>
    <p:extLst>
      <p:ext uri="{BB962C8B-B14F-4D97-AF65-F5344CB8AC3E}">
        <p14:creationId xmlns:p14="http://schemas.microsoft.com/office/powerpoint/2010/main" val="347055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8FA762-0069-D6B4-D477-4CEA09B6A0BD}"/>
              </a:ext>
            </a:extLst>
          </p:cNvPr>
          <p:cNvSpPr>
            <a:spLocks noGrp="1"/>
          </p:cNvSpPr>
          <p:nvPr>
            <p:ph idx="1"/>
          </p:nvPr>
        </p:nvSpPr>
        <p:spPr>
          <a:xfrm>
            <a:off x="818712" y="2222287"/>
            <a:ext cx="4646136" cy="3636511"/>
          </a:xfrm>
        </p:spPr>
        <p:txBody>
          <a:bodyPr anchor="t">
            <a:normAutofit/>
          </a:bodyPr>
          <a:lstStyle/>
          <a:p>
            <a:pPr marL="0" indent="0">
              <a:buNone/>
            </a:pPr>
            <a:r>
              <a:rPr lang="uk-UA" sz="2400" dirty="0"/>
              <a:t>Іван Мазепа - український військовий, політичний, державний та культурний діяч, меценат. Гетьман Лівобережної України(1687-1709 рр.)</a:t>
            </a:r>
          </a:p>
        </p:txBody>
      </p:sp>
      <p:pic>
        <p:nvPicPr>
          <p:cNvPr id="4" name="Рисунок 4">
            <a:extLst>
              <a:ext uri="{FF2B5EF4-FFF2-40B4-BE49-F238E27FC236}">
                <a16:creationId xmlns:a16="http://schemas.microsoft.com/office/drawing/2014/main" id="{397BFD34-AFFE-E7FE-6151-55FEAFD4B08F}"/>
              </a:ext>
            </a:extLst>
          </p:cNvPr>
          <p:cNvPicPr>
            <a:picLocks noChangeAspect="1"/>
          </p:cNvPicPr>
          <p:nvPr/>
        </p:nvPicPr>
        <p:blipFill>
          <a:blip r:embed="rId2"/>
          <a:stretch>
            <a:fillRect/>
          </a:stretch>
        </p:blipFill>
        <p:spPr>
          <a:xfrm>
            <a:off x="7494321" y="523623"/>
            <a:ext cx="3627800" cy="5559847"/>
          </a:xfrm>
          <a:prstGeom prst="rect">
            <a:avLst/>
          </a:prstGeom>
        </p:spPr>
      </p:pic>
    </p:spTree>
    <p:extLst>
      <p:ext uri="{BB962C8B-B14F-4D97-AF65-F5344CB8AC3E}">
        <p14:creationId xmlns:p14="http://schemas.microsoft.com/office/powerpoint/2010/main" val="189828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6312F3-CD82-91F9-EAEF-8771AD342ABE}"/>
              </a:ext>
            </a:extLst>
          </p:cNvPr>
          <p:cNvSpPr>
            <a:spLocks noGrp="1"/>
          </p:cNvSpPr>
          <p:nvPr>
            <p:ph idx="1"/>
          </p:nvPr>
        </p:nvSpPr>
        <p:spPr>
          <a:xfrm>
            <a:off x="201272" y="2386062"/>
            <a:ext cx="10303409" cy="4319404"/>
          </a:xfrm>
        </p:spPr>
        <p:txBody>
          <a:bodyPr anchor="t">
            <a:normAutofit/>
          </a:bodyPr>
          <a:lstStyle/>
          <a:p>
            <a:pPr marL="0" indent="0">
              <a:buNone/>
            </a:pPr>
            <a:r>
              <a:rPr lang="uk-UA" sz="2000" dirty="0"/>
              <a:t>1. Леонід Кравчук – 5 грудня 1991 – 19 липня 1994
2. Леонід Кучма – 19 липня 1994 – 23 січня 2005
3. Віктор Ющенко – 23 січня 2005 – 25 лютого 2010
4. Віктор Янукович – 25 лютого 2010 – 22 лютого 2014
5. Олександр Турчинов (в.о.) – 23 лютого 2014 – 7 червня 2014
6. Петро Порошенко – 7 червня 2014 – 20 травня 2019
7. Володимир Зеленський – з 20 травня 2019</a:t>
            </a:r>
          </a:p>
        </p:txBody>
      </p:sp>
      <p:pic>
        <p:nvPicPr>
          <p:cNvPr id="4" name="Рисунок 4">
            <a:extLst>
              <a:ext uri="{FF2B5EF4-FFF2-40B4-BE49-F238E27FC236}">
                <a16:creationId xmlns:a16="http://schemas.microsoft.com/office/drawing/2014/main" id="{AA1A0135-604C-18C6-90CD-9EF5738055E1}"/>
              </a:ext>
            </a:extLst>
          </p:cNvPr>
          <p:cNvPicPr>
            <a:picLocks noChangeAspect="1"/>
          </p:cNvPicPr>
          <p:nvPr/>
        </p:nvPicPr>
        <p:blipFill>
          <a:blip r:embed="rId2"/>
          <a:stretch>
            <a:fillRect/>
          </a:stretch>
        </p:blipFill>
        <p:spPr>
          <a:xfrm>
            <a:off x="8033444" y="152534"/>
            <a:ext cx="3957284" cy="4733363"/>
          </a:xfrm>
          <a:prstGeom prst="rect">
            <a:avLst/>
          </a:prstGeom>
        </p:spPr>
      </p:pic>
    </p:spTree>
    <p:extLst>
      <p:ext uri="{BB962C8B-B14F-4D97-AF65-F5344CB8AC3E}">
        <p14:creationId xmlns:p14="http://schemas.microsoft.com/office/powerpoint/2010/main" val="191363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88CFD5-62B1-38D0-9C41-75575E133B84}"/>
              </a:ext>
            </a:extLst>
          </p:cNvPr>
          <p:cNvSpPr>
            <a:spLocks noGrp="1"/>
          </p:cNvSpPr>
          <p:nvPr>
            <p:ph type="title"/>
          </p:nvPr>
        </p:nvSpPr>
        <p:spPr/>
        <p:txBody>
          <a:bodyPr/>
          <a:lstStyle/>
          <a:p>
            <a:r>
              <a:rPr lang="uk-UA" dirty="0"/>
              <a:t>Українська література </a:t>
            </a:r>
          </a:p>
        </p:txBody>
      </p:sp>
      <p:sp>
        <p:nvSpPr>
          <p:cNvPr id="5" name="Місце для вмісту 4">
            <a:extLst>
              <a:ext uri="{FF2B5EF4-FFF2-40B4-BE49-F238E27FC236}">
                <a16:creationId xmlns:a16="http://schemas.microsoft.com/office/drawing/2014/main" id="{843F1AD0-43E3-30CF-E482-122A5EB9CAAC}"/>
              </a:ext>
            </a:extLst>
          </p:cNvPr>
          <p:cNvSpPr>
            <a:spLocks noGrp="1"/>
          </p:cNvSpPr>
          <p:nvPr>
            <p:ph idx="1"/>
          </p:nvPr>
        </p:nvSpPr>
        <p:spPr>
          <a:xfrm>
            <a:off x="341769" y="1520152"/>
            <a:ext cx="10554574" cy="4280919"/>
          </a:xfrm>
        </p:spPr>
        <p:txBody>
          <a:bodyPr anchor="t">
            <a:noAutofit/>
          </a:bodyPr>
          <a:lstStyle/>
          <a:p>
            <a:pPr marL="0" indent="0">
              <a:buNone/>
            </a:pPr>
            <a:r>
              <a:rPr lang="uk-UA" sz="1200" dirty="0"/>
              <a:t>
Тарас</a:t>
            </a:r>
            <a:r>
              <a:rPr lang="uk-UA" sz="1400" dirty="0"/>
              <a:t> Шевченко (1814-1861):
   - «Катерина» (1838)
   - «Марія» (1841)
   - «Гайдамаки» (1841-1843)
   - «Кавказ» (1845)
   - «Мить» (1847)
   - «Кобзар» (1840
 Тарас Шевченко народився 9 березня 1814 року в селі Моринці на території сучасного Черкаської області. Він виріс в сім’ї селян, важко працюючих на кріпосному дворі. У своєму дитинстві він вивчав читати і писати від свого діда.
. **Кобзар**: Найвідомішою збіркою Шевченка є «Кобзар», видана в 1840 році. Ця збірка стала символом української літератури та культури, і вона має величезний історичний та культурний значення для українців.
.*Тарас Шевченко помер 10 березня 1861 року в селищі </a:t>
            </a:r>
            <a:r>
              <a:rPr lang="uk-UA" sz="1400" dirty="0" err="1"/>
              <a:t>Канцеларівка</a:t>
            </a:r>
            <a:r>
              <a:rPr lang="uk-UA" sz="1400" dirty="0"/>
              <a:t>. Його поховали на Байковому кладовищі в Києві. Його творчість і вплив на українську культуру та літературу залишаються невимовно важливими й актуальними до сьогодення.</a:t>
            </a:r>
          </a:p>
        </p:txBody>
      </p:sp>
      <p:pic>
        <p:nvPicPr>
          <p:cNvPr id="3" name="Рисунок 3">
            <a:extLst>
              <a:ext uri="{FF2B5EF4-FFF2-40B4-BE49-F238E27FC236}">
                <a16:creationId xmlns:a16="http://schemas.microsoft.com/office/drawing/2014/main" id="{E4D5F86A-3C56-9B0F-FC72-6C6031AD7E19}"/>
              </a:ext>
            </a:extLst>
          </p:cNvPr>
          <p:cNvPicPr>
            <a:picLocks noChangeAspect="1"/>
          </p:cNvPicPr>
          <p:nvPr/>
        </p:nvPicPr>
        <p:blipFill>
          <a:blip r:embed="rId2"/>
          <a:stretch>
            <a:fillRect/>
          </a:stretch>
        </p:blipFill>
        <p:spPr>
          <a:xfrm>
            <a:off x="8692791" y="115455"/>
            <a:ext cx="3337037" cy="4284646"/>
          </a:xfrm>
          <a:prstGeom prst="rect">
            <a:avLst/>
          </a:prstGeom>
        </p:spPr>
      </p:pic>
    </p:spTree>
    <p:extLst>
      <p:ext uri="{BB962C8B-B14F-4D97-AF65-F5344CB8AC3E}">
        <p14:creationId xmlns:p14="http://schemas.microsoft.com/office/powerpoint/2010/main" val="113860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9073B2C-5D1B-031E-395F-CC10A07D74DF}"/>
              </a:ext>
            </a:extLst>
          </p:cNvPr>
          <p:cNvSpPr>
            <a:spLocks noGrp="1"/>
          </p:cNvSpPr>
          <p:nvPr>
            <p:ph idx="1"/>
          </p:nvPr>
        </p:nvSpPr>
        <p:spPr>
          <a:xfrm>
            <a:off x="4141237" y="1875923"/>
            <a:ext cx="10554574" cy="3636511"/>
          </a:xfrm>
        </p:spPr>
        <p:txBody>
          <a:bodyPr>
            <a:noAutofit/>
          </a:bodyPr>
          <a:lstStyle/>
          <a:p>
            <a:pPr marL="0" indent="0">
              <a:buNone/>
            </a:pPr>
            <a:r>
              <a:rPr lang="uk-UA" sz="1600" dirty="0">
                <a:effectLst/>
              </a:rPr>
              <a:t>Леся Українка (1871-1913):</a:t>
            </a:r>
            <a:br>
              <a:rPr lang="uk-UA" sz="1600" dirty="0"/>
            </a:br>
            <a:r>
              <a:rPr lang="uk-UA" sz="1600" dirty="0">
                <a:effectLst/>
              </a:rPr>
              <a:t>   - "</a:t>
            </a:r>
            <a:r>
              <a:rPr lang="en-US" sz="1600" dirty="0">
                <a:effectLst/>
              </a:rPr>
              <a:t>Contra spem spero" (1891)</a:t>
            </a:r>
            <a:br>
              <a:rPr lang="en-US" sz="1600" dirty="0"/>
            </a:br>
            <a:r>
              <a:rPr lang="en-US" sz="1600" dirty="0">
                <a:effectLst/>
              </a:rPr>
              <a:t>   - "</a:t>
            </a:r>
            <a:r>
              <a:rPr lang="uk-UA" sz="1600" dirty="0">
                <a:effectLst/>
              </a:rPr>
              <a:t>На крилах пісень" (1893)</a:t>
            </a:r>
            <a:br>
              <a:rPr lang="uk-UA" sz="1600" dirty="0"/>
            </a:br>
            <a:r>
              <a:rPr lang="uk-UA" sz="1600" dirty="0">
                <a:effectLst/>
              </a:rPr>
              <a:t>   - "Лісова пісня" (1895)</a:t>
            </a:r>
            <a:br>
              <a:rPr lang="uk-UA" sz="1600" dirty="0"/>
            </a:br>
            <a:r>
              <a:rPr lang="uk-UA" sz="1600" dirty="0">
                <a:effectLst/>
              </a:rPr>
              <a:t>   - "Лілея" (1900)</a:t>
            </a:r>
            <a:br>
              <a:rPr lang="uk-UA" sz="1600" dirty="0"/>
            </a:br>
            <a:r>
              <a:rPr lang="uk-UA" sz="1600" dirty="0">
                <a:effectLst/>
              </a:rPr>
              <a:t>   - "Зоряний шлях" (1905)</a:t>
            </a:r>
            <a:br>
              <a:rPr lang="uk-UA" sz="1600" dirty="0"/>
            </a:br>
            <a:r>
              <a:rPr lang="uk-UA" sz="1600" dirty="0">
                <a:effectLst/>
              </a:rPr>
              <a:t>   - "Думи і мрії" (1912)</a:t>
            </a:r>
            <a:r>
              <a:rPr lang="uk-UA" sz="1600" dirty="0"/>
              <a:t> </a:t>
            </a:r>
            <a:br>
              <a:rPr lang="uk-UA" sz="1600" dirty="0"/>
            </a:br>
            <a:br>
              <a:rPr lang="uk-UA" sz="1600" dirty="0"/>
            </a:br>
            <a:r>
              <a:rPr lang="uk-UA" sz="1600" dirty="0">
                <a:effectLst/>
              </a:rPr>
              <a:t>. Іван Франко (1856-1916):</a:t>
            </a:r>
            <a:br>
              <a:rPr lang="uk-UA" sz="1600" dirty="0"/>
            </a:br>
            <a:r>
              <a:rPr lang="uk-UA" sz="1600" dirty="0">
                <a:effectLst/>
              </a:rPr>
              <a:t>   - "Захар Беркут" (1883)</a:t>
            </a:r>
            <a:br>
              <a:rPr lang="uk-UA" sz="1600" dirty="0"/>
            </a:br>
            <a:r>
              <a:rPr lang="uk-UA" sz="1600" dirty="0">
                <a:effectLst/>
              </a:rPr>
              <a:t>   - "Лис Микита" (1884)</a:t>
            </a:r>
            <a:br>
              <a:rPr lang="uk-UA" sz="1600" dirty="0"/>
            </a:br>
            <a:r>
              <a:rPr lang="uk-UA" sz="1600" dirty="0">
                <a:effectLst/>
              </a:rPr>
              <a:t>   - "Борислав сміється" (1889)</a:t>
            </a:r>
            <a:br>
              <a:rPr lang="uk-UA" sz="1600" dirty="0"/>
            </a:br>
            <a:r>
              <a:rPr lang="uk-UA" sz="1600" dirty="0">
                <a:effectLst/>
              </a:rPr>
              <a:t>   - "Каменярі" (1893)</a:t>
            </a:r>
            <a:br>
              <a:rPr lang="uk-UA" sz="1600" dirty="0"/>
            </a:br>
            <a:r>
              <a:rPr lang="uk-UA" sz="1600" dirty="0">
                <a:effectLst/>
              </a:rPr>
              <a:t>   - "Зібрання творів у 50 томах" (1897-1913)</a:t>
            </a:r>
            <a:r>
              <a:rPr lang="uk-UA" sz="1600" dirty="0"/>
              <a:t> </a:t>
            </a:r>
            <a:br>
              <a:rPr lang="uk-UA" sz="1600" dirty="0"/>
            </a:br>
            <a:br>
              <a:rPr lang="uk-UA" sz="1600" dirty="0"/>
            </a:br>
            <a:r>
              <a:rPr lang="uk-UA" sz="1600" dirty="0">
                <a:effectLst/>
              </a:rPr>
              <a:t>Ліна Костенко (нар. 1930):</a:t>
            </a:r>
            <a:br>
              <a:rPr lang="uk-UA" sz="1600" dirty="0"/>
            </a:br>
            <a:r>
              <a:rPr lang="uk-UA" sz="1600" dirty="0">
                <a:effectLst/>
              </a:rPr>
              <a:t>   - "Троянда для тіні" (1961)</a:t>
            </a:r>
            <a:br>
              <a:rPr lang="uk-UA" sz="1600" dirty="0"/>
            </a:br>
            <a:r>
              <a:rPr lang="uk-UA" sz="1600" dirty="0">
                <a:effectLst/>
              </a:rPr>
              <a:t>   - "Вінок" (1968)</a:t>
            </a:r>
            <a:br>
              <a:rPr lang="uk-UA" sz="1600" dirty="0"/>
            </a:br>
            <a:r>
              <a:rPr lang="uk-UA" sz="1600" dirty="0">
                <a:effectLst/>
              </a:rPr>
              <a:t>   - "Дорога" (1972)</a:t>
            </a:r>
            <a:br>
              <a:rPr lang="uk-UA" sz="1600" dirty="0"/>
            </a:br>
            <a:r>
              <a:rPr lang="uk-UA" sz="1600" dirty="0">
                <a:effectLst/>
              </a:rPr>
              <a:t>   - "Вершники золотих жердин" (1977)</a:t>
            </a:r>
            <a:br>
              <a:rPr lang="uk-UA" sz="1600" dirty="0"/>
            </a:br>
            <a:r>
              <a:rPr lang="uk-UA" sz="1600" dirty="0">
                <a:effectLst/>
              </a:rPr>
              <a:t>   - "Жива вода" (1984)</a:t>
            </a:r>
            <a:br>
              <a:rPr lang="uk-UA" sz="1600" dirty="0"/>
            </a:br>
            <a:r>
              <a:rPr lang="uk-UA" sz="1600" dirty="0">
                <a:effectLst/>
              </a:rPr>
              <a:t>   - "Життя в руках людини" (2001)</a:t>
            </a:r>
            <a:br>
              <a:rPr lang="uk-UA" sz="1600" dirty="0"/>
            </a:br>
            <a:r>
              <a:rPr lang="uk-UA" sz="1600" dirty="0">
                <a:effectLst/>
              </a:rPr>
              <a:t>   - "Сповідь" (2014)</a:t>
            </a:r>
            <a:endParaRPr lang="uk-UA" sz="1600" dirty="0"/>
          </a:p>
        </p:txBody>
      </p:sp>
      <p:pic>
        <p:nvPicPr>
          <p:cNvPr id="2" name="Рисунок 3">
            <a:extLst>
              <a:ext uri="{FF2B5EF4-FFF2-40B4-BE49-F238E27FC236}">
                <a16:creationId xmlns:a16="http://schemas.microsoft.com/office/drawing/2014/main" id="{0F65389C-8E7C-D927-C52E-16FEF05F5DEE}"/>
              </a:ext>
            </a:extLst>
          </p:cNvPr>
          <p:cNvPicPr>
            <a:picLocks noChangeAspect="1"/>
          </p:cNvPicPr>
          <p:nvPr/>
        </p:nvPicPr>
        <p:blipFill>
          <a:blip r:embed="rId2"/>
          <a:stretch>
            <a:fillRect/>
          </a:stretch>
        </p:blipFill>
        <p:spPr>
          <a:xfrm flipH="1">
            <a:off x="448988" y="283503"/>
            <a:ext cx="3320228" cy="5074629"/>
          </a:xfrm>
          <a:prstGeom prst="rect">
            <a:avLst/>
          </a:prstGeom>
        </p:spPr>
      </p:pic>
      <p:pic>
        <p:nvPicPr>
          <p:cNvPr id="4" name="Рисунок 4">
            <a:extLst>
              <a:ext uri="{FF2B5EF4-FFF2-40B4-BE49-F238E27FC236}">
                <a16:creationId xmlns:a16="http://schemas.microsoft.com/office/drawing/2014/main" id="{83BAA076-A67D-2D80-0B25-23AC18417CAC}"/>
              </a:ext>
            </a:extLst>
          </p:cNvPr>
          <p:cNvPicPr>
            <a:picLocks noChangeAspect="1"/>
          </p:cNvPicPr>
          <p:nvPr/>
        </p:nvPicPr>
        <p:blipFill>
          <a:blip r:embed="rId3"/>
          <a:stretch>
            <a:fillRect/>
          </a:stretch>
        </p:blipFill>
        <p:spPr>
          <a:xfrm>
            <a:off x="8587893" y="2477141"/>
            <a:ext cx="3034531" cy="4088631"/>
          </a:xfrm>
          <a:prstGeom prst="rect">
            <a:avLst/>
          </a:prstGeom>
        </p:spPr>
      </p:pic>
    </p:spTree>
    <p:extLst>
      <p:ext uri="{BB962C8B-B14F-4D97-AF65-F5344CB8AC3E}">
        <p14:creationId xmlns:p14="http://schemas.microsoft.com/office/powerpoint/2010/main" val="2612256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Цитований текст">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Широкий екран</PresentationFormat>
  <Slides>13</Slides>
  <Notes>0</Notes>
  <HiddenSlides>0</HiddenSlides>
  <ScaleCrop>false</ScaleCrop>
  <HeadingPairs>
    <vt:vector size="4" baseType="variant">
      <vt:variant>
        <vt:lpstr>Тема</vt:lpstr>
      </vt:variant>
      <vt:variant>
        <vt:i4>1</vt:i4>
      </vt:variant>
      <vt:variant>
        <vt:lpstr>Заголовки слайдів</vt:lpstr>
      </vt:variant>
      <vt:variant>
        <vt:i4>13</vt:i4>
      </vt:variant>
    </vt:vector>
  </HeadingPairs>
  <TitlesOfParts>
    <vt:vector size="14" baseType="lpstr">
      <vt:lpstr>Цитований текст</vt:lpstr>
      <vt:lpstr>« Україна в цифрах та числах »</vt:lpstr>
      <vt:lpstr> Географія</vt:lpstr>
      <vt:lpstr>Презентація PowerPoint</vt:lpstr>
      <vt:lpstr>Презентація PowerPoint</vt:lpstr>
      <vt:lpstr>Історія </vt:lpstr>
      <vt:lpstr>Презентація PowerPoint</vt:lpstr>
      <vt:lpstr>Презентація PowerPoint</vt:lpstr>
      <vt:lpstr>Українська література </vt:lpstr>
      <vt:lpstr>Презентація PowerPoint</vt:lpstr>
      <vt:lpstr>Координати </vt:lpstr>
      <vt:lpstr>Астрономія </vt:lpstr>
      <vt:lpstr>Презентація PowerPoint</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Невідомий користувач</dc:creator>
  <cp:lastModifiedBy>Невідомий користувач</cp:lastModifiedBy>
  <cp:revision>27</cp:revision>
  <dcterms:created xsi:type="dcterms:W3CDTF">2024-02-08T13:26:33Z</dcterms:created>
  <dcterms:modified xsi:type="dcterms:W3CDTF">2024-02-13T08:08:45Z</dcterms:modified>
</cp:coreProperties>
</file>