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74" r:id="rId3"/>
    <p:sldId id="257" r:id="rId4"/>
    <p:sldId id="276" r:id="rId5"/>
    <p:sldId id="277" r:id="rId6"/>
    <p:sldId id="278" r:id="rId7"/>
    <p:sldId id="279" r:id="rId8"/>
    <p:sldId id="258" r:id="rId9"/>
    <p:sldId id="259" r:id="rId10"/>
    <p:sldId id="260" r:id="rId11"/>
    <p:sldId id="264" r:id="rId12"/>
    <p:sldId id="263" r:id="rId13"/>
    <p:sldId id="261" r:id="rId14"/>
    <p:sldId id="270" r:id="rId15"/>
    <p:sldId id="265" r:id="rId16"/>
    <p:sldId id="281" r:id="rId17"/>
    <p:sldId id="283" r:id="rId18"/>
    <p:sldId id="286" r:id="rId19"/>
    <p:sldId id="282" r:id="rId20"/>
    <p:sldId id="287" r:id="rId21"/>
    <p:sldId id="288" r:id="rId22"/>
    <p:sldId id="285" r:id="rId23"/>
    <p:sldId id="272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202a57ac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202a57ac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202a57ac1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202a57ac1_2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202a57ac1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202a57ac1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202a57ac1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202a57ac1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202a57ac1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202a57ac1_2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202a57ac1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202a57ac1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202a57ac1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202a57ac1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763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202a57ac1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202a57ac1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800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202a57ac1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202a57ac1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451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202a57ac1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202a57ac1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540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3222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202a57ac1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202a57ac1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531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202a57ac1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202a57ac1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137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202a57ac1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202a57ac1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898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202a57ac1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202a57ac1_2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202a57a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202a57a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729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202a57ac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202a57ac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053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202a57ac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202a57ac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440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202a57ac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202a57ac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701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202a57ac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202a57ac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202a57ac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202a57ac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221575" y="744575"/>
            <a:ext cx="7610700" cy="1087800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 i="1" dirty="0">
                <a:latin typeface="Georgia"/>
                <a:ea typeface="Georgia"/>
                <a:cs typeface="Georgia"/>
                <a:sym typeface="Georgia"/>
              </a:rPr>
              <a:t>Музика </a:t>
            </a:r>
            <a:r>
              <a:rPr lang="uk" b="1" i="1" dirty="0" smtClean="0">
                <a:latin typeface="Georgia"/>
                <a:ea typeface="Georgia"/>
                <a:cs typeface="Georgia"/>
                <a:sym typeface="Georgia"/>
              </a:rPr>
              <a:t>і театр</a:t>
            </a:r>
            <a:endParaRPr b="1" i="1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913775" y="2223350"/>
            <a:ext cx="4918500" cy="792600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7 клас</a:t>
            </a:r>
            <a:endParaRPr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18353"/>
          <a:stretch/>
        </p:blipFill>
        <p:spPr>
          <a:xfrm>
            <a:off x="1317272" y="401167"/>
            <a:ext cx="7013928" cy="42950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14" y="255662"/>
            <a:ext cx="3038652" cy="3518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828" y="1264356"/>
            <a:ext cx="3072165" cy="29264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86369" y="4835723"/>
            <a:ext cx="2803973" cy="307777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err="1"/>
              <a:t>Олександр</a:t>
            </a:r>
            <a:r>
              <a:rPr lang="ru-RU" dirty="0"/>
              <a:t> Хвостенко-Хвостов.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6266" y="3827858"/>
            <a:ext cx="2602089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Ескіз</a:t>
            </a:r>
            <a:r>
              <a:rPr lang="ru-RU" dirty="0"/>
              <a:t> костюма мага до опери «</a:t>
            </a:r>
            <a:r>
              <a:rPr lang="ru-RU" dirty="0" err="1"/>
              <a:t>Любов</a:t>
            </a:r>
            <a:r>
              <a:rPr lang="ru-RU" dirty="0"/>
              <a:t> до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апельсинів</a:t>
            </a:r>
            <a:r>
              <a:rPr lang="ru-RU" dirty="0"/>
              <a:t>»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11272" y="4190815"/>
            <a:ext cx="279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/>
              <a:t>Ескіз</a:t>
            </a:r>
            <a:r>
              <a:rPr lang="ru-RU" dirty="0"/>
              <a:t> </a:t>
            </a:r>
            <a:r>
              <a:rPr lang="ru-RU" dirty="0" err="1"/>
              <a:t>декорації</a:t>
            </a:r>
            <a:r>
              <a:rPr lang="ru-RU" dirty="0"/>
              <a:t> до опери </a:t>
            </a:r>
            <a:r>
              <a:rPr lang="ru-RU" dirty="0" err="1"/>
              <a:t>Ріхарда</a:t>
            </a:r>
            <a:r>
              <a:rPr lang="ru-RU" dirty="0"/>
              <a:t> Вагнера «</a:t>
            </a:r>
            <a:r>
              <a:rPr lang="ru-RU" dirty="0" err="1"/>
              <a:t>Валькірія</a:t>
            </a:r>
            <a:r>
              <a:rPr lang="ru-RU" dirty="0"/>
              <a:t>»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355" y="174330"/>
            <a:ext cx="2725117" cy="36811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600299" y="3881616"/>
            <a:ext cx="2385657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Анатолій</a:t>
            </a:r>
            <a:r>
              <a:rPr lang="ru-RU" dirty="0"/>
              <a:t> </a:t>
            </a:r>
            <a:r>
              <a:rPr lang="ru-RU" dirty="0" err="1"/>
              <a:t>Петрицький</a:t>
            </a:r>
            <a:r>
              <a:rPr lang="ru-RU" dirty="0"/>
              <a:t>. </a:t>
            </a:r>
            <a:r>
              <a:rPr lang="ru-RU" dirty="0" err="1"/>
              <a:t>Ексцентричний</a:t>
            </a:r>
            <a:r>
              <a:rPr lang="ru-RU" dirty="0"/>
              <a:t> </a:t>
            </a:r>
            <a:r>
              <a:rPr lang="ru-RU" dirty="0" err="1"/>
              <a:t>танок</a:t>
            </a:r>
            <a:r>
              <a:rPr lang="ru-RU" dirty="0"/>
              <a:t>. </a:t>
            </a:r>
            <a:r>
              <a:rPr lang="ru-RU" dirty="0" err="1"/>
              <a:t>Ескіз</a:t>
            </a:r>
            <a:r>
              <a:rPr lang="ru-RU" dirty="0"/>
              <a:t> для </a:t>
            </a:r>
            <a:r>
              <a:rPr lang="ru-RU" dirty="0" err="1"/>
              <a:t>балетної</a:t>
            </a:r>
            <a:r>
              <a:rPr lang="ru-RU" dirty="0"/>
              <a:t> </a:t>
            </a:r>
            <a:r>
              <a:rPr lang="ru-RU" dirty="0" err="1"/>
              <a:t>мініатюри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>
            <a:off x="587022" y="171661"/>
            <a:ext cx="8274756" cy="708872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600" b="1" i="1" dirty="0" smtClean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Жорж Бізе опера  «Кармен»</a:t>
            </a:r>
            <a:endParaRPr sz="3600" b="1" i="1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" name="Google Shape;95;p19"/>
          <p:cNvSpPr txBox="1">
            <a:spLocks/>
          </p:cNvSpPr>
          <p:nvPr/>
        </p:nvSpPr>
        <p:spPr>
          <a:xfrm>
            <a:off x="835378" y="964566"/>
            <a:ext cx="7778044" cy="2036186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/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один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із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найвидатніших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творів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світової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оперної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класики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.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Цей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твір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— про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трагічну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долю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циганки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Кармен і солдата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Хозе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який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покохав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її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, і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якого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вона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залишила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заради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молодого Тореро.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Взаємовідносини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героїв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призводять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до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трагічної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розв’язки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—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загибелі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Кармен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від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руки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Хозе</a:t>
            </a:r>
            <a:endParaRPr lang="ru-RU" sz="2000" b="1" i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055" y="2922411"/>
            <a:ext cx="2973211" cy="222108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ctrTitle"/>
          </p:nvPr>
        </p:nvSpPr>
        <p:spPr>
          <a:xfrm>
            <a:off x="101600" y="282223"/>
            <a:ext cx="5113866" cy="4199466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/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2400" b="1" i="1" dirty="0" smtClean="0">
                <a:latin typeface="Georgia"/>
                <a:ea typeface="Georgia"/>
                <a:cs typeface="Georgia"/>
                <a:sym typeface="Georgia"/>
              </a:rPr>
              <a:t>	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Музика,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сповнена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життя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і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світла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яскраво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стверджує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свободу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людської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особистості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. У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ній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простежується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глибоко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правдивий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драматизм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зіткнень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і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конфліктів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.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Герої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опери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змальовані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соковито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й темпераментно, у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всій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психологічній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складності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характерів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. З великою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майстерністю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відтворено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національний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 smtClean="0">
                <a:latin typeface="Georgia"/>
                <a:ea typeface="Georgia"/>
                <a:cs typeface="Georgia"/>
                <a:sym typeface="Georgia"/>
              </a:rPr>
              <a:t>іспанський</a:t>
            </a:r>
            <a:r>
              <a:rPr lang="ru-RU" sz="2000" b="1" i="1" dirty="0" smtClean="0">
                <a:latin typeface="Georgia"/>
                <a:ea typeface="Georgia"/>
                <a:cs typeface="Georgia"/>
                <a:sym typeface="Georgia"/>
              </a:rPr>
              <a:t> колорит</a:t>
            </a:r>
            <a:endParaRPr sz="2000" b="1" i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733" y="282223"/>
            <a:ext cx="3352800" cy="4538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ctrTitle"/>
          </p:nvPr>
        </p:nvSpPr>
        <p:spPr>
          <a:xfrm>
            <a:off x="792950" y="203200"/>
            <a:ext cx="7624800" cy="1237350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/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Яскрава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музика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змальовує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кохання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і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трагічну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долю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циганки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Кармен.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Із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великою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майстерністю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відтворено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іспанський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колорит, темпераментно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змальовані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головні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персонажі</a:t>
            </a:r>
            <a:endParaRPr sz="1800" b="1" i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29" y="1916271"/>
            <a:ext cx="4244621" cy="28297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978" y="1916271"/>
            <a:ext cx="3894667" cy="28297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ctrTitle"/>
          </p:nvPr>
        </p:nvSpPr>
        <p:spPr>
          <a:xfrm>
            <a:off x="948267" y="180622"/>
            <a:ext cx="7405511" cy="1851378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/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1800" b="1" i="1" dirty="0" smtClean="0">
                <a:latin typeface="Georgia"/>
                <a:ea typeface="Georgia"/>
                <a:cs typeface="Georgia"/>
                <a:sym typeface="Georgia"/>
              </a:rPr>
              <a:t>Петро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Чайковський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почувши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цю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оперу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вперше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, писав: 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«Опера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Бізе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— шедевр, один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із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тих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небагатьох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творів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яким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судилося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відобразити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в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собі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найсильнішою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мірою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музичні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прагнення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цілої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епохи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Років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через десять “Кармен” буде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найпопулярнішою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оперою у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світі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». Ці слова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виявилися</a:t>
            </a:r>
            <a:r>
              <a:rPr lang="ru-RU" sz="18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latin typeface="Georgia"/>
                <a:ea typeface="Georgia"/>
                <a:cs typeface="Georgia"/>
                <a:sym typeface="Georgia"/>
              </a:rPr>
              <a:t>пророчими</a:t>
            </a:r>
            <a:endParaRPr sz="1800" i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177" y="2032000"/>
            <a:ext cx="5791200" cy="302542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ctrTitle"/>
          </p:nvPr>
        </p:nvSpPr>
        <p:spPr>
          <a:xfrm>
            <a:off x="805776" y="75099"/>
            <a:ext cx="7758225" cy="496712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i="1" dirty="0" smtClean="0">
                <a:latin typeface="Georgia"/>
                <a:ea typeface="Georgia"/>
                <a:cs typeface="Georgia"/>
                <a:sym typeface="Georgia"/>
              </a:rPr>
              <a:t>Жорж Бізе.Опера «Кармен» хабанера</a:t>
            </a:r>
            <a:endParaRPr sz="2400" i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Жорж Бизе - Хабанера, опера 'Кармен' 25.10.2015 Екатерина Курбанова (меццо-сопрано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622" y="571811"/>
            <a:ext cx="7992534" cy="38870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600" y="4607036"/>
            <a:ext cx="90424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Чи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знайома</a:t>
            </a:r>
            <a:r>
              <a:rPr lang="ru-RU" dirty="0">
                <a:solidFill>
                  <a:schemeClr val="tx1"/>
                </a:solidFill>
              </a:rPr>
              <a:t> вам </a:t>
            </a:r>
            <a:r>
              <a:rPr lang="ru-RU" dirty="0" err="1">
                <a:solidFill>
                  <a:schemeClr val="tx1"/>
                </a:solidFill>
              </a:rPr>
              <a:t>ця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музика</a:t>
            </a:r>
            <a:r>
              <a:rPr lang="ru-RU" dirty="0">
                <a:solidFill>
                  <a:schemeClr val="tx1"/>
                </a:solidFill>
              </a:rPr>
              <a:t>? Охарактеризуйте </a:t>
            </a:r>
            <a:r>
              <a:rPr lang="ru-RU" dirty="0" err="1">
                <a:solidFill>
                  <a:schemeClr val="tx1"/>
                </a:solidFill>
              </a:rPr>
              <a:t>кожний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із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прослуханих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номерів</a:t>
            </a:r>
            <a:r>
              <a:rPr lang="ru-RU" dirty="0">
                <a:solidFill>
                  <a:schemeClr val="tx1"/>
                </a:solidFill>
              </a:rPr>
              <a:t> опери. </a:t>
            </a:r>
            <a:r>
              <a:rPr lang="ru-RU" dirty="0" err="1">
                <a:solidFill>
                  <a:schemeClr val="tx1"/>
                </a:solidFill>
              </a:rPr>
              <a:t>Виконайте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ритмічний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супровід</a:t>
            </a:r>
            <a:r>
              <a:rPr lang="ru-RU" dirty="0">
                <a:solidFill>
                  <a:schemeClr val="tx1"/>
                </a:solidFill>
              </a:rPr>
              <a:t> до «</a:t>
            </a:r>
            <a:r>
              <a:rPr lang="ru-RU" dirty="0" err="1">
                <a:solidFill>
                  <a:schemeClr val="tx1"/>
                </a:solidFill>
              </a:rPr>
              <a:t>Хабанери</a:t>
            </a:r>
            <a:r>
              <a:rPr lang="ru-RU" dirty="0">
                <a:solidFill>
                  <a:schemeClr val="tx1"/>
                </a:solidFill>
              </a:rPr>
              <a:t>».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2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ctrTitle"/>
          </p:nvPr>
        </p:nvSpPr>
        <p:spPr>
          <a:xfrm>
            <a:off x="0" y="-71965"/>
            <a:ext cx="4651024" cy="5283198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algn="l"/>
            <a:r>
              <a:rPr lang="ru-RU" sz="1600" b="1" i="1" dirty="0" smtClean="0">
                <a:latin typeface="Georgia"/>
                <a:ea typeface="Georgia"/>
                <a:cs typeface="Georgia"/>
                <a:sym typeface="Georgia"/>
              </a:rPr>
              <a:t>	Опера 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«Кармен»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набула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величезної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популярності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й ось уже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понад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100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років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тріумфально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крокує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сценами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театрів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світу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. Вона входить до репертуару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відомих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оперних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труп і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виконується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багатьма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мовами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світу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.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Утім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популярність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цієї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музики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не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обмежується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лише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оперною сценою.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Запальні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мелодії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опери є такими ж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улюбленими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й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відомими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широкому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загалу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аматорів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, як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народні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пісні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й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естрадні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шлягери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.</a:t>
            </a:r>
            <a:b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</a:b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Двічі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було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здійснено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екранізації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твору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—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фільми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-опери «Кармен» (1967, 1983).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Найуспішнішою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виявилася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«Кармен Джонс», створена за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оперетковою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версією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, яка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була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хітом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на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Бродвеї</a:t>
            </a:r>
            <a:endParaRPr sz="1600" i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2" y="84016"/>
            <a:ext cx="3759198" cy="47413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1286" y="4825347"/>
            <a:ext cx="362631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err="1"/>
              <a:t>Едуард</a:t>
            </a:r>
            <a:r>
              <a:rPr lang="ru-RU" dirty="0"/>
              <a:t> Мане. </a:t>
            </a:r>
            <a:r>
              <a:rPr lang="ru-RU" dirty="0" err="1"/>
              <a:t>Емілія</a:t>
            </a:r>
            <a:r>
              <a:rPr lang="ru-RU" dirty="0"/>
              <a:t> Амбр у </a:t>
            </a:r>
            <a:r>
              <a:rPr lang="ru-RU" dirty="0" err="1"/>
              <a:t>ролі</a:t>
            </a:r>
            <a:r>
              <a:rPr lang="ru-RU" dirty="0"/>
              <a:t> Кармен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10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ctrTitle"/>
          </p:nvPr>
        </p:nvSpPr>
        <p:spPr>
          <a:xfrm>
            <a:off x="1558147" y="361245"/>
            <a:ext cx="6075900" cy="4188176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/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Музика опери Жоржа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Бізе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існує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також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у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фортепіанних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транскрипціях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.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Майстерним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аранжуванням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музики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вважається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балет 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«Кармен-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сюїта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»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Родіона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Щедріна</a:t>
            </a:r>
            <a:r>
              <a:rPr lang="ru-RU" sz="18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—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хореографічна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версія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знаменитої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опери.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Зміст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новели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Проспера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Меріме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що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розкривається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в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опері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в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чотирьох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актах, у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балеті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скорочено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в один.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Біля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витоків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задуму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балету за знаменитою оперою стояла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видатна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балерина Майя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Плісецька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.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Своєю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мрією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про Кармен вона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зуміла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захопити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композитора,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який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створив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блискуче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аранжування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музичної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класики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з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урахуванням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її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хореографічного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потенціалу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.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Лібрето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і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хореографія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«Кармен-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сюїти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» належать </a:t>
            </a:r>
            <a:r>
              <a:rPr lang="ru-RU" sz="1600" b="1" i="1" dirty="0" err="1">
                <a:latin typeface="Georgia"/>
                <a:ea typeface="Georgia"/>
                <a:cs typeface="Georgia"/>
                <a:sym typeface="Georgia"/>
              </a:rPr>
              <a:t>кубинському</a:t>
            </a:r>
            <a:r>
              <a:rPr lang="ru-RU" sz="1600" b="1" i="1" dirty="0">
                <a:latin typeface="Georgia"/>
                <a:ea typeface="Georgia"/>
                <a:cs typeface="Georgia"/>
                <a:sym typeface="Georgia"/>
              </a:rPr>
              <a:t> балетмейстеру Альберто Алонсо</a:t>
            </a:r>
            <a:endParaRPr sz="1600" i="1" dirty="0"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76609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ctrTitle"/>
          </p:nvPr>
        </p:nvSpPr>
        <p:spPr>
          <a:xfrm>
            <a:off x="564444" y="112889"/>
            <a:ext cx="8003822" cy="496710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i="1" dirty="0" smtClean="0">
                <a:latin typeface="Georgia"/>
                <a:ea typeface="Georgia"/>
                <a:cs typeface="Georgia"/>
                <a:sym typeface="Georgia"/>
              </a:rPr>
              <a:t>Жорж Бізе-Родіон Щедрін «Кармен-сюіта»</a:t>
            </a:r>
            <a:endParaRPr sz="2400" i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Кармен-сюіт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444" y="688622"/>
            <a:ext cx="8308622" cy="445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5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080262" y="484860"/>
            <a:ext cx="7476716" cy="2676029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ru-RU" b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	Театр </a:t>
            </a:r>
            <a:r>
              <a:rPr lang="ru-RU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—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це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давне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і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водночас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сучасне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мистецтво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І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саме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воно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є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чи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не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найяскравішим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виявом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мистецького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синтезу, у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якому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драматична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гра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акторів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нероздільно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поєдналася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з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музикою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хореографією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живописом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і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декоративним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мистецтвом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(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декорації</a:t>
            </a:r>
            <a:r>
              <a:rPr lang="ru-RU" sz="18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18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костюми</a:t>
            </a:r>
            <a:r>
              <a:rPr lang="ru-RU" sz="1800" b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).</a:t>
            </a:r>
          </a:p>
          <a:p>
            <a:pPr marL="0" lvl="0" indent="0" algn="l"/>
            <a:r>
              <a:rPr lang="ru-RU" sz="18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	</a:t>
            </a:r>
            <a:r>
              <a:rPr lang="ru-RU" sz="1800" i="1" dirty="0" err="1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Які</a:t>
            </a:r>
            <a:r>
              <a:rPr lang="ru-RU" sz="18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види</a:t>
            </a:r>
            <a:r>
              <a:rPr lang="ru-RU" sz="18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мистецтв</a:t>
            </a:r>
            <a:r>
              <a:rPr lang="ru-RU" sz="18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«</a:t>
            </a:r>
            <a:r>
              <a:rPr lang="ru-RU" sz="1800" i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взаємодіють</a:t>
            </a:r>
            <a:r>
              <a:rPr lang="ru-RU" sz="18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» </a:t>
            </a:r>
            <a:r>
              <a:rPr lang="ru-RU" sz="1800" i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між</a:t>
            </a:r>
            <a:r>
              <a:rPr lang="ru-RU" sz="18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собою в </a:t>
            </a:r>
            <a:r>
              <a:rPr lang="ru-RU" sz="1800" i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театрі</a:t>
            </a:r>
            <a:r>
              <a:rPr lang="ru-RU" sz="18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? </a:t>
            </a:r>
            <a:r>
              <a:rPr lang="ru-RU" sz="1800" i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Пригадайте</a:t>
            </a:r>
            <a:r>
              <a:rPr lang="ru-RU" sz="18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1800" i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що</a:t>
            </a:r>
            <a:r>
              <a:rPr lang="ru-RU" sz="18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таке</a:t>
            </a:r>
            <a:r>
              <a:rPr lang="ru-RU" sz="18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опера. </a:t>
            </a:r>
            <a:r>
              <a:rPr lang="ru-RU" sz="1800" i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Назвіть</a:t>
            </a:r>
            <a:r>
              <a:rPr lang="ru-RU" sz="18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складові</a:t>
            </a:r>
            <a:r>
              <a:rPr lang="ru-RU" sz="18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оперної</a:t>
            </a:r>
            <a:r>
              <a:rPr lang="ru-RU" sz="1800" i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вистави</a:t>
            </a:r>
            <a:endParaRPr sz="18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4627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ctrTitle"/>
          </p:nvPr>
        </p:nvSpPr>
        <p:spPr>
          <a:xfrm>
            <a:off x="1072726" y="3905956"/>
            <a:ext cx="7179452" cy="1097686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/>
            <a:r>
              <a:rPr lang="ru-RU" sz="2000" i="1" dirty="0" err="1">
                <a:solidFill>
                  <a:srgbClr val="292B2C"/>
                </a:solidFill>
                <a:latin typeface="Roboto"/>
              </a:rPr>
              <a:t>Опишіть</a:t>
            </a:r>
            <a:r>
              <a:rPr lang="ru-RU" sz="2000" i="1" dirty="0">
                <a:solidFill>
                  <a:srgbClr val="292B2C"/>
                </a:solidFill>
                <a:latin typeface="Roboto"/>
              </a:rPr>
              <a:t> </a:t>
            </a:r>
            <a:r>
              <a:rPr lang="ru-RU" sz="2000" i="1" dirty="0" err="1">
                <a:solidFill>
                  <a:srgbClr val="292B2C"/>
                </a:solidFill>
                <a:latin typeface="Roboto"/>
              </a:rPr>
              <a:t>свої</a:t>
            </a:r>
            <a:r>
              <a:rPr lang="ru-RU" sz="2000" i="1" dirty="0">
                <a:solidFill>
                  <a:srgbClr val="292B2C"/>
                </a:solidFill>
                <a:latin typeface="Roboto"/>
              </a:rPr>
              <a:t> </a:t>
            </a:r>
            <a:r>
              <a:rPr lang="ru-RU" sz="2000" i="1" dirty="0" err="1">
                <a:solidFill>
                  <a:srgbClr val="292B2C"/>
                </a:solidFill>
                <a:latin typeface="Roboto"/>
              </a:rPr>
              <a:t>враження</a:t>
            </a:r>
            <a:r>
              <a:rPr lang="ru-RU" sz="2000" i="1" dirty="0">
                <a:solidFill>
                  <a:srgbClr val="292B2C"/>
                </a:solidFill>
                <a:latin typeface="Roboto"/>
              </a:rPr>
              <a:t> </a:t>
            </a:r>
            <a:r>
              <a:rPr lang="ru-RU" sz="2000" i="1" dirty="0" err="1">
                <a:solidFill>
                  <a:srgbClr val="292B2C"/>
                </a:solidFill>
                <a:latin typeface="Roboto"/>
              </a:rPr>
              <a:t>від</a:t>
            </a:r>
            <a:r>
              <a:rPr lang="ru-RU" sz="2000" i="1" dirty="0">
                <a:solidFill>
                  <a:srgbClr val="292B2C"/>
                </a:solidFill>
                <a:latin typeface="Roboto"/>
              </a:rPr>
              <a:t> </a:t>
            </a:r>
            <a:r>
              <a:rPr lang="ru-RU" sz="2000" i="1" dirty="0" err="1">
                <a:solidFill>
                  <a:srgbClr val="292B2C"/>
                </a:solidFill>
                <a:latin typeface="Roboto"/>
              </a:rPr>
              <a:t>твору</a:t>
            </a:r>
            <a:r>
              <a:rPr lang="ru-RU" sz="2000" i="1" dirty="0">
                <a:solidFill>
                  <a:srgbClr val="292B2C"/>
                </a:solidFill>
                <a:latin typeface="Roboto"/>
              </a:rPr>
              <a:t>. Охарактеризуйте </a:t>
            </a:r>
            <a:r>
              <a:rPr lang="ru-RU" sz="2000" i="1" dirty="0" err="1">
                <a:solidFill>
                  <a:srgbClr val="292B2C"/>
                </a:solidFill>
                <a:latin typeface="Roboto"/>
              </a:rPr>
              <a:t>тембровий</a:t>
            </a:r>
            <a:r>
              <a:rPr lang="ru-RU" sz="2000" i="1" dirty="0">
                <a:solidFill>
                  <a:srgbClr val="292B2C"/>
                </a:solidFill>
                <a:latin typeface="Roboto"/>
              </a:rPr>
              <a:t> склад </a:t>
            </a:r>
            <a:r>
              <a:rPr lang="ru-RU" sz="2000" i="1" dirty="0" err="1">
                <a:solidFill>
                  <a:srgbClr val="292B2C"/>
                </a:solidFill>
                <a:latin typeface="Roboto"/>
              </a:rPr>
              <a:t>виконання</a:t>
            </a:r>
            <a:r>
              <a:rPr lang="ru-RU" sz="2000" i="1" dirty="0">
                <a:solidFill>
                  <a:srgbClr val="292B2C"/>
                </a:solidFill>
                <a:latin typeface="Roboto"/>
              </a:rPr>
              <a:t>. Як </a:t>
            </a:r>
            <a:r>
              <a:rPr lang="ru-RU" sz="2000" i="1" dirty="0" err="1">
                <a:solidFill>
                  <a:srgbClr val="292B2C"/>
                </a:solidFill>
                <a:latin typeface="Roboto"/>
              </a:rPr>
              <a:t>змінився</a:t>
            </a:r>
            <a:r>
              <a:rPr lang="ru-RU" sz="2000" i="1" dirty="0">
                <a:solidFill>
                  <a:srgbClr val="292B2C"/>
                </a:solidFill>
                <a:latin typeface="Roboto"/>
              </a:rPr>
              <a:t> образ Кармен в </a:t>
            </a:r>
            <a:r>
              <a:rPr lang="ru-RU" sz="2000" i="1" dirty="0" err="1">
                <a:solidFill>
                  <a:srgbClr val="292B2C"/>
                </a:solidFill>
                <a:latin typeface="Roboto"/>
              </a:rPr>
              <a:t>інтерпретації</a:t>
            </a:r>
            <a:r>
              <a:rPr lang="ru-RU" sz="2000" i="1" dirty="0">
                <a:solidFill>
                  <a:srgbClr val="292B2C"/>
                </a:solidFill>
                <a:latin typeface="Roboto"/>
              </a:rPr>
              <a:t> Р. </a:t>
            </a:r>
            <a:r>
              <a:rPr lang="ru-RU" sz="2000" i="1" dirty="0" err="1">
                <a:solidFill>
                  <a:srgbClr val="292B2C"/>
                </a:solidFill>
                <a:latin typeface="Roboto"/>
              </a:rPr>
              <a:t>Щедріна</a:t>
            </a:r>
            <a:r>
              <a:rPr lang="ru-RU" sz="2000" i="1" dirty="0">
                <a:solidFill>
                  <a:srgbClr val="292B2C"/>
                </a:solidFill>
                <a:latin typeface="Roboto"/>
              </a:rPr>
              <a:t>?</a:t>
            </a:r>
            <a:endParaRPr sz="2000" i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35" y="316089"/>
            <a:ext cx="4134554" cy="29351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489" y="316089"/>
            <a:ext cx="3943541" cy="293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14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ctrTitle"/>
          </p:nvPr>
        </p:nvSpPr>
        <p:spPr>
          <a:xfrm>
            <a:off x="1682325" y="0"/>
            <a:ext cx="6075900" cy="1007375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i="1" dirty="0" smtClean="0">
                <a:latin typeface="Georgia"/>
                <a:ea typeface="Georgia"/>
                <a:cs typeface="Georgia"/>
                <a:sym typeface="Georgia"/>
              </a:rPr>
              <a:t>Зразки інтерпретацій опери «Кармен»</a:t>
            </a:r>
            <a:endParaRPr sz="2400" i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5439" t="37757" r="28970" b="46463"/>
          <a:stretch/>
        </p:blipFill>
        <p:spPr>
          <a:xfrm>
            <a:off x="325821" y="1617785"/>
            <a:ext cx="8481848" cy="29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63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ctrTitle"/>
          </p:nvPr>
        </p:nvSpPr>
        <p:spPr>
          <a:xfrm>
            <a:off x="1682325" y="411875"/>
            <a:ext cx="6075900" cy="595500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i="1" dirty="0" smtClean="0">
                <a:latin typeface="Georgia"/>
                <a:ea typeface="Georgia"/>
                <a:cs typeface="Georgia"/>
                <a:sym typeface="Georgia"/>
              </a:rPr>
              <a:t>Підсумуємо:</a:t>
            </a:r>
            <a:endParaRPr sz="2400" i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4952" t="28686" r="25943" b="34433"/>
          <a:stretch/>
        </p:blipFill>
        <p:spPr>
          <a:xfrm>
            <a:off x="386862" y="1113692"/>
            <a:ext cx="8487507" cy="355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82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>
            <a:spLocks noGrp="1"/>
          </p:cNvSpPr>
          <p:nvPr>
            <p:ph type="ctrTitle"/>
          </p:nvPr>
        </p:nvSpPr>
        <p:spPr>
          <a:xfrm>
            <a:off x="1203300" y="379750"/>
            <a:ext cx="6737400" cy="501300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i="1" dirty="0" smtClean="0">
                <a:latin typeface="Georgia"/>
                <a:ea typeface="Georgia"/>
                <a:cs typeface="Georgia"/>
                <a:sym typeface="Georgia"/>
              </a:rPr>
              <a:t>До зустрічі)</a:t>
            </a:r>
            <a:endParaRPr sz="2400" b="1" i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689" y="1320799"/>
            <a:ext cx="6604000" cy="38227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964400" y="985850"/>
            <a:ext cx="7093800" cy="3471900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Театр</a:t>
            </a:r>
            <a:endParaRPr sz="2400" b="1" i="1" dirty="0">
              <a:solidFill>
                <a:srgbClr val="C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i="1" dirty="0">
                <a:latin typeface="Georgia"/>
                <a:ea typeface="Georgia"/>
                <a:cs typeface="Georgia"/>
                <a:sym typeface="Georgia"/>
              </a:rPr>
              <a:t>(від грец. місце видовища)</a:t>
            </a:r>
            <a:endParaRPr sz="2400" i="1" dirty="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</a:pPr>
            <a:r>
              <a:rPr lang="uk" sz="2400" i="1" dirty="0">
                <a:latin typeface="Georgia"/>
                <a:ea typeface="Georgia"/>
                <a:cs typeface="Georgia"/>
                <a:sym typeface="Georgia"/>
              </a:rPr>
              <a:t>вид сценічного мистецтва, що відображає життя в сценічній дії, яку виконують актори перед глядачами, а також установа, що здійснює сценічні вистави певним колективом артистів і приміщення, будинок, у якому відбуваються вистави.</a:t>
            </a:r>
            <a:endParaRPr sz="2400" i="1"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869245" y="394550"/>
            <a:ext cx="7597422" cy="1389096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Уже сама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будівля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театру,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її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екстер’єр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часто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декорується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ліпниною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прикрашається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скульптурами,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що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відразу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«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сповіщає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»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глядачам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про те,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що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нас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очікує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захопливий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світ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краси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та </a:t>
            </a:r>
            <a:r>
              <a:rPr lang="ru-RU" sz="2000" b="1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гармонії</a:t>
            </a:r>
            <a:endParaRPr sz="2000" b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23201"/>
          <a:stretch/>
        </p:blipFill>
        <p:spPr>
          <a:xfrm>
            <a:off x="97367" y="2022377"/>
            <a:ext cx="3018367" cy="22318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890" y="3138309"/>
            <a:ext cx="2952750" cy="18175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774" y="2022377"/>
            <a:ext cx="2619026" cy="24152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82800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ctrTitle"/>
          </p:nvPr>
        </p:nvSpPr>
        <p:spPr>
          <a:xfrm>
            <a:off x="591866" y="90310"/>
            <a:ext cx="8078000" cy="2004461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Інтер’єр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театру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також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створює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особливий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настрій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.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Поєднання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живопису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декоративних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і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конструктивних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елементів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у театральному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фоє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його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коридорах і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глядацькій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залі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поглиблює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архітектурний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образ.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Пишні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сходи,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фігурні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балкони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й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ложі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розкішні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дзеркала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яскраві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світильники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— усе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налаштовує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на </a:t>
            </a:r>
            <a:r>
              <a:rPr lang="ru-RU" sz="2000" dirty="0" err="1">
                <a:latin typeface="Georgia"/>
                <a:ea typeface="Georgia"/>
                <a:cs typeface="Georgia"/>
                <a:sym typeface="Georgia"/>
              </a:rPr>
              <a:t>святкову</a:t>
            </a:r>
            <a:r>
              <a:rPr lang="ru-RU" sz="2000" dirty="0">
                <a:latin typeface="Georgia"/>
                <a:ea typeface="Georgia"/>
                <a:cs typeface="Georgia"/>
                <a:sym typeface="Georgia"/>
              </a:rPr>
              <a:t> атмосферу</a:t>
            </a:r>
            <a:endParaRPr sz="20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481" y="2076804"/>
            <a:ext cx="4886325" cy="3066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747190" y="4653062"/>
            <a:ext cx="2396810" cy="307777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err="1"/>
              <a:t>Інтер’єри</a:t>
            </a:r>
            <a:r>
              <a:rPr lang="ru-RU" dirty="0"/>
              <a:t> </a:t>
            </a:r>
            <a:r>
              <a:rPr lang="ru-RU" dirty="0" err="1"/>
              <a:t>Львівської</a:t>
            </a:r>
            <a:r>
              <a:rPr lang="ru-RU" dirty="0"/>
              <a:t> опери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ctrTitle"/>
          </p:nvPr>
        </p:nvSpPr>
        <p:spPr>
          <a:xfrm>
            <a:off x="1009555" y="993423"/>
            <a:ext cx="7093800" cy="3014134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Синтез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мистецтв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набув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оригінального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вирішення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у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традиційних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музично-сценічних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жанрах — </a:t>
            </a:r>
            <a:r>
              <a:rPr lang="ru-RU" sz="24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опері</a:t>
            </a:r>
            <a:r>
              <a:rPr lang="ru-RU" sz="2400" b="1" i="1" dirty="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24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балеті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.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Наразі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вони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набувають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популярності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завдяки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розвитку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наймолодшої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музи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— </a:t>
            </a:r>
            <a:r>
              <a:rPr lang="ru-RU" sz="2400" b="1" i="1" dirty="0" err="1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кінематографу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. А за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допомогою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Інтернету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кожна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пересічна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людина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може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відвідати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будь-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який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театр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світу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послухати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музичну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виставу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записану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в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знаменитих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Ла Скала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чи</a:t>
            </a:r>
            <a:r>
              <a:rPr lang="ru-RU" sz="2000" b="1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000" b="1" i="1" dirty="0" err="1">
                <a:latin typeface="Georgia"/>
                <a:ea typeface="Georgia"/>
                <a:cs typeface="Georgia"/>
                <a:sym typeface="Georgia"/>
              </a:rPr>
              <a:t>Ковент-Гардені</a:t>
            </a:r>
            <a:endParaRPr sz="2000" i="1" dirty="0"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27538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ctrTitle"/>
          </p:nvPr>
        </p:nvSpPr>
        <p:spPr>
          <a:xfrm>
            <a:off x="964400" y="985850"/>
            <a:ext cx="7093800" cy="1639500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800" b="1" i="1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Театральна музика</a:t>
            </a:r>
            <a:r>
              <a:rPr lang="uk" sz="2400" b="1" i="1" dirty="0">
                <a:latin typeface="Georgia"/>
                <a:ea typeface="Georgia"/>
                <a:cs typeface="Georgia"/>
                <a:sym typeface="Georgia"/>
              </a:rPr>
              <a:t> -</a:t>
            </a:r>
            <a:endParaRPr sz="2400" b="1" i="1" dirty="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i="1" dirty="0">
                <a:latin typeface="Georgia"/>
                <a:ea typeface="Georgia"/>
                <a:cs typeface="Georgia"/>
                <a:sym typeface="Georgia"/>
              </a:rPr>
              <a:t>вокальна та інструментальна музика до театральних вистав, яка сприяє створенню певної емоційної атмосфери.</a:t>
            </a:r>
            <a:endParaRPr sz="2400" i="1" dirty="0"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97698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ctrTitle"/>
          </p:nvPr>
        </p:nvSpPr>
        <p:spPr>
          <a:xfrm>
            <a:off x="964400" y="519289"/>
            <a:ext cx="7093800" cy="2106061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У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музичних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 театрах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розвивається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мистецтво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сценографії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, де художники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можуть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утілювати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свої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творчі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ідеї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 так,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щоб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візуальні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образи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відповідали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інтонаціям</a:t>
            </a:r>
            <a:r>
              <a:rPr lang="ru-RU" sz="2400" i="1" dirty="0">
                <a:latin typeface="Georgia"/>
                <a:ea typeface="Georgia"/>
                <a:cs typeface="Georgia"/>
                <a:sym typeface="Georgia"/>
              </a:rPr>
              <a:t> і ритмам </a:t>
            </a:r>
            <a:r>
              <a:rPr lang="ru-RU" sz="2400" i="1" dirty="0" err="1">
                <a:latin typeface="Georgia"/>
                <a:ea typeface="Georgia"/>
                <a:cs typeface="Georgia"/>
                <a:sym typeface="Georgia"/>
              </a:rPr>
              <a:t>музики</a:t>
            </a:r>
            <a:endParaRPr sz="2400" i="1"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ctrTitle"/>
          </p:nvPr>
        </p:nvSpPr>
        <p:spPr>
          <a:xfrm>
            <a:off x="383822" y="90311"/>
            <a:ext cx="8444089" cy="1501064"/>
          </a:xfrm>
          <a:prstGeom prst="rect">
            <a:avLst/>
          </a:prstGeom>
          <a:solidFill>
            <a:srgbClr val="FCE5CD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algn="l"/>
            <a:r>
              <a:rPr lang="ru-RU" sz="1800" i="1" dirty="0" smtClean="0">
                <a:latin typeface="Georgia"/>
                <a:ea typeface="Georgia"/>
                <a:cs typeface="Georgia"/>
                <a:sym typeface="Georgia"/>
              </a:rPr>
              <a:t>	</a:t>
            </a:r>
            <a:r>
              <a:rPr lang="ru-RU" sz="1800" i="1" dirty="0" err="1" smtClean="0">
                <a:latin typeface="Georgia"/>
                <a:ea typeface="Georgia"/>
                <a:cs typeface="Georgia"/>
                <a:sym typeface="Georgia"/>
              </a:rPr>
              <a:t>Ще</a:t>
            </a:r>
            <a:r>
              <a:rPr lang="ru-RU" sz="1800" i="1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на початку XX ст. в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Україні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започатковано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традицію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залучати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провідних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художників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до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створення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театральних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костюмів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і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декорацій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.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Сміливо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експериментували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в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царині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оперної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та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балетної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сценографії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Анатолій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Петрицький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, Вадим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Меллер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Олександра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Екстер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Олександр</a:t>
            </a:r>
            <a:r>
              <a:rPr lang="ru-RU" sz="1800" i="1" dirty="0">
                <a:latin typeface="Georgia"/>
                <a:ea typeface="Georgia"/>
                <a:cs typeface="Georgia"/>
                <a:sym typeface="Georgia"/>
              </a:rPr>
              <a:t> Хвостенко-Хвостов та </a:t>
            </a:r>
            <a:r>
              <a:rPr lang="ru-RU" sz="1800" i="1" dirty="0" err="1">
                <a:latin typeface="Georgia"/>
                <a:ea typeface="Georgia"/>
                <a:cs typeface="Georgia"/>
                <a:sym typeface="Georgia"/>
              </a:rPr>
              <a:t>інші</a:t>
            </a:r>
            <a:endParaRPr sz="1800" i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725" y="1814754"/>
            <a:ext cx="2467453" cy="25968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012" y="1836806"/>
            <a:ext cx="3326166" cy="25527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97604" y="4835723"/>
            <a:ext cx="1816523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err="1"/>
              <a:t>Олександра</a:t>
            </a:r>
            <a:r>
              <a:rPr lang="ru-RU" dirty="0"/>
              <a:t> </a:t>
            </a:r>
            <a:r>
              <a:rPr lang="ru-RU" dirty="0" err="1"/>
              <a:t>Екстер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59673" y="4411557"/>
            <a:ext cx="3007555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err="1"/>
              <a:t>Ескіз</a:t>
            </a:r>
            <a:r>
              <a:rPr lang="ru-RU" dirty="0"/>
              <a:t> костюма «</a:t>
            </a:r>
            <a:r>
              <a:rPr lang="ru-RU" dirty="0" err="1"/>
              <a:t>Іспанський</a:t>
            </a:r>
            <a:r>
              <a:rPr lang="ru-RU" dirty="0"/>
              <a:t> </a:t>
            </a:r>
            <a:r>
              <a:rPr lang="ru-RU" dirty="0" err="1"/>
              <a:t>танок</a:t>
            </a:r>
            <a:r>
              <a:rPr lang="ru-RU" dirty="0"/>
              <a:t>»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96911" y="4482405"/>
            <a:ext cx="1417376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err="1"/>
              <a:t>Ескіз</a:t>
            </a:r>
            <a:r>
              <a:rPr lang="ru-RU" dirty="0"/>
              <a:t> </a:t>
            </a:r>
            <a:r>
              <a:rPr lang="ru-RU" dirty="0" err="1"/>
              <a:t>декорації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818</Words>
  <Application>Microsoft Office PowerPoint</Application>
  <PresentationFormat>Экран (16:9)</PresentationFormat>
  <Paragraphs>37</Paragraphs>
  <Slides>23</Slides>
  <Notes>23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Georgia</vt:lpstr>
      <vt:lpstr>Roboto</vt:lpstr>
      <vt:lpstr>Simple Light</vt:lpstr>
      <vt:lpstr>Музика і театр</vt:lpstr>
      <vt:lpstr>Презентация PowerPoint</vt:lpstr>
      <vt:lpstr>Театр (від грец. місце видовища) вид сценічного мистецтва, що відображає життя в сценічній дії, яку виконують актори перед глядачами, а також установа, що здійснює сценічні вистави певним колективом артистів і приміщення, будинок, у якому відбуваються вистави.</vt:lpstr>
      <vt:lpstr>Презентация PowerPoint</vt:lpstr>
      <vt:lpstr>Інтер’єр театру також створює особливий настрій. Поєднання живопису, декоративних і конструктивних елементів у театральному фоє, його коридорах і глядацькій залі поглиблює архітектурний образ. Пишні сходи, фігурні балкони й ложі, розкішні дзеркала, яскраві світильники — усе налаштовує на святкову атмосферу</vt:lpstr>
      <vt:lpstr>Синтез мистецтв набув оригінального вирішення у традиційних музично-сценічних жанрах — опері, балеті. Наразі вони набувають популярності завдяки розвитку наймолодшої музи — кінематографу. А за допомогою Інтернету кожна пересічна людина може відвідати будь-який театр світу, послухати музичну виставу, записану в знаменитих Ла Скала чи Ковент-Гардені</vt:lpstr>
      <vt:lpstr>Театральна музика - вокальна та інструментальна музика до театральних вистав, яка сприяє створенню певної емоційної атмосфери.</vt:lpstr>
      <vt:lpstr>У музичних театрах розвивається мистецтво сценографії, де художники можуть утілювати свої творчі ідеї так, щоб візуальні образи відповідали інтонаціям і ритмам музики</vt:lpstr>
      <vt:lpstr> Ще на початку XX ст. в Україні започатковано традицію залучати провідних художників до створення театральних костюмів і декорацій. Сміливо експериментували в царині оперної та балетної сценографії Анатолій Петрицький, Вадим Меллер, Олександра Екстер, Олександр Хвостенко-Хвостов та інші</vt:lpstr>
      <vt:lpstr>Презентация PowerPoint</vt:lpstr>
      <vt:lpstr>Презентация PowerPoint</vt:lpstr>
      <vt:lpstr>Жорж Бізе опера  «Кармен»</vt:lpstr>
      <vt:lpstr>                       Музика, сповнена життя і світла, яскраво стверджує свободу людської особистості. У ній простежується глибоко правдивий драматизм зіткнень і конфліктів. Герої опери змальовані соковито й темпераментно, у всій психологічній складності характерів. З великою майстерністю відтворено національний іспанський колорит</vt:lpstr>
      <vt:lpstr>Яскрава музика змальовує кохання і трагічну долю циганки Кармен. Із великою майстерністю відтворено іспанський колорит, темпераментно змальовані головні персонажі</vt:lpstr>
      <vt:lpstr> Петро Чайковський, почувши цю оперу вперше, писав: «Опера Бізе — шедевр, один із тих небагатьох творів, яким судилося відобразити в собі найсильнішою мірою музичні прагнення цілої епохи. Років через десять “Кармен” буде найпопулярнішою оперою у світі». Ці слова виявилися пророчими</vt:lpstr>
      <vt:lpstr>Жорж Бізе.Опера «Кармен» хабанера</vt:lpstr>
      <vt:lpstr> Опера «Кармен» набула величезної популярності й ось уже понад 100 років тріумфально крокує сценами театрів світу. Вона входить до репертуару відомих оперних труп і виконується багатьма мовами світу. Утім, популярність цієї музики не обмежується лише оперною сценою. Запальні мелодії опери є такими ж улюбленими й відомими широкому загалу аматорів, як народні пісні й естрадні шлягери.  Двічі було здійснено екранізації твору — фільми-опери «Кармен» (1967, 1983). Найуспішнішою виявилася «Кармен Джонс», створена за оперетковою версією, яка була хітом на Бродвеї</vt:lpstr>
      <vt:lpstr>Музика опери Жоржа Бізе існує також у фортепіанних транскрипціях. Майстерним аранжуванням музики вважається балет «Кармен-сюїта» Родіона Щедріна — хореографічна версія знаменитої опери. Зміст новели Проспера Меріме, що розкривається в опері в чотирьох актах, у балеті скорочено в один. Біля витоків задуму балету за знаменитою оперою стояла видатна балерина Майя Плісецька. Своєю мрією про Кармен вона зуміла захопити композитора, який створив блискуче аранжування музичної класики з урахуванням її хореографічного потенціалу. Лібрето і хореографія «Кармен-сюїти» належать кубинському балетмейстеру Альберто Алонсо</vt:lpstr>
      <vt:lpstr>Жорж Бізе-Родіон Щедрін «Кармен-сюіта»</vt:lpstr>
      <vt:lpstr>Опишіть свої враження від твору. Охарактеризуйте тембровий склад виконання. Як змінився образ Кармен в інтерпретації Р. Щедріна?</vt:lpstr>
      <vt:lpstr>Зразки інтерпретацій опери «Кармен»</vt:lpstr>
      <vt:lpstr>Підсумуємо:</vt:lpstr>
      <vt:lpstr>До зустрічі)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Музика і театр</dc:title>
  <cp:lastModifiedBy>Анна Бузюрова</cp:lastModifiedBy>
  <cp:revision>12</cp:revision>
  <dcterms:modified xsi:type="dcterms:W3CDTF">2023-01-14T20:26:37Z</dcterms:modified>
</cp:coreProperties>
</file>