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6" r:id="rId2"/>
  </p:sld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69" r:id="rId10"/>
    <p:sldId id="274" r:id="rId11"/>
    <p:sldId id="261" r:id="rId12"/>
    <p:sldId id="263" r:id="rId13"/>
    <p:sldId id="262" r:id="rId14"/>
    <p:sldId id="266" r:id="rId15"/>
    <p:sldId id="289" r:id="rId16"/>
    <p:sldId id="292" r:id="rId17"/>
    <p:sldId id="293" r:id="rId18"/>
    <p:sldId id="257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à" initials="S" lastIdx="1" clrIdx="0">
    <p:extLst>
      <p:ext uri="{19B8F6BF-5375-455C-9EA6-DF929625EA0E}">
        <p15:presenceInfo xmlns:p15="http://schemas.microsoft.com/office/powerpoint/2012/main" userId="Sebastià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8T12:23:33.746" idx="1">
    <p:pos x="4660" y="112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16016" y="908720"/>
            <a:ext cx="3778696" cy="4860255"/>
          </a:xfrm>
        </p:spPr>
        <p:txBody>
          <a:bodyPr anchor="t"/>
          <a:lstStyle>
            <a:lvl1pPr algn="ctr">
              <a:defRPr sz="1800" b="1" cap="all">
                <a:latin typeface="+mn-lt"/>
              </a:defRPr>
            </a:lvl1pPr>
          </a:lstStyle>
          <a:p>
            <a:pPr lvl="0"/>
            <a:r>
              <a:rPr lang="ru-RU" dirty="0"/>
              <a:t>Автор шаблону </a:t>
            </a:r>
            <a:r>
              <a:rPr lang="ru-RU" dirty="0" err="1"/>
              <a:t>презентації</a:t>
            </a:r>
            <a:r>
              <a:rPr lang="ru-RU" dirty="0"/>
              <a:t> -  </a:t>
            </a:r>
            <a:br>
              <a:rPr lang="en-US" dirty="0"/>
            </a:br>
            <a:r>
              <a:rPr lang="ru-RU" dirty="0"/>
              <a:t>Несенюк О.В.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Ви можете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дане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, але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Ви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автора та </a:t>
            </a:r>
            <a:r>
              <a:rPr lang="ru-RU" dirty="0" err="1"/>
              <a:t>джерело</a:t>
            </a:r>
            <a:r>
              <a:rPr lang="ru-RU" dirty="0"/>
              <a:t> шаблону – </a:t>
            </a:r>
            <a:br>
              <a:rPr lang="ru-RU" dirty="0"/>
            </a:br>
            <a:r>
              <a:rPr lang="ru-RU" dirty="0"/>
              <a:t>сайт </a:t>
            </a:r>
            <a:r>
              <a:rPr lang="en-US" dirty="0"/>
              <a:t>http://shkola-ditsad.ucoz.com</a:t>
            </a:r>
            <a:br>
              <a:rPr lang="ru-RU" dirty="0"/>
            </a:br>
            <a:br>
              <a:rPr lang="uk-UA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99792" y="1124744"/>
            <a:ext cx="4680520" cy="4032447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/>
            </a:lvl1pPr>
          </a:lstStyle>
          <a:p>
            <a:pPr lvl="0"/>
            <a:r>
              <a:rPr lang="ru-RU" dirty="0"/>
              <a:t>Автор шаблону </a:t>
            </a:r>
            <a:r>
              <a:rPr lang="ru-RU" dirty="0" err="1"/>
              <a:t>презентації</a:t>
            </a:r>
            <a:r>
              <a:rPr lang="ru-RU" dirty="0"/>
              <a:t> -  </a:t>
            </a:r>
            <a:endParaRPr lang="en-US" dirty="0"/>
          </a:p>
          <a:p>
            <a:pPr lvl="0"/>
            <a:r>
              <a:rPr lang="ru-RU" dirty="0"/>
              <a:t>Несенюк О.В.</a:t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автора </a:t>
            </a:r>
            <a:r>
              <a:rPr lang="en-US" dirty="0" err="1"/>
              <a:t>KamElla</a:t>
            </a:r>
            <a:endParaRPr lang="ru-RU" dirty="0"/>
          </a:p>
          <a:p>
            <a:pPr lvl="0"/>
            <a:r>
              <a:rPr lang="ru-RU" dirty="0"/>
              <a:t>Ви можете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дане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презентацій</a:t>
            </a:r>
            <a:r>
              <a:rPr lang="ru-RU" dirty="0"/>
              <a:t>, але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Ви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автора та </a:t>
            </a:r>
            <a:r>
              <a:rPr lang="ru-RU" dirty="0" err="1"/>
              <a:t>джерело</a:t>
            </a:r>
            <a:r>
              <a:rPr lang="ru-RU" dirty="0"/>
              <a:t> шаблону сайт </a:t>
            </a:r>
            <a:r>
              <a:rPr lang="en-US" dirty="0"/>
              <a:t>http://shkola-ditsad.ucoz.com</a:t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83D4-565E-4509-B8B3-537E2CA35852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9D5C-6C89-461C-8254-537DF60F9B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6741368"/>
          </a:xfrm>
          <a:gradFill>
            <a:gsLst>
              <a:gs pos="42000">
                <a:srgbClr val="FFFF00"/>
              </a:gs>
              <a:gs pos="68000">
                <a:schemeClr val="accent5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dirty="0"/>
              <a:t>ВСТУП ДО «ОСНОВ ПРАВОЗНАВСТВА»</a:t>
            </a:r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r>
              <a:rPr lang="uk-UA" sz="4000" i="1" dirty="0">
                <a:solidFill>
                  <a:srgbClr val="7030A0"/>
                </a:solidFill>
              </a:rPr>
              <a:t>Спеціальні передумови права. </a:t>
            </a:r>
            <a:br>
              <a:rPr lang="uk-UA" sz="4000" i="1" dirty="0">
                <a:solidFill>
                  <a:srgbClr val="7030A0"/>
                </a:solidFill>
              </a:rPr>
            </a:br>
            <a:r>
              <a:rPr lang="uk-UA" sz="4000" i="1" dirty="0">
                <a:solidFill>
                  <a:srgbClr val="7030A0"/>
                </a:solidFill>
              </a:rPr>
              <a:t>Мораль і релігія. Фундаментальні засади права: гідність, свобода, рівність, справедливість.</a:t>
            </a:r>
            <a:endParaRPr lang="ru-RU" sz="8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28650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Загальна декларація прав людини</a:t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632848" cy="2016224"/>
          </a:xfrm>
        </p:spPr>
        <p:txBody>
          <a:bodyPr/>
          <a:lstStyle/>
          <a:p>
            <a:pPr marL="0" indent="0">
              <a:buNone/>
            </a:pPr>
            <a:r>
              <a:rPr lang="uk-U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грудня 1948 р.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i="1" dirty="0"/>
              <a:t>у Парижі Генеральною асамблеєю ООН  прийнята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ДЕКЛАРАЦІЯ ПРАВ ЛЮДИНИ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AutoShape 2" descr="Картинки по запросу загальна декларація прав люд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27276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Історія створення </a:t>
            </a:r>
            <a:br>
              <a:rPr lang="uk-UA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«ЗАГАЛЬНОЇ ДЕКЛАРАЦІЇ ПРАВ ЛЮДИНИ»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відчував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відлуння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жахів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r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першою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глобальною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заявою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 те, </a:t>
            </a:r>
          </a:p>
          <a:p>
            <a:pPr marL="0" indent="0" algn="r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сприймаємо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належне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гідність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 marL="0" indent="0" algn="r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люд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й» 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8-й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Генеральний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ООН </a:t>
            </a:r>
          </a:p>
          <a:p>
            <a:pPr marL="0" indent="0"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Пан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Ґі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-Мун</a:t>
            </a:r>
          </a:p>
        </p:txBody>
      </p:sp>
      <p:pic>
        <p:nvPicPr>
          <p:cNvPr id="2050" name="Picture 2" descr="C:\Users\сергей\Desktop\Пан Ги Му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2" y="2204864"/>
            <a:ext cx="44365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63085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 грудня 1948 р. прийняття Загальної Декларації прав людини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000"/>
            <a:ext cx="892899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44318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Загальна Декларація прав людини</a:t>
            </a:r>
          </a:p>
        </p:txBody>
      </p:sp>
      <p:pic>
        <p:nvPicPr>
          <p:cNvPr id="1026" name="Picture 2" descr="F:\тиждень права\universal-declaration-human-righ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89264"/>
            <a:ext cx="4355977" cy="5668737"/>
          </a:xfrm>
          <a:prstGeom prst="rect">
            <a:avLst/>
          </a:prstGeom>
          <a:noFill/>
        </p:spPr>
      </p:pic>
      <p:pic>
        <p:nvPicPr>
          <p:cNvPr id="1027" name="Picture 3" descr="F:\тиждень права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716016" cy="3564431"/>
          </a:xfrm>
          <a:prstGeom prst="rect">
            <a:avLst/>
          </a:prstGeom>
          <a:noFill/>
        </p:spPr>
      </p:pic>
      <p:pic>
        <p:nvPicPr>
          <p:cNvPr id="1028" name="Picture 4" descr="F:\тиждень права\images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725144"/>
            <a:ext cx="4778581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людини з Загальної декларації прав людини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0"/>
            <a:ext cx="6913563" cy="1323439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людини 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яма 1 1"/>
          <p:cNvSpPr>
            <a:spLocks noChangeArrowheads="1"/>
          </p:cNvSpPr>
          <p:nvPr/>
        </p:nvSpPr>
        <p:spPr bwMode="auto">
          <a:xfrm rot="20822263">
            <a:off x="205221" y="1131748"/>
            <a:ext cx="417646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життя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 rot="921668">
            <a:off x="4358003" y="1546421"/>
            <a:ext cx="4572000" cy="2232248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житло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1"/>
          <p:cNvSpPr>
            <a:spLocks noChangeArrowheads="1"/>
          </p:cNvSpPr>
          <p:nvPr/>
        </p:nvSpPr>
        <p:spPr bwMode="auto">
          <a:xfrm>
            <a:off x="0" y="2708920"/>
            <a:ext cx="4139952" cy="194421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освіту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1"/>
          <p:cNvSpPr>
            <a:spLocks noChangeArrowheads="1"/>
          </p:cNvSpPr>
          <p:nvPr/>
        </p:nvSpPr>
        <p:spPr bwMode="auto">
          <a:xfrm rot="1254512">
            <a:off x="3815408" y="3068960"/>
            <a:ext cx="5328592" cy="2808312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медичну допомогу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1"/>
          <p:cNvSpPr>
            <a:spLocks noChangeArrowheads="1"/>
          </p:cNvSpPr>
          <p:nvPr/>
        </p:nvSpPr>
        <p:spPr bwMode="auto">
          <a:xfrm rot="975805">
            <a:off x="0" y="4437112"/>
            <a:ext cx="5508104" cy="2160240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відпочинок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людини 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ляма 1 2"/>
          <p:cNvSpPr>
            <a:spLocks noChangeArrowheads="1"/>
          </p:cNvSpPr>
          <p:nvPr/>
        </p:nvSpPr>
        <p:spPr bwMode="auto">
          <a:xfrm rot="20822263">
            <a:off x="205221" y="1131748"/>
            <a:ext cx="417646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 свободу вибору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ляма 1 4"/>
          <p:cNvSpPr>
            <a:spLocks noChangeArrowheads="1"/>
          </p:cNvSpPr>
          <p:nvPr/>
        </p:nvSpPr>
        <p:spPr bwMode="auto">
          <a:xfrm rot="21165519">
            <a:off x="128568" y="2890943"/>
            <a:ext cx="417646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вільну працю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ляма 1 5"/>
          <p:cNvSpPr>
            <a:spLocks noChangeArrowheads="1"/>
          </p:cNvSpPr>
          <p:nvPr/>
        </p:nvSpPr>
        <p:spPr bwMode="auto">
          <a:xfrm>
            <a:off x="4967536" y="4553744"/>
            <a:ext cx="417646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сім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яма 1 6"/>
          <p:cNvSpPr>
            <a:spLocks noChangeArrowheads="1"/>
          </p:cNvSpPr>
          <p:nvPr/>
        </p:nvSpPr>
        <p:spPr bwMode="auto">
          <a:xfrm rot="410448">
            <a:off x="4845171" y="1365273"/>
            <a:ext cx="417646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 рабства і работоргівлі </a:t>
            </a:r>
            <a:endParaRPr lang="ru-RU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ляма 1 7"/>
          <p:cNvSpPr>
            <a:spLocks noChangeArrowheads="1"/>
          </p:cNvSpPr>
          <p:nvPr/>
        </p:nvSpPr>
        <p:spPr bwMode="auto">
          <a:xfrm rot="494493">
            <a:off x="2903067" y="2951350"/>
            <a:ext cx="6562463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громадянство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ляма 1 8"/>
          <p:cNvSpPr>
            <a:spLocks noChangeArrowheads="1"/>
          </p:cNvSpPr>
          <p:nvPr/>
        </p:nvSpPr>
        <p:spPr bwMode="auto">
          <a:xfrm>
            <a:off x="0" y="4553744"/>
            <a:ext cx="6228184" cy="2304256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свободу думки,релігію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b="1" dirty="0"/>
              <a:t>Правова рівність</a:t>
            </a:r>
            <a:r>
              <a:rPr lang="uk-UA" dirty="0"/>
              <a:t> – це рівність вільних і незалежних один стосовно іншого суб’єктів права по єдиному спільному для всіх них масштабу, єдиній мірі, єдиному критерію. Таким критерієм, основою правового </a:t>
            </a:r>
            <a:r>
              <a:rPr lang="uk-UA" dirty="0" err="1"/>
              <a:t>урівнювання</a:t>
            </a:r>
            <a:r>
              <a:rPr lang="uk-UA" dirty="0"/>
              <a:t> різних фактично людей є їх свобода.</a:t>
            </a:r>
          </a:p>
          <a:p>
            <a:r>
              <a:rPr lang="uk-UA" b="1" dirty="0" err="1"/>
              <a:t>Арістотель</a:t>
            </a:r>
            <a:r>
              <a:rPr lang="uk-UA" dirty="0"/>
              <a:t> бачив зв’язок рівності і справедливості. Він писав, що “</a:t>
            </a:r>
            <a:r>
              <a:rPr lang="uk-UA" i="1" dirty="0"/>
              <a:t>поняття “справедливість” означає одночасно як законне, так і рівномірне, а несправедливість – протизаконне і нерівномірне (відношення до людей)”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04663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uk-UA" sz="8800" b="1" i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endParaRPr lang="ru-RU" sz="88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531289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B2A3B1F-48B4-4976-B656-4DB0A75E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ДЯКУЮ ЗА УВАГУ!</a:t>
            </a:r>
            <a:br>
              <a:rPr lang="uk-UA" dirty="0"/>
            </a:br>
            <a:br>
              <a:rPr lang="uk-UA" dirty="0"/>
            </a:br>
            <a:endParaRPr lang="es-ES" dirty="0"/>
          </a:p>
        </p:txBody>
      </p:sp>
      <p:sp>
        <p:nvSpPr>
          <p:cNvPr id="19" name="Місце для вмісту 18">
            <a:extLst>
              <a:ext uri="{FF2B5EF4-FFF2-40B4-BE49-F238E27FC236}">
                <a16:creationId xmlns:a16="http://schemas.microsoft.com/office/drawing/2014/main" id="{4FF26130-5969-4366-88AA-A8EC24F6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3701008"/>
            <a:ext cx="504056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									ДЯКУЮ ЗА УВАГУ!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FE0A1-46EF-40E8-8FF1-CC90D882388E}"/>
              </a:ext>
            </a:extLst>
          </p:cNvPr>
          <p:cNvSpPr txBox="1"/>
          <p:nvPr/>
        </p:nvSpPr>
        <p:spPr>
          <a:xfrm>
            <a:off x="2123728" y="908720"/>
            <a:ext cx="4734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ЖИТТЯ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ЛЮДИНИ – НАЙВИЩА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ЦІННІСТЬ</a:t>
            </a:r>
            <a:endParaRPr lang="es-E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FF3C8F-849F-4A84-9D82-24BFBB176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51720"/>
            <a:ext cx="2857500" cy="18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7548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908720"/>
            <a:ext cx="6264696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b="1" i="1" dirty="0"/>
          </a:p>
          <a:p>
            <a:pPr>
              <a:buNone/>
            </a:pPr>
            <a:endParaRPr lang="uk-UA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A9A47-D982-42AF-946F-6F3136DB98FC}"/>
              </a:ext>
            </a:extLst>
          </p:cNvPr>
          <p:cNvSpPr txBox="1"/>
          <p:nvPr/>
        </p:nvSpPr>
        <p:spPr>
          <a:xfrm>
            <a:off x="1331640" y="908720"/>
            <a:ext cx="61206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сучасному українському правознавстві спостерігається посилений інтерес до ціннісного підходу в дослідженні права. Це пов'язано з тим, що тривалий час вітчизняні правознавці загалом і теоретики права, зокрема, трактували право як явище  нейтральне, яке байдуже навіть до моральних цінностей.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пануючий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правознавстві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науковірування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заперечував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права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мораллю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релігією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психологічною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сферою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Сучасна правнича методологія розглядає правознавство як людинознавче знання. Відповідно, задача сучасного правознавця полягає в тому, щоб мислити право як сферу людської творчості, духовно-культурний феномен, частину культури, яка є полем людських смислів і значень, має ціннісний зріз. 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836712"/>
            <a:ext cx="5976664" cy="4608512"/>
          </a:xfrm>
        </p:spPr>
        <p:txBody>
          <a:bodyPr>
            <a:noAutofit/>
          </a:bodyPr>
          <a:lstStyle/>
          <a:p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Сучасна правнича методологія розглядає правознавство як людинознавче знання. Відповідно, задача сучасного правознавця полягає в тому, щоб мислити право як сферу людської творчості, духовно-культурний феномен, частину культури, яка є полем людських смислів і значень, має ціннісний зріз. У правознавстві доволі усталеним також є погляд на право але, якщо подивитися на правову реальність з позиції “філософії культури” </a:t>
            </a: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(Б. </a:t>
            </a:r>
            <a:r>
              <a:rPr lang="uk-UA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Кістяківський</a:t>
            </a: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можемо пізнати його значно глибше, повніше, адекватніше.</a:t>
            </a:r>
            <a:br>
              <a:rPr lang="es-ES" sz="1600" dirty="0"/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Культура – це світ людських значень і смислів, взірців і кодів мислення, поведінки, норм, цінностей, ідеалів тощо. Культура зберігає, транслює і породжує </a:t>
            </a:r>
            <a:r>
              <a:rPr lang="uk-UA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надбіологічні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програми як результати людської творчості. Саме в культурі містяться передумови і необхідні засоби по-справжньому людського існування .</a:t>
            </a:r>
            <a:endParaRPr lang="uk-UA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836712"/>
            <a:ext cx="6336704" cy="45365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0" i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культурі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продукуються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різного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плану.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Особливе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займають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суб’єктні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духовного плану, а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моральні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sz="20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uk-UA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Аристотель 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ще в І</a:t>
            </a:r>
            <a:r>
              <a:rPr lang="es-ES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 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ст. до н.е. помітив, що довершеного політичного та правого розвитку досягли лише античні греки, інші ж народи залишилися варварами, що в силу своєї і розумової, і моральної недорозвиненості залишилися на до політичному і до правовому рівнях розвитку. Чим вище духовно-культурний рівень розвитку суспільства, тим розвиненіше право має суспільство, - підкреслював мислитель.</a:t>
            </a:r>
            <a:endParaRPr lang="ru-RU" sz="14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Право належить до цінностей, поряд з мораллю, релігією, мистецтвом, наукою. Правові цінності мають власну специфіку, є відносно автономними цінностями. Завдяки цінностям право отримує свій зміст.</a:t>
            </a:r>
            <a:endParaRPr lang="ru-RU" sz="1400" b="0" i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позиції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юридичного</a:t>
            </a:r>
            <a:r>
              <a:rPr lang="ru-RU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праворозуміння</a:t>
            </a:r>
            <a:r>
              <a:rPr lang="ru-RU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право, будучи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втіленням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низки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духовним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високих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загальнолюдських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ідеалів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виступає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потужним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духовним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фактором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духовним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духовного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наповнює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відносини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людьми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глибинним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духовним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змістом</a:t>
            </a:r>
            <a:r>
              <a:rPr lang="ru-RU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836712"/>
            <a:ext cx="6336704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	</a:t>
            </a:r>
            <a:r>
              <a:rPr lang="ru-RU" sz="1800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Право і мораль </a:t>
            </a:r>
            <a:r>
              <a:rPr lang="ru-RU" sz="1800" i="1" u="sng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1800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i="1" u="sng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спільне</a:t>
            </a:r>
            <a:r>
              <a:rPr lang="ru-RU" sz="1800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для них </a:t>
            </a:r>
            <a:r>
              <a:rPr lang="ru-RU" sz="1800" i="1" u="sng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цільове</a:t>
            </a:r>
            <a:r>
              <a:rPr lang="ru-RU" sz="1800" i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1800" i="1" u="sng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 – </a:t>
            </a:r>
            <a:r>
              <a:rPr lang="ru-RU" sz="1800" i="1" u="sng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 на поведінку суб’єктів;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 права та моралі предметно не обмежене певною сферою соціальних відносин, вони діють в єдиному полі соціальних </a:t>
            </a:r>
            <a:r>
              <a:rPr lang="uk-UA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зв’язків</a:t>
            </a: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право та мораль мають загальне функціональне призначення, вони формують еталони поведінки, </a:t>
            </a:r>
            <a:r>
              <a:rPr lang="uk-UA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ціннісно</a:t>
            </a: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нормативну орієнтацію суспільства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характеризуються структурною єдністю, оскільки формують власні системи, в які включають суспільні відносини, суспільну свідомість і норми;</a:t>
            </a:r>
            <a:endParaRPr lang="uk-UA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право та мораль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засновані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спільності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соціально-економічних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 до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ідеалів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духовну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природу,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стрижень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uk-UA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uk-UA" sz="1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uk-UA" sz="1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buNone/>
            </a:pPr>
            <a:endParaRPr lang="uk-UA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908720"/>
            <a:ext cx="5976664" cy="4320481"/>
          </a:xfrm>
        </p:spPr>
        <p:txBody>
          <a:bodyPr>
            <a:normAutofit fontScale="92500"/>
          </a:bodyPr>
          <a:lstStyle/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Значимими для людини і суспільства, а, отже, цінностями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вправі виступають і матеріальні, і духовні утворення: норми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угоди, ідеали, ідеологія, правові інститути  тощо. Особливо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значимими правовими  цінностями, що є водночас високими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ідеалами і мають статус принципів права — це справедливість,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свобода, формальна рівність, гуманізм, добро, істина, безпека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тощо.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Римський юрист </a:t>
            </a:r>
            <a:r>
              <a:rPr lang="uk-UA" sz="14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Ульпіан</a:t>
            </a:r>
            <a:r>
              <a:rPr lang="uk-UA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писав наступне: “</a:t>
            </a:r>
            <a:r>
              <a:rPr lang="uk-UA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Тому, хто займається правом, необхідно спочатку вияснити, звідки прийшла назва права (</a:t>
            </a:r>
            <a:r>
              <a:rPr lang="es-ES" sz="14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jus</a:t>
            </a:r>
            <a:r>
              <a:rPr lang="es-ES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uk-UA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Її витоки у справедливості (</a:t>
            </a:r>
            <a:r>
              <a:rPr lang="es-ES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iustitia): </a:t>
            </a:r>
            <a:r>
              <a:rPr lang="uk-UA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бо, як елегантно визначає </a:t>
            </a:r>
            <a:r>
              <a:rPr lang="uk-UA" sz="14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Цельс</a:t>
            </a:r>
            <a:r>
              <a:rPr lang="uk-UA" sz="14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екзистенціальної філософії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уявлення про справедливість у кожного своє, у кожного – своя правда, і він має право її захищати. Це випливає із унікально-неповторної природи людини, таких же унікальних умов її життя і розвитку.</a:t>
            </a:r>
            <a:r>
              <a:rPr lang="uk-UA" sz="1400" b="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“право є мистецтво добра і еквіваленту”.</a:t>
            </a:r>
          </a:p>
          <a:p>
            <a:pPr marL="396000" indent="0" algn="ctr">
              <a:spcBef>
                <a:spcPts val="600"/>
              </a:spcBef>
              <a:buNone/>
            </a:pP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Згідно </a:t>
            </a:r>
            <a:r>
              <a:rPr lang="uk-UA" sz="14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екзистенціальної філософії</a:t>
            </a:r>
            <a:r>
              <a:rPr lang="uk-UA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уявлення про справедливість у кожного своє, у кожного – своя правда, і він має право її захищати. Це випливає із унікально-неповторної природи людини, таких же унікальних умов її життя і розвитку</a:t>
            </a:r>
            <a:r>
              <a:rPr lang="uk-UA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908720"/>
            <a:ext cx="6336704" cy="46085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Право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однакову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міру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однойменних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суб’єктів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права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 В такому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трактуванні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простежується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і принцип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 І,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навпаки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визначимо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право як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принципу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загальнозначимої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таке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трактування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і принцип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втілити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однакову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міру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uk-UA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Свобода — це філософська категорія, що відображає процес самовизначення людської особистості, а не лише самореалізацію. Свобода – це і внутрішня свобода, і вільний вибір, і реалізація його в процесі розгортання людської активності, людської творчості, феномену людини.</a:t>
            </a:r>
          </a:p>
          <a:p>
            <a:pPr algn="ctr">
              <a:buNone/>
            </a:pPr>
            <a:r>
              <a:rPr lang="uk-UA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 позиції </a:t>
            </a:r>
            <a:r>
              <a:rPr lang="uk-UA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юридичного </a:t>
            </a:r>
            <a:r>
              <a:rPr lang="uk-UA" sz="12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праворозуміння</a:t>
            </a:r>
            <a:r>
              <a:rPr lang="uk-UA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 право є втіленням високих ідеалів і водночас цінностей: справедливості, свободи і їх рівної міри – формальної рівності. Завдяки цим характеристикам право можна вслід за стародавніми римлянами мислити добром (</a:t>
            </a:r>
            <a:r>
              <a:rPr lang="es-ES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boni), </a:t>
            </a:r>
            <a:r>
              <a:rPr lang="uk-UA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бо ж впорядковану свободу і справедливість не можна мислити інакше.</a:t>
            </a:r>
          </a:p>
          <a:p>
            <a:pPr algn="ctr">
              <a:buNone/>
            </a:pP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час </a:t>
            </a:r>
            <a:r>
              <a:rPr lang="ru-RU" sz="1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Гегель 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зазначав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: “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Підґрунтя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права –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загалом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духовне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найближче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висхідна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точка –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воля, яка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вільна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то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субстанцію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становить свобода; система права –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царство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здійсненої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Духа, </a:t>
            </a:r>
            <a:r>
              <a:rPr lang="ru-RU" sz="12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породжений</a:t>
            </a:r>
            <a:r>
              <a:rPr lang="ru-RU" sz="1200" b="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ним самим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”.</a:t>
            </a:r>
          </a:p>
          <a:p>
            <a:pPr algn="ctr">
              <a:buNone/>
            </a:pP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Право –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однаковий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масштаб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для кожного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представника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виду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homo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sapiens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здійснити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себе,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самореалізуватися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у кожного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однаково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можливий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максимум.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людина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максимум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для того,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створити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саму себе,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якнайповніше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відбутися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а тому право і є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тією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єдиною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рівною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2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1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Права людини</a:t>
            </a: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можливості </a:t>
            </a:r>
          </a:p>
          <a:p>
            <a:pPr>
              <a:buNone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людини мати певні матеріальні, </a:t>
            </a:r>
          </a:p>
          <a:p>
            <a:pPr>
              <a:buNone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культурні та духовні блага, </a:t>
            </a:r>
          </a:p>
          <a:p>
            <a:pPr>
              <a:buNone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необхідні їй для нормального </a:t>
            </a:r>
          </a:p>
          <a:p>
            <a:pPr>
              <a:buNone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життя та розвитку</a:t>
            </a:r>
            <a:r>
              <a:rPr lang="uk-UA" sz="4800" dirty="0"/>
              <a:t>.</a:t>
            </a:r>
          </a:p>
          <a:p>
            <a:pPr>
              <a:buNone/>
            </a:pPr>
            <a:r>
              <a:rPr lang="uk-UA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Права людини зазначені: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507288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«Загальна декларація прав людини», Міжнародний пакт про громадянські та політичні права.</a:t>
            </a:r>
          </a:p>
          <a:p>
            <a:pPr eaLnBrk="1" hangingPunct="1"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Міжнародний пакт про економічні, соціальні та культурні права,   «Конвенція про права дитини».</a:t>
            </a:r>
          </a:p>
          <a:p>
            <a:pPr eaLnBrk="1" hangingPunct="1"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Закон України "Про охорону дитинства", «Конституція України».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Україн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країна2-обері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Україна2-оберіг</Template>
  <TotalTime>4536</TotalTime>
  <Words>1303</Words>
  <Application>Microsoft Office PowerPoint</Application>
  <PresentationFormat>Екран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</vt:lpstr>
      <vt:lpstr>Україна3</vt:lpstr>
      <vt:lpstr>Україна2-оберіг</vt:lpstr>
      <vt:lpstr>ВСТУП ДО «ОСНОВ ПРАВОЗНАВСТВА»   Спеціальні передумови права.  Мораль і релігія. Фундаментальні засади права: гідність, свобода, рівність, справедливість.</vt:lpstr>
      <vt:lpstr>Презентація PowerPoint</vt:lpstr>
      <vt:lpstr>Сучасна правнича методологія розглядає правознавство як людинознавче знання. Відповідно, задача сучасного правознавця полягає в тому, щоб мислити право як сферу людської творчості, духовно-культурний феномен, частину культури, яка є полем людських смислів і значень, має ціннісний зріз. У правознавстві доволі усталеним також є погляд на право але, якщо подивитися на правову реальність з позиції “філософії культури” (Б. Кістяківський), то можемо пізнати його значно глибше, повніше, адекватніше. Культура – це світ людських значень і смислів, взірців і кодів мислення, поведінки, норм, цінностей, ідеалів тощо. Культура зберігає, транслює і породжує надбіологічні програми як результати людської творчості. Саме в культурі містяться передумови і необхідні засоби по-справжньому людського існування 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Права людини зазначені:</vt:lpstr>
      <vt:lpstr>Загальна декларація прав людини </vt:lpstr>
      <vt:lpstr>Історія створення  «ЗАГАЛЬНОЇ ДЕКЛАРАЦІЇ ПРАВ ЛЮДИНИ»</vt:lpstr>
      <vt:lpstr>10 грудня 1948 р. прийняття Загальної Декларації прав людини</vt:lpstr>
      <vt:lpstr>Загальна Декларація прав людини</vt:lpstr>
      <vt:lpstr>Права людини з Загальної декларації прав людини</vt:lpstr>
      <vt:lpstr>Презентація PowerPoint</vt:lpstr>
      <vt:lpstr>Права людини </vt:lpstr>
      <vt:lpstr>   </vt:lpstr>
      <vt:lpstr>ДЯКУЮ ЗА УВАГУ!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Sebastià</cp:lastModifiedBy>
  <cp:revision>43</cp:revision>
  <dcterms:created xsi:type="dcterms:W3CDTF">2015-11-27T15:01:07Z</dcterms:created>
  <dcterms:modified xsi:type="dcterms:W3CDTF">2024-02-28T13:15:12Z</dcterms:modified>
</cp:coreProperties>
</file>