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54347-7AF5-4A63-883A-DDE965C764F5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8419B-35E8-42C1-9869-550E5974BFB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735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8419B-35E8-42C1-9869-550E5974BFBF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942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346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14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052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973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560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95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766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13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53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086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16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D1403-B5EA-4D7C-B7DA-69324CC627CC}" type="datetimeFigureOut">
              <a:rPr lang="uk-UA" smtClean="0"/>
              <a:t>07.03.2024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234CD-8478-4478-9D49-1CCAA2DAFB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539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Тема: </a:t>
            </a:r>
            <a:r>
              <a:rPr lang="uk-UA" b="1" i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Географічна оболонка- найбільша екосистема Землі</a:t>
            </a:r>
            <a:endParaRPr lang="uk-UA" b="1" i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81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Цілісність</a:t>
            </a:r>
            <a:r>
              <a:rPr lang="uk-UA" dirty="0" smtClean="0"/>
              <a:t> — найважливіша географічна закономірність, на знанні і врахуванні якої ґрунтуються теорія і практика раціонального використання природних багатств нашої планети.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62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Географічна оболонка має декілька чітко виражених особливостей.</a:t>
            </a:r>
          </a:p>
          <a:p>
            <a:pPr marL="0" indent="0">
              <a:buNone/>
            </a:pPr>
            <a:r>
              <a:rPr lang="uk-UA" sz="2000" dirty="0" smtClean="0"/>
              <a:t>До найважливіших серед них належать: </a:t>
            </a:r>
            <a:r>
              <a:rPr lang="uk-UA" sz="2000" b="1" i="1" dirty="0" smtClean="0">
                <a:solidFill>
                  <a:srgbClr val="00B050"/>
                </a:solidFill>
              </a:rPr>
              <a:t>цілісність, ритмічність (циклічність і поступальність, повторюваність і </a:t>
            </a:r>
            <a:r>
              <a:rPr lang="uk-UA" sz="2000" b="1" i="1" dirty="0" err="1" smtClean="0">
                <a:solidFill>
                  <a:srgbClr val="00B050"/>
                </a:solidFill>
              </a:rPr>
              <a:t>неповторюваність</a:t>
            </a:r>
            <a:r>
              <a:rPr lang="uk-UA" sz="2000" b="1" i="1" dirty="0" smtClean="0">
                <a:solidFill>
                  <a:srgbClr val="00B050"/>
                </a:solidFill>
              </a:rPr>
              <a:t>) розвитку, горизонтальна зональність та висотна поясність.</a:t>
            </a:r>
            <a:endParaRPr lang="uk-UA" sz="2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01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Компоненти довкілля треба розуміти як частини географічної оболонки, тобто речовини, які її утворюють. Основних компонентів природи виділяють п’ять: гірські породи, повітря, вода, рослинний і тваринний світ. Особливим компонентом довкілля є людське населення.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29845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b="0" i="1" dirty="0" smtClean="0">
                <a:solidFill>
                  <a:srgbClr val="292B2C"/>
                </a:solidFill>
                <a:effectLst/>
                <a:latin typeface="Roboto"/>
              </a:rPr>
              <a:t>Оболонка Землі, в якій стикаються, взаємно проникають і взаємодіють між собою чотири сфери, є найбільшим природним комплексом або екосистемою Землі. Її називають </a:t>
            </a:r>
            <a:r>
              <a:rPr lang="uk-UA" sz="2400" b="1" i="1" dirty="0" smtClean="0">
                <a:solidFill>
                  <a:srgbClr val="7030A0"/>
                </a:solidFill>
                <a:effectLst/>
                <a:latin typeface="Roboto"/>
              </a:rPr>
              <a:t>географічною оболонкою.</a:t>
            </a:r>
            <a:endParaRPr lang="uk-UA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1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Виявлені багаторічними спостереженнями та дослідженнями також триваліші ритми </a:t>
            </a:r>
            <a:r>
              <a:rPr lang="uk-UA" sz="2000" b="1" i="1" dirty="0" smtClean="0">
                <a:solidFill>
                  <a:srgbClr val="00B050"/>
                </a:solidFill>
              </a:rPr>
              <a:t>— 11, 22, 80-90 років і більше.</a:t>
            </a:r>
            <a:r>
              <a:rPr lang="uk-UA" sz="2000" dirty="0" smtClean="0"/>
              <a:t> Пов’язують їх з активністю Сонця, рухом інших небесних тіл та Сонячної системи в Галактиці.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058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mtClean="0"/>
              <a:t>Цілісність, циклічність і поступальність, повторюваність і неповторюваність розвитку, горизонтальна зональність та висотна поясність є найважливішими особливостями географічної оболонки.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87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Робота  в групах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b="0" i="1" dirty="0" smtClean="0">
                <a:solidFill>
                  <a:srgbClr val="292B2C"/>
                </a:solidFill>
                <a:effectLst/>
                <a:latin typeface="Roboto"/>
              </a:rPr>
              <a:t>Об’єднайтесь у групи. Складіть схему взаємозв’язків у оболонках Землі: </a:t>
            </a:r>
            <a:r>
              <a:rPr lang="uk-UA" sz="2400" b="1" i="1" dirty="0" smtClean="0">
                <a:solidFill>
                  <a:srgbClr val="00B0F0"/>
                </a:solidFill>
                <a:effectLst/>
                <a:latin typeface="Roboto"/>
              </a:rPr>
              <a:t>«Літосфера - атмосфера»; «Літосфера - гідросфера»; «Літосфера - біосфера»; «Атмосфера - гідросфера»; «Атмосфера - біосфера»; «Гідросфера - біосфера».</a:t>
            </a:r>
            <a:endParaRPr lang="uk-UA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41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Пригадаємо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Що таке Гідросфера?</a:t>
            </a:r>
          </a:p>
          <a:p>
            <a:r>
              <a:rPr lang="uk-UA" i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Що таке річка?</a:t>
            </a:r>
          </a:p>
          <a:p>
            <a:r>
              <a:rPr lang="uk-UA" i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Що таке клімат?</a:t>
            </a:r>
          </a:p>
          <a:p>
            <a:r>
              <a:rPr lang="uk-UA" i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Що таке </a:t>
            </a:r>
            <a:r>
              <a:rPr lang="uk-UA" i="1" dirty="0">
                <a:solidFill>
                  <a:srgbClr val="FF0000"/>
                </a:solidFill>
                <a:latin typeface="Monotype Corsiva" panose="03010101010201010101" pitchFamily="66" charset="0"/>
              </a:rPr>
              <a:t>а</a:t>
            </a:r>
            <a:r>
              <a:rPr lang="uk-UA" i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тмосферні опади?</a:t>
            </a:r>
            <a:endParaRPr lang="uk-UA" i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98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Географічна оболонка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anose="03010101010201010101" pitchFamily="66" charset="0"/>
              </a:rPr>
              <a:t>Географічна</a:t>
            </a:r>
            <a:r>
              <a:rPr lang="ru-RU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anose="03010101010201010101" pitchFamily="66" charset="0"/>
              </a:rPr>
              <a:t>оболонка</a:t>
            </a:r>
            <a:r>
              <a:rPr lang="ru-RU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ru-RU" dirty="0" smtClean="0"/>
              <a:t>— комплексна </a:t>
            </a:r>
            <a:r>
              <a:rPr lang="ru-RU" dirty="0" err="1" smtClean="0"/>
              <a:t>оболонка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стикаються</a:t>
            </a:r>
            <a:r>
              <a:rPr lang="ru-RU" dirty="0" smtClean="0"/>
              <a:t>, </a:t>
            </a:r>
            <a:r>
              <a:rPr lang="ru-RU" dirty="0" err="1" smtClean="0"/>
              <a:t>взаємно</a:t>
            </a:r>
            <a:r>
              <a:rPr lang="ru-RU" dirty="0" smtClean="0"/>
              <a:t> </a:t>
            </a:r>
            <a:r>
              <a:rPr lang="ru-RU" dirty="0" err="1" smtClean="0"/>
              <a:t>проникають</a:t>
            </a:r>
            <a:r>
              <a:rPr lang="ru-RU" dirty="0" smtClean="0"/>
              <a:t> і </a:t>
            </a:r>
            <a:r>
              <a:rPr lang="ru-RU" dirty="0" err="1" smtClean="0"/>
              <a:t>взаємодіють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22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Межі географічної оболонки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34369"/>
            <a:ext cx="6858000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4416127" cy="4753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306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Варто знати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000" dirty="0" smtClean="0"/>
              <a:t>За верхню межу географічної оболонки приймають переважно озоновий екран, нижче якого існує життя і протікають </a:t>
            </a:r>
            <a:r>
              <a:rPr lang="uk-UA" sz="2000" dirty="0" err="1" smtClean="0"/>
              <a:t>кліматотворчі</a:t>
            </a:r>
            <a:r>
              <a:rPr lang="uk-UA" sz="2000" dirty="0" smtClean="0"/>
              <a:t>  процеси. Нижню межу на суші найчастіше проводять на глибині близько 5 км, а в океані нижньою межею є його дно. Загальна потужність цієї складної комплексної оболонки становить 30-55 км.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473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Цілісність географічної оболонки полягає в існуванні тісних взаємозв’язків між компонентами природи, що її складають. Зміна будь-якого одного компонента неминуче призводить до зміни інших, а також географічної оболонки в цілому.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9229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b="1" i="1" u="sng" dirty="0" smtClean="0">
                <a:solidFill>
                  <a:srgbClr val="00B050"/>
                </a:solidFill>
              </a:rPr>
              <a:t>Річна ритміка </a:t>
            </a:r>
            <a:r>
              <a:rPr lang="uk-UA" sz="1800" dirty="0" smtClean="0"/>
              <a:t>— це передусім зміна пір року. Вона призводить до зміни погодних умов, режиму річок, розвитку рослин, господарської діяльності людини. Річна ритміка зумовлена річним рухом Землі по орбіті навколо Сонця, а особливо тим, що вісь обертання нашої планети нахилена до площини орбіти. Вона найкраще виражена в помірному поясі і дуже слабо — в екваторіальному.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31135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b="0" i="0" dirty="0" smtClean="0">
                <a:solidFill>
                  <a:srgbClr val="292B2C"/>
                </a:solidFill>
                <a:effectLst/>
                <a:latin typeface="Roboto"/>
              </a:rPr>
              <a:t>Добова ритміка обумовлена обертанням Землі навколо своєї осі. Добовий ритм проявляється в зміні температури, тиску і вологості повітря, сили і напрямку вітру (денний і нічний бриз), хмарності, панування припливів і відливів, інтенсивності процесу фотосинтезу в рослин, поведінки тварин.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1864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 smtClean="0"/>
              <a:t>Аналіз</a:t>
            </a:r>
            <a:r>
              <a:rPr lang="ru-RU" sz="2400" dirty="0" smtClean="0"/>
              <a:t> схем </a:t>
            </a:r>
            <a:r>
              <a:rPr lang="ru-RU" sz="2400" dirty="0" err="1" smtClean="0"/>
              <a:t>колобігу</a:t>
            </a:r>
            <a:r>
              <a:rPr lang="ru-RU" sz="2400" dirty="0" smtClean="0"/>
              <a:t> води, Оксигену, Карбону в </a:t>
            </a:r>
            <a:r>
              <a:rPr lang="ru-RU" sz="2400" dirty="0" err="1" smtClean="0"/>
              <a:t>природі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uk-UA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852936"/>
            <a:ext cx="4806820" cy="364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363377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1. Розгляньте схему колообігу та прослідкуйте шлях води, </a:t>
            </a:r>
            <a:r>
              <a:rPr lang="uk-UA" dirty="0" err="1" smtClean="0"/>
              <a:t>Оксигену</a:t>
            </a:r>
            <a:r>
              <a:rPr lang="uk-UA" dirty="0" smtClean="0"/>
              <a:t> та Карбону.</a:t>
            </a:r>
          </a:p>
          <a:p>
            <a:r>
              <a:rPr lang="uk-UA" dirty="0" smtClean="0"/>
              <a:t>2. Складіть схеми із малюнком (фотографією) своєї найближчої місцевості, де надпишіть головні ланки кожного колообігу.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95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527</Words>
  <Application>Microsoft Office PowerPoint</Application>
  <PresentationFormat>Экран (4:3)</PresentationFormat>
  <Paragraphs>34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Тема: Географічна оболонка- найбільша екосистема Землі</vt:lpstr>
      <vt:lpstr>Пригадаємо</vt:lpstr>
      <vt:lpstr>Географічна оболонка </vt:lpstr>
      <vt:lpstr>Межі географічної оболонки</vt:lpstr>
      <vt:lpstr>Варто знати</vt:lpstr>
      <vt:lpstr>Словничок</vt:lpstr>
      <vt:lpstr>Словничок</vt:lpstr>
      <vt:lpstr>Слово вчителя</vt:lpstr>
      <vt:lpstr>Аналіз схем колобігу води, Оксигену, Карбону в природі  </vt:lpstr>
      <vt:lpstr>Словничок</vt:lpstr>
      <vt:lpstr>Слово вчителя</vt:lpstr>
      <vt:lpstr>Слово вчителя</vt:lpstr>
      <vt:lpstr>Словничок</vt:lpstr>
      <vt:lpstr>Презентация PowerPoint</vt:lpstr>
      <vt:lpstr>Презентация PowerPoint</vt:lpstr>
      <vt:lpstr>Робота  в групах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Географічна оболонка- найбільша екосистема Землі</dc:title>
  <dc:creator>HOme</dc:creator>
  <cp:lastModifiedBy>HOme</cp:lastModifiedBy>
  <cp:revision>2</cp:revision>
  <dcterms:created xsi:type="dcterms:W3CDTF">2024-03-07T15:52:43Z</dcterms:created>
  <dcterms:modified xsi:type="dcterms:W3CDTF">2024-03-07T16:05:46Z</dcterms:modified>
</cp:coreProperties>
</file>