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a8bfa32a27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a8bfa32a27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a8bfa32a27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a8bfa32a27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a8bfa32a27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a8bfa32a27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a8bfa32a27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a8bfa32a27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a8bfa32a27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a8bfa32a27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a8bfa32a27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a8bfa32a27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a8bfa32a27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a8bfa32a27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title"/>
          </p:nvPr>
        </p:nvSpPr>
        <p:spPr>
          <a:xfrm>
            <a:off x="2771799" y="3305175"/>
            <a:ext cx="57228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000"/>
              <a:buFont typeface="Calibri"/>
              <a:buNone/>
              <a:defRPr b="1" sz="4000" cap="none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body"/>
          </p:nvPr>
        </p:nvSpPr>
        <p:spPr>
          <a:xfrm>
            <a:off x="2771799" y="2180035"/>
            <a:ext cx="57228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2000"/>
              <a:buNone/>
              <a:defRPr sz="2000">
                <a:solidFill>
                  <a:srgbClr val="F2F2F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FEC67"/>
              </a:buClr>
              <a:buSzPts val="2000"/>
              <a:buFont typeface="Calibri"/>
              <a:buNone/>
              <a:defRPr b="1" sz="2000">
                <a:solidFill>
                  <a:srgbClr val="DFEC6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1"/>
          <p:cNvSpPr txBox="1"/>
          <p:nvPr>
            <p:ph idx="1" type="body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DFEC67"/>
              </a:buClr>
              <a:buSzPts val="1400"/>
              <a:buNone/>
              <a:defRPr sz="1400">
                <a:solidFill>
                  <a:srgbClr val="DFEC67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D67B0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D67B0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D67B0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D67B0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2" name="Google Shape;72;p11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E5201"/>
              </a:buClr>
              <a:buSzPts val="4400"/>
              <a:buFont typeface="Calibri"/>
              <a:buNone/>
              <a:defRPr>
                <a:solidFill>
                  <a:srgbClr val="8E52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" type="body"/>
          </p:nvPr>
        </p:nvSpPr>
        <p:spPr>
          <a:xfrm rot="5400000">
            <a:off x="3473864" y="-1190706"/>
            <a:ext cx="2916300" cy="76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DFEC67"/>
              </a:buClr>
              <a:buSzPts val="3200"/>
              <a:buChar char="•"/>
              <a:defRPr>
                <a:solidFill>
                  <a:srgbClr val="DFEC67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DFEC67"/>
              </a:buClr>
              <a:buSzPts val="2800"/>
              <a:buChar char="–"/>
              <a:defRPr>
                <a:solidFill>
                  <a:srgbClr val="DFEC67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DFEC67"/>
              </a:buClr>
              <a:buSzPts val="2400"/>
              <a:buChar char="•"/>
              <a:defRPr>
                <a:solidFill>
                  <a:srgbClr val="DFEC67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DFEC67"/>
              </a:buClr>
              <a:buSzPts val="2000"/>
              <a:buChar char="–"/>
              <a:defRPr>
                <a:solidFill>
                  <a:srgbClr val="DFEC67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DFEC67"/>
              </a:buClr>
              <a:buSzPts val="2000"/>
              <a:buChar char="»"/>
              <a:defRPr>
                <a:solidFill>
                  <a:srgbClr val="DFEC67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FEC67"/>
              </a:buClr>
              <a:buSzPts val="4400"/>
              <a:buFont typeface="Calibri"/>
              <a:buNone/>
              <a:defRPr>
                <a:solidFill>
                  <a:srgbClr val="DFEC6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DFEC67"/>
              </a:buClr>
              <a:buSzPts val="3200"/>
              <a:buChar char="•"/>
              <a:defRPr>
                <a:solidFill>
                  <a:srgbClr val="DFEC67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DFEC67"/>
              </a:buClr>
              <a:buSzPts val="2800"/>
              <a:buChar char="–"/>
              <a:defRPr>
                <a:solidFill>
                  <a:srgbClr val="DFEC67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DFEC67"/>
              </a:buClr>
              <a:buSzPts val="2400"/>
              <a:buChar char="•"/>
              <a:defRPr>
                <a:solidFill>
                  <a:srgbClr val="DFEC67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DFEC67"/>
              </a:buClr>
              <a:buSzPts val="2000"/>
              <a:buChar char="–"/>
              <a:defRPr>
                <a:solidFill>
                  <a:srgbClr val="DFEC67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DFEC67"/>
              </a:buClr>
              <a:buSzPts val="2000"/>
              <a:buChar char="»"/>
              <a:defRPr>
                <a:solidFill>
                  <a:srgbClr val="DFEC67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>
  <p:cSld name="Заголовок и объект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739B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739B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F739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F739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F739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F739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F739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F739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F739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F739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3F739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22" name="Google Shape;22;p3"/>
          <p:cNvSpPr txBox="1"/>
          <p:nvPr/>
        </p:nvSpPr>
        <p:spPr>
          <a:xfrm>
            <a:off x="6705600" y="48815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3F739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67B0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1115616" y="1167594"/>
            <a:ext cx="7632900" cy="29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D67B0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D67B0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D67B0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D67B0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D67B0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Титульный слайд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67B0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D67B01"/>
              </a:buClr>
              <a:buSzPts val="1800"/>
              <a:buNone/>
              <a:defRPr sz="1800"/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D67B01"/>
              </a:buClr>
              <a:buSzPts val="1500"/>
              <a:buNone/>
              <a:defRPr sz="1500"/>
            </a:lvl2pPr>
            <a:lvl3pPr lvl="2" algn="ctr">
              <a:spcBef>
                <a:spcPts val="270"/>
              </a:spcBef>
              <a:spcAft>
                <a:spcPts val="0"/>
              </a:spcAft>
              <a:buClr>
                <a:srgbClr val="D67B01"/>
              </a:buClr>
              <a:buSzPts val="1350"/>
              <a:buNone/>
              <a:defRPr sz="1350"/>
            </a:lvl3pPr>
            <a:lvl4pPr lvl="3" algn="ctr">
              <a:spcBef>
                <a:spcPts val="240"/>
              </a:spcBef>
              <a:spcAft>
                <a:spcPts val="0"/>
              </a:spcAft>
              <a:buClr>
                <a:srgbClr val="D67B01"/>
              </a:buClr>
              <a:buSzPts val="1200"/>
              <a:buNone/>
              <a:defRPr sz="1200"/>
            </a:lvl4pPr>
            <a:lvl5pPr lvl="4" algn="ctr">
              <a:spcBef>
                <a:spcPts val="240"/>
              </a:spcBef>
              <a:spcAft>
                <a:spcPts val="0"/>
              </a:spcAft>
              <a:buClr>
                <a:srgbClr val="D67B01"/>
              </a:buClr>
              <a:buSzPts val="1200"/>
              <a:buNone/>
              <a:defRPr sz="1200"/>
            </a:lvl5pPr>
            <a:lvl6pPr lvl="5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E5201"/>
              </a:buClr>
              <a:buSzPts val="4400"/>
              <a:buFont typeface="Calibri"/>
              <a:buNone/>
              <a:defRPr>
                <a:solidFill>
                  <a:srgbClr val="8E52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>
  <p:cSld name="Титульный слайд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ctrTitle"/>
          </p:nvPr>
        </p:nvSpPr>
        <p:spPr>
          <a:xfrm>
            <a:off x="1043608" y="1707654"/>
            <a:ext cx="7344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67B01"/>
              </a:buClr>
              <a:buSzPts val="4400"/>
              <a:buFont typeface="Calibri"/>
              <a:buNone/>
              <a:defRPr b="1">
                <a:solidFill>
                  <a:srgbClr val="D67B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7F201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7F201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7F201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7F201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7F201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7F201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7F201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7F201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7F201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7F201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7F201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Calibri"/>
              <a:buNone/>
              <a:defRPr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179512" y="1545636"/>
            <a:ext cx="4320600" cy="30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F2F2F2"/>
              </a:buClr>
              <a:buSzPts val="2800"/>
              <a:buChar char="•"/>
              <a:defRPr sz="2800">
                <a:solidFill>
                  <a:srgbClr val="F2F2F2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F2F2F2"/>
              </a:buClr>
              <a:buSzPts val="2400"/>
              <a:buChar char="–"/>
              <a:defRPr sz="2400">
                <a:solidFill>
                  <a:srgbClr val="F2F2F2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2000"/>
              <a:buChar char="•"/>
              <a:defRPr sz="2000">
                <a:solidFill>
                  <a:srgbClr val="F2F2F2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F2F2F2"/>
              </a:buClr>
              <a:buSzPts val="1800"/>
              <a:buChar char="–"/>
              <a:defRPr sz="1800">
                <a:solidFill>
                  <a:srgbClr val="F2F2F2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F2F2F2"/>
              </a:buClr>
              <a:buSzPts val="1800"/>
              <a:buChar char="»"/>
              <a:defRPr sz="1800">
                <a:solidFill>
                  <a:srgbClr val="F2F2F2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4644008" y="1553542"/>
            <a:ext cx="4320600" cy="30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F2F2F2"/>
              </a:buClr>
              <a:buSzPts val="2800"/>
              <a:buChar char="•"/>
              <a:defRPr sz="2800">
                <a:solidFill>
                  <a:srgbClr val="F2F2F2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F2F2F2"/>
              </a:buClr>
              <a:buSzPts val="2400"/>
              <a:buChar char="–"/>
              <a:defRPr sz="2400">
                <a:solidFill>
                  <a:srgbClr val="F2F2F2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2000"/>
              <a:buChar char="•"/>
              <a:defRPr sz="2000">
                <a:solidFill>
                  <a:srgbClr val="F2F2F2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F2F2F2"/>
              </a:buClr>
              <a:buSzPts val="1800"/>
              <a:buChar char="–"/>
              <a:defRPr sz="1800">
                <a:solidFill>
                  <a:srgbClr val="F2F2F2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F2F2F2"/>
              </a:buClr>
              <a:buSzPts val="1800"/>
              <a:buChar char="»"/>
              <a:defRPr sz="1800">
                <a:solidFill>
                  <a:srgbClr val="F2F2F2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9" name="Google Shape;49;p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E5201"/>
              </a:buClr>
              <a:buSzPts val="4400"/>
              <a:buFont typeface="Calibri"/>
              <a:buNone/>
              <a:defRPr>
                <a:solidFill>
                  <a:srgbClr val="8E52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251520" y="1437624"/>
            <a:ext cx="41766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DFEC67"/>
              </a:buClr>
              <a:buSzPts val="2400"/>
              <a:buNone/>
              <a:defRPr b="1" sz="2400">
                <a:solidFill>
                  <a:srgbClr val="DFEC67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D67B0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D67B0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D67B0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D67B0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9"/>
          <p:cNvSpPr txBox="1"/>
          <p:nvPr>
            <p:ph idx="2" type="body"/>
          </p:nvPr>
        </p:nvSpPr>
        <p:spPr>
          <a:xfrm>
            <a:off x="251520" y="1917446"/>
            <a:ext cx="41766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DFEC67"/>
              </a:buClr>
              <a:buSzPts val="2400"/>
              <a:buChar char="•"/>
              <a:defRPr sz="2400">
                <a:solidFill>
                  <a:srgbClr val="DFEC67"/>
                </a:solidFill>
              </a:defRPr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DFEC67"/>
              </a:buClr>
              <a:buSzPts val="2000"/>
              <a:buChar char="–"/>
              <a:defRPr sz="2000">
                <a:solidFill>
                  <a:srgbClr val="DFEC67"/>
                </a:solidFill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DFEC67"/>
              </a:buClr>
              <a:buSzPts val="1800"/>
              <a:buChar char="•"/>
              <a:defRPr sz="1800">
                <a:solidFill>
                  <a:srgbClr val="DFEC67"/>
                </a:solidFill>
              </a:defRPr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DFEC67"/>
              </a:buClr>
              <a:buSzPts val="1600"/>
              <a:buChar char="–"/>
              <a:defRPr sz="1600">
                <a:solidFill>
                  <a:srgbClr val="DFEC67"/>
                </a:solidFill>
              </a:defRPr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DFEC67"/>
              </a:buClr>
              <a:buSzPts val="1600"/>
              <a:buChar char="»"/>
              <a:defRPr sz="1600">
                <a:solidFill>
                  <a:srgbClr val="DFEC67"/>
                </a:solidFill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6" name="Google Shape;56;p9"/>
          <p:cNvSpPr txBox="1"/>
          <p:nvPr>
            <p:ph idx="3" type="body"/>
          </p:nvPr>
        </p:nvSpPr>
        <p:spPr>
          <a:xfrm>
            <a:off x="4716016" y="1450721"/>
            <a:ext cx="42486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DFEC67"/>
              </a:buClr>
              <a:buSzPts val="2400"/>
              <a:buNone/>
              <a:defRPr b="1" sz="2400">
                <a:solidFill>
                  <a:srgbClr val="DFEC67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D67B0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D67B0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D67B0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D67B0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9"/>
          <p:cNvSpPr txBox="1"/>
          <p:nvPr>
            <p:ph idx="4" type="body"/>
          </p:nvPr>
        </p:nvSpPr>
        <p:spPr>
          <a:xfrm>
            <a:off x="4716016" y="1930542"/>
            <a:ext cx="42486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DFEC67"/>
              </a:buClr>
              <a:buSzPts val="2400"/>
              <a:buChar char="•"/>
              <a:defRPr sz="2400">
                <a:solidFill>
                  <a:srgbClr val="DFEC67"/>
                </a:solidFill>
              </a:defRPr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DFEC67"/>
              </a:buClr>
              <a:buSzPts val="2000"/>
              <a:buChar char="–"/>
              <a:defRPr sz="2000">
                <a:solidFill>
                  <a:srgbClr val="DFEC67"/>
                </a:solidFill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DFEC67"/>
              </a:buClr>
              <a:buSzPts val="1800"/>
              <a:buChar char="•"/>
              <a:defRPr sz="1800">
                <a:solidFill>
                  <a:srgbClr val="DFEC67"/>
                </a:solidFill>
              </a:defRPr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DFEC67"/>
              </a:buClr>
              <a:buSzPts val="1600"/>
              <a:buChar char="–"/>
              <a:defRPr sz="1600">
                <a:solidFill>
                  <a:srgbClr val="DFEC67"/>
                </a:solidFill>
              </a:defRPr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DFEC67"/>
              </a:buClr>
              <a:buSzPts val="1600"/>
              <a:buChar char="»"/>
              <a:defRPr sz="1600">
                <a:solidFill>
                  <a:srgbClr val="DFEC67"/>
                </a:solidFill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1375310" y="4808172"/>
            <a:ext cx="121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154184" y="4767263"/>
            <a:ext cx="1649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7471310" y="4767263"/>
            <a:ext cx="121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57200" y="385216"/>
            <a:ext cx="3008400" cy="69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FEC67"/>
              </a:buClr>
              <a:buSzPts val="2000"/>
              <a:buFont typeface="Calibri"/>
              <a:buNone/>
              <a:defRPr b="1" sz="2000">
                <a:solidFill>
                  <a:srgbClr val="DFEC6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" type="body"/>
          </p:nvPr>
        </p:nvSpPr>
        <p:spPr>
          <a:xfrm>
            <a:off x="3563888" y="1437624"/>
            <a:ext cx="5111700" cy="32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DFEC67"/>
              </a:buClr>
              <a:buSzPts val="3200"/>
              <a:buChar char="•"/>
              <a:defRPr sz="3200">
                <a:solidFill>
                  <a:srgbClr val="DFEC67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DFEC67"/>
              </a:buClr>
              <a:buSzPts val="2800"/>
              <a:buChar char="–"/>
              <a:defRPr sz="2800">
                <a:solidFill>
                  <a:srgbClr val="DFEC67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DFEC67"/>
              </a:buClr>
              <a:buSzPts val="2400"/>
              <a:buChar char="•"/>
              <a:defRPr sz="2400">
                <a:solidFill>
                  <a:srgbClr val="DFEC67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DFEC67"/>
              </a:buClr>
              <a:buSzPts val="2000"/>
              <a:buChar char="–"/>
              <a:defRPr sz="2000">
                <a:solidFill>
                  <a:srgbClr val="DFEC67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DFEC67"/>
              </a:buClr>
              <a:buSzPts val="2000"/>
              <a:buChar char="»"/>
              <a:defRPr sz="2000">
                <a:solidFill>
                  <a:srgbClr val="DFEC67"/>
                </a:solidFill>
              </a:defRPr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10"/>
          <p:cNvSpPr txBox="1"/>
          <p:nvPr>
            <p:ph idx="2" type="body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DFEC67"/>
              </a:buClr>
              <a:buSzPts val="1400"/>
              <a:buNone/>
              <a:defRPr sz="1400">
                <a:solidFill>
                  <a:srgbClr val="DFEC67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D67B0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D67B0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D67B0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D67B0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DFEC6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DFEC6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5.jpg"/><Relationship Id="rId2" Type="http://schemas.openxmlformats.org/officeDocument/2006/relationships/hyperlink" Target="https://presentation-creation.ru/" TargetMode="External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D67B01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15616" y="1167594"/>
            <a:ext cx="7632900" cy="29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D67B0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D67B0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D67B0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D67B0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D67B0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67B0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11" name="Google Shape;11;p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20688" y="34391"/>
            <a:ext cx="568322" cy="56832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Математичні моделі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Математичні моделі</a:t>
            </a:r>
            <a:endParaRPr/>
          </a:p>
        </p:txBody>
      </p:sp>
      <p:sp>
        <p:nvSpPr>
          <p:cNvPr id="97" name="Google Shape;97;p15"/>
          <p:cNvSpPr txBox="1"/>
          <p:nvPr>
            <p:ph idx="1" type="body"/>
          </p:nvPr>
        </p:nvSpPr>
        <p:spPr>
          <a:xfrm>
            <a:off x="1115616" y="1167594"/>
            <a:ext cx="7632900" cy="291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1" lang="ru" u="sng">
                <a:solidFill>
                  <a:schemeClr val="accent2"/>
                </a:solidFill>
              </a:rPr>
              <a:t>Математична модель</a:t>
            </a:r>
            <a:r>
              <a:rPr lang="ru"/>
              <a:t> - </a:t>
            </a:r>
            <a:r>
              <a:rPr lang="ru">
                <a:solidFill>
                  <a:schemeClr val="dk1"/>
                </a:solidFill>
              </a:rPr>
              <a:t>це інформаційна модель, у якій залежності між властивостями об’єкта та його зв’язки з іншими об’єктами описуються математичними співвідношеннями: формулами, рівняннями, нерівностями тощо.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Математичні моделі</a:t>
            </a:r>
            <a:endParaRPr/>
          </a:p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1115616" y="1167594"/>
            <a:ext cx="7632900" cy="291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1" lang="ru" u="sng">
                <a:solidFill>
                  <a:schemeClr val="accent2"/>
                </a:solidFill>
              </a:rPr>
              <a:t>Мета створення математичної моделі </a:t>
            </a:r>
            <a:r>
              <a:rPr lang="ru">
                <a:solidFill>
                  <a:schemeClr val="dk1"/>
                </a:solidFill>
              </a:rPr>
              <a:t>- проаналізувати значення певної властивості об’єкта, які можна отримати шляхом обчислень, розв’язування рівнянь, нерівностей тощо.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Алгоритм створення</a:t>
            </a:r>
            <a:endParaRPr/>
          </a:p>
        </p:txBody>
      </p:sp>
      <p:sp>
        <p:nvSpPr>
          <p:cNvPr id="109" name="Google Shape;109;p17"/>
          <p:cNvSpPr txBox="1"/>
          <p:nvPr>
            <p:ph idx="1" type="body"/>
          </p:nvPr>
        </p:nvSpPr>
        <p:spPr>
          <a:xfrm>
            <a:off x="755541" y="1204169"/>
            <a:ext cx="7632900" cy="291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175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50"/>
              <a:buAutoNum type="arabicPeriod"/>
            </a:pPr>
            <a:r>
              <a:rPr lang="ru" sz="2450">
                <a:solidFill>
                  <a:schemeClr val="dk1"/>
                </a:solidFill>
              </a:rPr>
              <a:t>Аналіз завдання: визначити, значення яких властивостей об’єкта потребують обчислень, як вони пов’язані з іншими властивостями</a:t>
            </a:r>
            <a:endParaRPr sz="2450">
              <a:solidFill>
                <a:schemeClr val="dk1"/>
              </a:solidFill>
            </a:endParaRPr>
          </a:p>
          <a:p>
            <a:pPr indent="-3841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50"/>
              <a:buAutoNum type="arabicPeriod"/>
            </a:pPr>
            <a:r>
              <a:rPr lang="ru" sz="2450">
                <a:solidFill>
                  <a:schemeClr val="dk1"/>
                </a:solidFill>
              </a:rPr>
              <a:t>Визначення початкових (вхідних) даних та кінцевих (вихідних) результатів</a:t>
            </a:r>
            <a:endParaRPr sz="2450">
              <a:solidFill>
                <a:schemeClr val="dk1"/>
              </a:solidFill>
            </a:endParaRPr>
          </a:p>
          <a:p>
            <a:pPr indent="-3841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50"/>
              <a:buAutoNum type="arabicPeriod"/>
            </a:pPr>
            <a:r>
              <a:rPr lang="ru" sz="2450">
                <a:solidFill>
                  <a:schemeClr val="dk1"/>
                </a:solidFill>
              </a:rPr>
              <a:t>Введення позначень для вхідних та вихідних даних, запис співвідношення між ними у вигляді формул</a:t>
            </a:r>
            <a:endParaRPr sz="2450">
              <a:solidFill>
                <a:schemeClr val="dk1"/>
              </a:solidFill>
            </a:endParaRPr>
          </a:p>
          <a:p>
            <a:pPr indent="-3841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50"/>
              <a:buAutoNum type="arabicPeriod"/>
            </a:pPr>
            <a:r>
              <a:rPr lang="ru" sz="2450">
                <a:solidFill>
                  <a:schemeClr val="dk1"/>
                </a:solidFill>
              </a:rPr>
              <a:t>Застосування математичної моделі</a:t>
            </a:r>
            <a:endParaRPr sz="24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Приклад моделі</a:t>
            </a:r>
            <a:endParaRPr/>
          </a:p>
        </p:txBody>
      </p:sp>
      <p:sp>
        <p:nvSpPr>
          <p:cNvPr id="115" name="Google Shape;115;p18"/>
          <p:cNvSpPr txBox="1"/>
          <p:nvPr>
            <p:ph idx="1" type="body"/>
          </p:nvPr>
        </p:nvSpPr>
        <p:spPr>
          <a:xfrm>
            <a:off x="1115625" y="1167597"/>
            <a:ext cx="7632900" cy="157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ru"/>
              <a:t>Завдання: </a:t>
            </a:r>
            <a:r>
              <a:rPr lang="ru">
                <a:solidFill>
                  <a:schemeClr val="dk1"/>
                </a:solidFill>
              </a:rPr>
              <a:t>Визначити довжину пройденого шляху, знаючи довжину кроку та кількість кроків.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1125" y="2743197"/>
            <a:ext cx="5381625" cy="192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Приклад моделі</a:t>
            </a:r>
            <a:endParaRPr/>
          </a:p>
        </p:txBody>
      </p:sp>
      <p:sp>
        <p:nvSpPr>
          <p:cNvPr id="122" name="Google Shape;122;p19"/>
          <p:cNvSpPr txBox="1"/>
          <p:nvPr>
            <p:ph idx="1" type="body"/>
          </p:nvPr>
        </p:nvSpPr>
        <p:spPr>
          <a:xfrm>
            <a:off x="1115616" y="1167594"/>
            <a:ext cx="7632900" cy="291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31800" lvl="0" marL="457200" rtl="0" algn="l">
              <a:spcBef>
                <a:spcPts val="360"/>
              </a:spcBef>
              <a:spcAft>
                <a:spcPts val="0"/>
              </a:spcAft>
              <a:buSzPts val="3200"/>
              <a:buAutoNum type="arabicPeriod"/>
            </a:pPr>
            <a:r>
              <a:rPr lang="ru"/>
              <a:t>Аналіз завдання: </a:t>
            </a:r>
            <a:r>
              <a:rPr lang="ru">
                <a:solidFill>
                  <a:schemeClr val="dk1"/>
                </a:solidFill>
              </a:rPr>
              <a:t>Якщо знати довжину кроку в сантиметрах (см), то для вимірювання відстані у метрах (м) потрібно помножити кількість кроків на довжину одного кроку та поділити результат на 100.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Приклад моделі</a:t>
            </a:r>
            <a:endParaRPr/>
          </a:p>
        </p:txBody>
      </p:sp>
      <p:sp>
        <p:nvSpPr>
          <p:cNvPr id="128" name="Google Shape;128;p20"/>
          <p:cNvSpPr txBox="1"/>
          <p:nvPr>
            <p:ph idx="1" type="body"/>
          </p:nvPr>
        </p:nvSpPr>
        <p:spPr>
          <a:xfrm>
            <a:off x="783000" y="1005675"/>
            <a:ext cx="8361000" cy="364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ru"/>
              <a:t>2. Вхідні дані: </a:t>
            </a:r>
            <a:r>
              <a:rPr lang="ru">
                <a:solidFill>
                  <a:schemeClr val="dk1"/>
                </a:solidFill>
              </a:rPr>
              <a:t>довжина кроку; кількість кроків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ru"/>
              <a:t>Вихідні дані: </a:t>
            </a:r>
            <a:r>
              <a:rPr lang="ru">
                <a:solidFill>
                  <a:schemeClr val="dk1"/>
                </a:solidFill>
              </a:rPr>
              <a:t>довжина пройденого шляху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ru"/>
              <a:t>3. Вводимо позначення: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1" lang="ru">
                <a:solidFill>
                  <a:schemeClr val="accent4"/>
                </a:solidFill>
              </a:rPr>
              <a:t>крок</a:t>
            </a:r>
            <a:r>
              <a:rPr lang="ru"/>
              <a:t> - </a:t>
            </a:r>
            <a:r>
              <a:rPr lang="ru">
                <a:solidFill>
                  <a:schemeClr val="dk1"/>
                </a:solidFill>
              </a:rPr>
              <a:t>довжина кроку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1" lang="ru">
                <a:solidFill>
                  <a:schemeClr val="accent4"/>
                </a:solidFill>
              </a:rPr>
              <a:t>кількість</a:t>
            </a:r>
            <a:r>
              <a:rPr lang="ru"/>
              <a:t> - </a:t>
            </a:r>
            <a:r>
              <a:rPr lang="ru">
                <a:solidFill>
                  <a:schemeClr val="dk1"/>
                </a:solidFill>
              </a:rPr>
              <a:t>кількість кроків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1" lang="ru">
                <a:solidFill>
                  <a:schemeClr val="accent4"/>
                </a:solidFill>
              </a:rPr>
              <a:t>відстань</a:t>
            </a:r>
            <a:r>
              <a:rPr lang="ru"/>
              <a:t> - </a:t>
            </a:r>
            <a:r>
              <a:rPr lang="ru">
                <a:solidFill>
                  <a:schemeClr val="dk1"/>
                </a:solidFill>
              </a:rPr>
              <a:t>довжина шляху в метрах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ru"/>
              <a:t>Співвідношення: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1" lang="ru">
                <a:solidFill>
                  <a:schemeClr val="accent4"/>
                </a:solidFill>
              </a:rPr>
              <a:t>відстань = крок × кількість : 100</a:t>
            </a:r>
            <a:endParaRPr b="1" i="1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type="title"/>
          </p:nvPr>
        </p:nvSpPr>
        <p:spPr>
          <a:xfrm>
            <a:off x="3419872" y="219076"/>
            <a:ext cx="5544600" cy="78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Приклад моделі</a:t>
            </a:r>
            <a:endParaRPr/>
          </a:p>
        </p:txBody>
      </p:sp>
      <p:sp>
        <p:nvSpPr>
          <p:cNvPr id="134" name="Google Shape;134;p21"/>
          <p:cNvSpPr txBox="1"/>
          <p:nvPr>
            <p:ph idx="1" type="body"/>
          </p:nvPr>
        </p:nvSpPr>
        <p:spPr>
          <a:xfrm>
            <a:off x="1115616" y="1167594"/>
            <a:ext cx="7632900" cy="291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ru"/>
              <a:t>4. Застосування моделі: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Нехай довжина кроку</a:t>
            </a:r>
            <a:r>
              <a:rPr lang="ru"/>
              <a:t> </a:t>
            </a:r>
            <a:r>
              <a:rPr b="1" i="1" lang="ru">
                <a:solidFill>
                  <a:schemeClr val="accent4"/>
                </a:solidFill>
              </a:rPr>
              <a:t>крок = 50 см</a:t>
            </a:r>
            <a:r>
              <a:rPr lang="ru"/>
              <a:t>, </a:t>
            </a:r>
            <a:r>
              <a:rPr lang="ru">
                <a:solidFill>
                  <a:schemeClr val="dk1"/>
                </a:solidFill>
              </a:rPr>
              <a:t>пройшли</a:t>
            </a:r>
            <a:r>
              <a:rPr lang="ru"/>
              <a:t> </a:t>
            </a:r>
            <a:r>
              <a:rPr b="1" i="1" lang="ru">
                <a:solidFill>
                  <a:schemeClr val="accent4"/>
                </a:solidFill>
              </a:rPr>
              <a:t>кількість = 300 кроків</a:t>
            </a:r>
            <a:r>
              <a:rPr lang="ru"/>
              <a:t>.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Тоді довжина пройденого шляху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1" lang="ru">
                <a:solidFill>
                  <a:schemeClr val="accent4"/>
                </a:solidFill>
              </a:rPr>
              <a:t>відстань = 50×300:100 = 150 м</a:t>
            </a:r>
            <a:endParaRPr b="1" i="1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Кнопка">
      <a:dk1>
        <a:srgbClr val="000000"/>
      </a:dk1>
      <a:lt1>
        <a:srgbClr val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