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2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452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214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767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634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47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894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930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55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308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25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67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61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b="1" dirty="0" smtClean="0">
                <a:solidFill>
                  <a:srgbClr val="FFFF00"/>
                </a:solidFill>
              </a:rPr>
              <a:t>Підземні води</a:t>
            </a:r>
            <a:endParaRPr lang="uk-UA" b="1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90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Словничок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Назва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«</a:t>
            </a:r>
            <a:r>
              <a:rPr lang="ru-RU" b="0" i="1" dirty="0" err="1" smtClean="0">
                <a:solidFill>
                  <a:srgbClr val="FF0000"/>
                </a:solidFill>
                <a:effectLst/>
                <a:latin typeface="Roboto"/>
              </a:rPr>
              <a:t>артезіанська</a:t>
            </a:r>
            <a:r>
              <a:rPr lang="ru-RU" b="0" i="1" dirty="0" smtClean="0">
                <a:solidFill>
                  <a:srgbClr val="FF0000"/>
                </a:solidFill>
                <a:effectLst/>
                <a:latin typeface="Roboto"/>
              </a:rPr>
              <a:t>» 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походить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від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назви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французької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провінції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Артуа, в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якій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у XII ст.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були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побудовані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бурові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колодязі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, з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яких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вода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фонтанувала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 на </a:t>
            </a:r>
            <a:r>
              <a:rPr lang="ru-RU" b="0" i="1" dirty="0" err="1" smtClean="0">
                <a:solidFill>
                  <a:srgbClr val="292B2C"/>
                </a:solidFill>
                <a:effectLst/>
                <a:latin typeface="Roboto"/>
              </a:rPr>
              <a:t>поверхню</a:t>
            </a:r>
            <a:r>
              <a:rPr lang="ru-RU" b="0" i="1" dirty="0" smtClean="0">
                <a:solidFill>
                  <a:srgbClr val="292B2C"/>
                </a:solidFill>
                <a:effectLst/>
                <a:latin typeface="Roboto"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7077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Словничок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err="1" smtClean="0"/>
              <a:t>Підземні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бувають</a:t>
            </a:r>
            <a:r>
              <a:rPr lang="ru-RU" sz="2400" dirty="0" smtClean="0"/>
              <a:t> не </a:t>
            </a:r>
            <a:r>
              <a:rPr lang="ru-RU" sz="2400" dirty="0" err="1" smtClean="0"/>
              <a:t>лише</a:t>
            </a:r>
            <a:r>
              <a:rPr lang="ru-RU" sz="2400" dirty="0" smtClean="0"/>
              <a:t> </a:t>
            </a:r>
            <a:r>
              <a:rPr lang="ru-RU" sz="2400" dirty="0" err="1" smtClean="0"/>
              <a:t>холодними</a:t>
            </a:r>
            <a:r>
              <a:rPr lang="ru-RU" sz="2400" dirty="0" smtClean="0"/>
              <a:t>, але й </a:t>
            </a:r>
            <a:r>
              <a:rPr lang="ru-RU" sz="2400" dirty="0" err="1" smtClean="0"/>
              <a:t>теплими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навіть</a:t>
            </a:r>
            <a:r>
              <a:rPr lang="ru-RU" sz="2400" dirty="0" smtClean="0"/>
              <a:t> </a:t>
            </a:r>
            <a:r>
              <a:rPr lang="ru-RU" sz="2400" dirty="0" err="1" smtClean="0"/>
              <a:t>гарячими</a:t>
            </a:r>
            <a:r>
              <a:rPr lang="ru-RU" sz="2400" dirty="0" smtClean="0"/>
              <a:t>. </a:t>
            </a:r>
            <a:r>
              <a:rPr lang="ru-RU" sz="2400" dirty="0" err="1" smtClean="0"/>
              <a:t>Теплі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мають</a:t>
            </a:r>
            <a:r>
              <a:rPr lang="ru-RU" sz="2400" dirty="0" smtClean="0"/>
              <a:t> температуру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+20°С до +37°С. </a:t>
            </a:r>
            <a:r>
              <a:rPr lang="ru-RU" sz="2400" dirty="0" err="1" smtClean="0"/>
              <a:t>Гарячі</a:t>
            </a:r>
            <a:r>
              <a:rPr lang="ru-RU" sz="2400" dirty="0" smtClean="0"/>
              <a:t> води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термальними</a:t>
            </a:r>
            <a:r>
              <a:rPr lang="ru-RU" sz="2400" dirty="0" smtClean="0"/>
              <a:t>, </a:t>
            </a:r>
            <a:r>
              <a:rPr lang="ru-RU" sz="2400" dirty="0" err="1" smtClean="0"/>
              <a:t>їхня</a:t>
            </a:r>
            <a:r>
              <a:rPr lang="ru-RU" sz="2400" dirty="0" smtClean="0"/>
              <a:t> температура </a:t>
            </a:r>
            <a:r>
              <a:rPr lang="ru-RU" sz="2400" dirty="0" err="1" smtClean="0"/>
              <a:t>перевищує</a:t>
            </a:r>
            <a:r>
              <a:rPr lang="ru-RU" sz="2400" dirty="0" smtClean="0"/>
              <a:t> +37°С. Часто </a:t>
            </a:r>
            <a:r>
              <a:rPr lang="ru-RU" sz="2400" dirty="0" err="1" smtClean="0"/>
              <a:t>термальні</a:t>
            </a:r>
            <a:r>
              <a:rPr lang="ru-RU" sz="2400" dirty="0" smtClean="0"/>
              <a:t> води є </a:t>
            </a:r>
            <a:r>
              <a:rPr lang="ru-RU" sz="2400" dirty="0" err="1" smtClean="0"/>
              <a:t>мінеральними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2349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00B0F0"/>
                </a:solidFill>
              </a:rPr>
              <a:t>Верховодка, </a:t>
            </a:r>
            <a:r>
              <a:rPr lang="uk-UA" b="1" dirty="0">
                <a:solidFill>
                  <a:srgbClr val="00B0F0"/>
                </a:solidFill>
              </a:rPr>
              <a:t>ґ</a:t>
            </a:r>
            <a:r>
              <a:rPr lang="uk-UA" b="1" dirty="0" smtClean="0">
                <a:solidFill>
                  <a:srgbClr val="00B0F0"/>
                </a:solidFill>
              </a:rPr>
              <a:t>рунтові води , Артезіанські води</a:t>
            </a:r>
            <a:endParaRPr lang="uk-UA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1600" b="1" dirty="0" smtClean="0">
                <a:solidFill>
                  <a:srgbClr val="FF0000"/>
                </a:solidFill>
              </a:rPr>
              <a:t>Верховодка. </a:t>
            </a:r>
            <a:r>
              <a:rPr lang="uk-UA" sz="1600" dirty="0" smtClean="0"/>
              <a:t>Залягають щодо поблизу </a:t>
            </a:r>
            <a:r>
              <a:rPr lang="uk-UA" sz="1600" dirty="0" err="1" smtClean="0"/>
              <a:t>грунту</a:t>
            </a:r>
            <a:r>
              <a:rPr lang="uk-UA" sz="1600" dirty="0" smtClean="0"/>
              <a:t> і розосереджені по планеті нерівномірно. Що </a:t>
            </a:r>
            <a:r>
              <a:rPr lang="uk-UA" sz="1600" dirty="0" err="1" smtClean="0"/>
              <a:t>примітно</a:t>
            </a:r>
            <a:r>
              <a:rPr lang="uk-UA" sz="1600" dirty="0" smtClean="0"/>
              <a:t>, верховодка буває лише в період відлиги або іншого сильного зволоження. У посушливий сезон вона зникає. Цей тип підземних вод може «трансформуватися» у болото. Це можливо, якщо водотривкий пласт буде залягати близько до поверхні або навіть виходити на поверхню </a:t>
            </a:r>
            <a:r>
              <a:rPr lang="uk-UA" sz="1600" dirty="0" err="1" smtClean="0"/>
              <a:t>грунту</a:t>
            </a:r>
            <a:r>
              <a:rPr lang="uk-UA" sz="1600" dirty="0" smtClean="0"/>
              <a:t>.</a:t>
            </a:r>
          </a:p>
          <a:p>
            <a:r>
              <a:rPr lang="uk-UA" sz="1600" b="1" dirty="0">
                <a:solidFill>
                  <a:srgbClr val="FF0000"/>
                </a:solidFill>
              </a:rPr>
              <a:t>ґ</a:t>
            </a:r>
            <a:r>
              <a:rPr lang="uk-UA" sz="1600" b="1" dirty="0" smtClean="0">
                <a:solidFill>
                  <a:srgbClr val="FF0000"/>
                </a:solidFill>
              </a:rPr>
              <a:t>рунтові води. </a:t>
            </a:r>
            <a:r>
              <a:rPr lang="uk-UA" sz="1600" dirty="0" smtClean="0"/>
              <a:t>Залягають на першому водотривкому горизонті, знаходяться відразу за верховодкою. Скупчення цього типу найчастіше відбувається в пухкій пористій породі або тріщинуватих колекторах. Їх рівень не буває постійним. Тут великий фактор відводиться на кількість опадів, місцевість і клімат, вплив промислової діяльності людини. </a:t>
            </a:r>
            <a:r>
              <a:rPr lang="uk-UA" sz="1600" dirty="0" err="1" smtClean="0"/>
              <a:t>Грунтові</a:t>
            </a:r>
            <a:r>
              <a:rPr lang="uk-UA" sz="1600" dirty="0" smtClean="0"/>
              <a:t> води служать джерелом водопостачання. У тих місцях, де вони виходять на поверхню </a:t>
            </a:r>
            <a:r>
              <a:rPr lang="uk-UA" sz="1600" dirty="0" err="1" smtClean="0"/>
              <a:t>грунту</a:t>
            </a:r>
            <a:r>
              <a:rPr lang="uk-UA" sz="1600" dirty="0" smtClean="0"/>
              <a:t> виникають ключі або джерела.</a:t>
            </a:r>
          </a:p>
          <a:p>
            <a:r>
              <a:rPr lang="uk-UA" sz="1600" b="1" dirty="0" smtClean="0">
                <a:solidFill>
                  <a:srgbClr val="FF0000"/>
                </a:solidFill>
              </a:rPr>
              <a:t>Артезіанські води. </a:t>
            </a:r>
            <a:r>
              <a:rPr lang="uk-UA" sz="1600" dirty="0" smtClean="0"/>
              <a:t>Містяться у прошарку між декількома водотривкими шарами. Під впливом гідравлічного тиску вони пробиваються на поверхню землі. Артезіанські води насичені різними мікроелементами і мінералами - в залежності від тих порід, в яких вони залягають. Пробиваючись на поверхню, вони збагачуються цим мінералами.</a:t>
            </a:r>
            <a:endParaRPr lang="uk-UA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46" y="5450625"/>
            <a:ext cx="2098262" cy="1391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2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Варто знати!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dirty="0" smtClean="0"/>
              <a:t>Вода проходить крізь товщі гірських порід, розчиняє їх і несе розчинені речовини з собою. До прісних підземних вод належать води із вмістом солей до 1 г/л, мінеральних — із вмістом розчинених речовин до 50 г/л. Ними можуть бути різні за складом солі та гази.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41899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Утворення</a:t>
            </a:r>
            <a:r>
              <a:rPr lang="ru-RU" dirty="0" smtClean="0"/>
              <a:t> і </a:t>
            </a:r>
            <a:r>
              <a:rPr lang="ru-RU" dirty="0" err="1" smtClean="0"/>
              <a:t>залягання</a:t>
            </a:r>
            <a:r>
              <a:rPr lang="ru-RU" dirty="0" smtClean="0"/>
              <a:t> </a:t>
            </a:r>
            <a:r>
              <a:rPr lang="ru-RU" dirty="0" err="1" smtClean="0"/>
              <a:t>підземних</a:t>
            </a:r>
            <a:r>
              <a:rPr lang="ru-RU" dirty="0" smtClean="0"/>
              <a:t> вод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Але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тверді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гірські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породи без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тріщин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є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непереборною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перешкодою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для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проникнення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води.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Такі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породи, як глина (1 мм/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доба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),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граніт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(не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пропускає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води,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лише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за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наявності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тріщин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),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називають</a:t>
            </a:r>
            <a:r>
              <a:rPr lang="ru-RU" sz="2000" b="0" i="0" dirty="0" smtClean="0">
                <a:solidFill>
                  <a:srgbClr val="292B2C"/>
                </a:solidFill>
                <a:effectLst/>
                <a:latin typeface="Roboto"/>
              </a:rPr>
              <a:t> </a:t>
            </a:r>
            <a:r>
              <a:rPr lang="ru-RU" sz="2000" b="0" i="0" dirty="0" err="1" smtClean="0">
                <a:solidFill>
                  <a:srgbClr val="292B2C"/>
                </a:solidFill>
                <a:effectLst/>
                <a:latin typeface="Roboto"/>
              </a:rPr>
              <a:t>водотривкими</a:t>
            </a:r>
            <a:endParaRPr lang="uk-UA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30588"/>
            <a:ext cx="290512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640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Содове джерело, с. Розлуч</a:t>
            </a:r>
            <a:endParaRPr lang="uk-UA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3588990" cy="478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Словничок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1800" dirty="0" smtClean="0"/>
              <a:t>Підземні води, що залягають між двома водотривкими шарами гірських порід, називають </a:t>
            </a:r>
            <a:r>
              <a:rPr lang="uk-UA" sz="1800" dirty="0" err="1" smtClean="0"/>
              <a:t>міжпластовими</a:t>
            </a:r>
            <a:r>
              <a:rPr lang="uk-UA" sz="1800" dirty="0" smtClean="0"/>
              <a:t>. Якщо водоносний пласт знаходиться між двома водотривкими шарами гірських порід, вигнутими у вигляді западини, то в нижній частині вигину вода перебуватиме під тиском. У цьому місці можна закладати свердловину — вода підніматиметься під тиском і вийде на поверхню у вигляді фонтана. Таку напірну воду називають артезіанською. Як правило, вона залягає глибоко.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1297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Слово вчителя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У </a:t>
            </a:r>
            <a:r>
              <a:rPr lang="ru-RU" sz="2400" dirty="0" err="1" smtClean="0"/>
              <a:t>деяких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 (на </a:t>
            </a:r>
            <a:r>
              <a:rPr lang="ru-RU" sz="2400" dirty="0" err="1" smtClean="0"/>
              <a:t>схилах</a:t>
            </a:r>
            <a:r>
              <a:rPr lang="ru-RU" sz="2400" dirty="0" smtClean="0"/>
              <a:t> </a:t>
            </a:r>
            <a:r>
              <a:rPr lang="ru-RU" sz="2400" dirty="0" err="1" smtClean="0"/>
              <a:t>ярів</a:t>
            </a:r>
            <a:r>
              <a:rPr lang="ru-RU" sz="2400" dirty="0" smtClean="0"/>
              <a:t>, по берегах </a:t>
            </a:r>
            <a:r>
              <a:rPr lang="ru-RU" sz="2400" dirty="0" err="1" smtClean="0"/>
              <a:t>річок</a:t>
            </a:r>
            <a:r>
              <a:rPr lang="ru-RU" sz="2400" dirty="0" smtClean="0"/>
              <a:t>, у </a:t>
            </a:r>
            <a:r>
              <a:rPr lang="ru-RU" sz="2400" dirty="0" err="1" smtClean="0"/>
              <a:t>зниженнях</a:t>
            </a:r>
            <a:r>
              <a:rPr lang="ru-RU" sz="2400" dirty="0" smtClean="0"/>
              <a:t>) </a:t>
            </a:r>
            <a:r>
              <a:rPr lang="ru-RU" sz="2400" dirty="0" err="1" smtClean="0"/>
              <a:t>водотривкий</a:t>
            </a:r>
            <a:r>
              <a:rPr lang="ru-RU" sz="2400" dirty="0" smtClean="0"/>
              <a:t> шар </a:t>
            </a:r>
            <a:r>
              <a:rPr lang="ru-RU" sz="2400" dirty="0" err="1" smtClean="0"/>
              <a:t>гірських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порід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 на </a:t>
            </a:r>
            <a:r>
              <a:rPr lang="ru-RU" sz="2400" dirty="0" err="1" smtClean="0"/>
              <a:t>поверхню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. Разом з ним </a:t>
            </a:r>
            <a:r>
              <a:rPr lang="ru-RU" sz="2400" dirty="0" err="1" smtClean="0"/>
              <a:t>виходить</a:t>
            </a:r>
            <a:r>
              <a:rPr lang="ru-RU" sz="2400" dirty="0" smtClean="0"/>
              <a:t> і </a:t>
            </a:r>
            <a:r>
              <a:rPr lang="ru-RU" sz="2400" dirty="0" err="1" smtClean="0"/>
              <a:t>водоносний</a:t>
            </a:r>
            <a:r>
              <a:rPr lang="ru-RU" sz="2400" dirty="0" smtClean="0"/>
              <a:t> шар. </a:t>
            </a:r>
            <a:r>
              <a:rPr lang="ru-RU" sz="2400" dirty="0" err="1" smtClean="0"/>
              <a:t>Тоді</a:t>
            </a:r>
            <a:r>
              <a:rPr lang="ru-RU" sz="2400" dirty="0" smtClean="0"/>
              <a:t> вода </a:t>
            </a:r>
            <a:r>
              <a:rPr lang="ru-RU" sz="2400" dirty="0" err="1" smtClean="0"/>
              <a:t>витікає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струмками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назовні</a:t>
            </a:r>
            <a:r>
              <a:rPr lang="ru-RU" sz="2400" dirty="0" smtClean="0"/>
              <a:t>. </a:t>
            </a:r>
            <a:r>
              <a:rPr lang="ru-RU" sz="2400" dirty="0" err="1" smtClean="0"/>
              <a:t>Місце</a:t>
            </a:r>
            <a:r>
              <a:rPr lang="ru-RU" sz="2400" dirty="0" smtClean="0"/>
              <a:t> </a:t>
            </a:r>
            <a:r>
              <a:rPr lang="ru-RU" sz="2400" dirty="0" err="1" smtClean="0"/>
              <a:t>виходу</a:t>
            </a:r>
            <a:r>
              <a:rPr lang="ru-RU" sz="2400" dirty="0" smtClean="0"/>
              <a:t> води з </a:t>
            </a:r>
            <a:r>
              <a:rPr lang="ru-RU" sz="2400" dirty="0" err="1" smtClean="0"/>
              <a:t>поверхні</a:t>
            </a:r>
            <a:r>
              <a:rPr lang="ru-RU" sz="2400" dirty="0" smtClean="0"/>
              <a:t> </a:t>
            </a:r>
            <a:r>
              <a:rPr lang="ru-RU" sz="2400" dirty="0" err="1" smtClean="0"/>
              <a:t>землі</a:t>
            </a:r>
            <a:r>
              <a:rPr lang="ru-RU" sz="2400" dirty="0" smtClean="0"/>
              <a:t> </a:t>
            </a:r>
            <a:r>
              <a:rPr lang="ru-RU" sz="2400" dirty="0" err="1" smtClean="0"/>
              <a:t>називають</a:t>
            </a:r>
            <a:r>
              <a:rPr lang="ru-RU" sz="2400" dirty="0" smtClean="0"/>
              <a:t> </a:t>
            </a:r>
            <a:r>
              <a:rPr lang="ru-RU" sz="2400" dirty="0" err="1" smtClean="0"/>
              <a:t>джерелом</a:t>
            </a:r>
            <a:r>
              <a:rPr lang="ru-RU" sz="2400" dirty="0" smtClean="0"/>
              <a:t>. </a:t>
            </a:r>
            <a:r>
              <a:rPr lang="ru-RU" sz="2400" dirty="0" err="1" smtClean="0"/>
              <a:t>Така</a:t>
            </a:r>
            <a:r>
              <a:rPr lang="ru-RU" sz="2400" dirty="0" smtClean="0"/>
              <a:t> вода холодна і </a:t>
            </a:r>
            <a:r>
              <a:rPr lang="ru-RU" sz="2400" dirty="0" err="1" smtClean="0"/>
              <a:t>прозора</a:t>
            </a:r>
            <a:r>
              <a:rPr lang="ru-RU" sz="2400" dirty="0" smtClean="0"/>
              <a:t>.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1157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Опрацювати §44.</a:t>
            </a:r>
          </a:p>
          <a:p>
            <a:pPr marL="0" indent="0">
              <a:buNone/>
            </a:pPr>
            <a:r>
              <a:rPr lang="uk-UA" dirty="0" smtClean="0">
                <a:solidFill>
                  <a:srgbClr val="00B0F0"/>
                </a:solidFill>
              </a:rPr>
              <a:t>1. Візьміть дві лійки. Покладіть на отвори лійок клаптики тканини (вату). Зверху на тканину </a:t>
            </a:r>
            <a:r>
              <a:rPr lang="uk-UA" dirty="0" err="1" smtClean="0">
                <a:solidFill>
                  <a:srgbClr val="00B0F0"/>
                </a:solidFill>
              </a:rPr>
              <a:t>насипте</a:t>
            </a:r>
            <a:r>
              <a:rPr lang="uk-UA" dirty="0" smtClean="0">
                <a:solidFill>
                  <a:srgbClr val="00B0F0"/>
                </a:solidFill>
              </a:rPr>
              <a:t>: на одну — пісок, на іншу — глину. Обидві лійки </a:t>
            </a:r>
            <a:r>
              <a:rPr lang="uk-UA" dirty="0" err="1" smtClean="0">
                <a:solidFill>
                  <a:srgbClr val="00B0F0"/>
                </a:solidFill>
              </a:rPr>
              <a:t>поставте</a:t>
            </a:r>
            <a:r>
              <a:rPr lang="uk-UA" dirty="0" smtClean="0">
                <a:solidFill>
                  <a:srgbClr val="00B0F0"/>
                </a:solidFill>
              </a:rPr>
              <a:t> на прозорі банки, наливайте воду. Що відбувається з водою? Порівняйте та зробіть висновки (причина → наслідок).</a:t>
            </a:r>
          </a:p>
          <a:p>
            <a:pPr marL="0" indent="0">
              <a:buNone/>
            </a:pPr>
            <a:endParaRPr lang="uk-UA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B0F0"/>
                </a:solidFill>
              </a:rPr>
              <a:t>2. </a:t>
            </a:r>
            <a:r>
              <a:rPr lang="uk-UA" dirty="0" err="1" smtClean="0">
                <a:solidFill>
                  <a:srgbClr val="00B0F0"/>
                </a:solidFill>
              </a:rPr>
              <a:t>Зберіть</a:t>
            </a:r>
            <a:r>
              <a:rPr lang="uk-UA" dirty="0" smtClean="0">
                <a:solidFill>
                  <a:srgbClr val="00B0F0"/>
                </a:solidFill>
              </a:rPr>
              <a:t> наклейки з пластикових пляшок мінеральних вод (3-4 наклейки). Вивчіть їхній зміст, складіть план виступу. Презентуйте перед однокласниками і однокласницями.</a:t>
            </a:r>
          </a:p>
          <a:p>
            <a:pPr marL="0" indent="0">
              <a:buNone/>
            </a:pPr>
            <a:endParaRPr lang="uk-UA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uk-UA" dirty="0" smtClean="0">
                <a:solidFill>
                  <a:srgbClr val="00B0F0"/>
                </a:solidFill>
              </a:rPr>
              <a:t>3. Життєва проблема, яку можна вирішити.</a:t>
            </a:r>
            <a:endParaRPr lang="uk-UA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68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Підземні води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00B050"/>
                </a:solidFill>
              </a:rPr>
              <a:t>Пiдземнi</a:t>
            </a:r>
            <a:r>
              <a:rPr lang="ru-RU" b="1" dirty="0">
                <a:solidFill>
                  <a:srgbClr val="00B050"/>
                </a:solidFill>
              </a:rPr>
              <a:t> води </a:t>
            </a:r>
            <a:r>
              <a:rPr lang="ru-RU" dirty="0"/>
              <a:t>— </a:t>
            </a:r>
            <a:r>
              <a:rPr lang="ru-RU" dirty="0" err="1"/>
              <a:t>це</a:t>
            </a:r>
            <a:r>
              <a:rPr lang="ru-RU" dirty="0"/>
              <a:t> води, </a:t>
            </a:r>
            <a:r>
              <a:rPr lang="ru-RU" dirty="0" err="1"/>
              <a:t>якi</a:t>
            </a:r>
            <a:r>
              <a:rPr lang="ru-RU" dirty="0"/>
              <a:t> </a:t>
            </a:r>
            <a:r>
              <a:rPr lang="ru-RU" dirty="0" err="1"/>
              <a:t>залягають</a:t>
            </a:r>
            <a:r>
              <a:rPr lang="ru-RU" dirty="0"/>
              <a:t> в </a:t>
            </a:r>
            <a:r>
              <a:rPr lang="ru-RU" dirty="0" err="1"/>
              <a:t>трiщинах</a:t>
            </a:r>
            <a:r>
              <a:rPr lang="ru-RU" dirty="0"/>
              <a:t> та пустотах </a:t>
            </a:r>
            <a:r>
              <a:rPr lang="ru-RU" dirty="0" err="1"/>
              <a:t>земної</a:t>
            </a:r>
            <a:r>
              <a:rPr lang="ru-RU" dirty="0"/>
              <a:t> кори в </a:t>
            </a:r>
            <a:r>
              <a:rPr lang="ru-RU" dirty="0" err="1"/>
              <a:t>рiдкому</a:t>
            </a:r>
            <a:r>
              <a:rPr lang="ru-RU" dirty="0"/>
              <a:t>, твердому та </a:t>
            </a:r>
            <a:r>
              <a:rPr lang="ru-RU" dirty="0" err="1"/>
              <a:t>газоподiбному</a:t>
            </a:r>
            <a:r>
              <a:rPr lang="ru-RU" dirty="0"/>
              <a:t> </a:t>
            </a:r>
            <a:r>
              <a:rPr lang="ru-RU" dirty="0" err="1"/>
              <a:t>станi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8669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Водопроникні гірські породи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 smtClean="0">
                <a:solidFill>
                  <a:srgbClr val="00B050"/>
                </a:solidFill>
                <a:effectLst/>
              </a:rPr>
              <a:t>Водопроникні</a:t>
            </a:r>
            <a:r>
              <a:rPr lang="ru-RU" b="1" i="1" dirty="0" smtClean="0">
                <a:solidFill>
                  <a:srgbClr val="00B050"/>
                </a:solidFill>
                <a:effectLst/>
              </a:rPr>
              <a:t> </a:t>
            </a:r>
            <a:r>
              <a:rPr lang="ru-RU" b="1" i="1" dirty="0" err="1" smtClean="0">
                <a:solidFill>
                  <a:srgbClr val="00B050"/>
                </a:solidFill>
                <a:effectLst/>
              </a:rPr>
              <a:t>гірські</a:t>
            </a:r>
            <a:r>
              <a:rPr lang="ru-RU" b="1" i="1" dirty="0" smtClean="0">
                <a:solidFill>
                  <a:srgbClr val="00B050"/>
                </a:solidFill>
                <a:effectLst/>
              </a:rPr>
              <a:t> породи </a:t>
            </a:r>
            <a:r>
              <a:rPr lang="ru-RU" dirty="0" smtClean="0">
                <a:effectLst/>
              </a:rPr>
              <a:t>— породи, </a:t>
            </a:r>
            <a:r>
              <a:rPr lang="ru-RU" dirty="0" err="1" smtClean="0">
                <a:effectLst/>
              </a:rPr>
              <a:t>які</a:t>
            </a:r>
            <a:r>
              <a:rPr lang="ru-RU" dirty="0" smtClean="0">
                <a:effectLst/>
              </a:rPr>
              <a:t> легко </a:t>
            </a:r>
            <a:r>
              <a:rPr lang="ru-RU" dirty="0" err="1" smtClean="0">
                <a:effectLst/>
              </a:rPr>
              <a:t>пропускають</a:t>
            </a:r>
            <a:r>
              <a:rPr lang="ru-RU" dirty="0" smtClean="0">
                <a:effectLst/>
              </a:rPr>
              <a:t> воду, </a:t>
            </a:r>
            <a:r>
              <a:rPr lang="ru-RU" dirty="0" err="1" smtClean="0">
                <a:effectLst/>
              </a:rPr>
              <a:t>наприклад</a:t>
            </a:r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пісок</a:t>
            </a:r>
            <a:r>
              <a:rPr lang="ru-RU" dirty="0" smtClean="0">
                <a:effectLst/>
              </a:rPr>
              <a:t> і </a:t>
            </a:r>
            <a:r>
              <a:rPr lang="ru-RU" dirty="0" err="1" smtClean="0">
                <a:effectLst/>
              </a:rPr>
              <a:t>гравій</a:t>
            </a:r>
            <a:r>
              <a:rPr lang="ru-RU" dirty="0" smtClean="0">
                <a:effectLst/>
              </a:rPr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9674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56792"/>
            <a:ext cx="762000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24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Словничок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Верховодка</a:t>
            </a:r>
            <a:r>
              <a:rPr lang="uk-UA" dirty="0"/>
              <a:t> — найближчі до земної поверхні підземні води, що не мають суцільного поширення</a:t>
            </a:r>
            <a:r>
              <a:rPr lang="uk-UA" dirty="0" smtClean="0"/>
              <a:t>.</a:t>
            </a:r>
          </a:p>
          <a:p>
            <a:r>
              <a:rPr lang="uk-UA" b="1" dirty="0" smtClean="0"/>
              <a:t>Ґрунтові </a:t>
            </a:r>
            <a:r>
              <a:rPr lang="uk-UA" dirty="0"/>
              <a:t>— залягають у першому від поверхні водотривкому шарі</a:t>
            </a:r>
            <a:r>
              <a:rPr lang="uk-UA" dirty="0" smtClean="0"/>
              <a:t>.</a:t>
            </a:r>
          </a:p>
          <a:p>
            <a:r>
              <a:rPr lang="uk-UA" b="1" dirty="0" err="1" smtClean="0"/>
              <a:t>Міжпластові</a:t>
            </a:r>
            <a:r>
              <a:rPr lang="uk-UA" b="1" dirty="0" smtClean="0"/>
              <a:t> </a:t>
            </a:r>
            <a:r>
              <a:rPr lang="uk-UA" dirty="0"/>
              <a:t>— залягають між двома водотривкими пластами</a:t>
            </a:r>
          </a:p>
        </p:txBody>
      </p:sp>
    </p:spTree>
    <p:extLst>
      <p:ext uri="{BB962C8B-B14F-4D97-AF65-F5344CB8AC3E}">
        <p14:creationId xmlns:p14="http://schemas.microsoft.com/office/powerpoint/2010/main" val="416646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Варто запам</a:t>
            </a:r>
            <a:r>
              <a:rPr lang="en-US" dirty="0" smtClean="0"/>
              <a:t>’</a:t>
            </a:r>
            <a:r>
              <a:rPr lang="uk-UA" dirty="0" err="1" smtClean="0"/>
              <a:t>ятати</a:t>
            </a:r>
            <a:r>
              <a:rPr lang="uk-UA" dirty="0" smtClean="0"/>
              <a:t>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effectLst/>
                <a:latin typeface="Roboto"/>
              </a:rPr>
              <a:t>Шари порід у земній корі чергуються. </a:t>
            </a:r>
            <a:r>
              <a:rPr lang="uk-UA" b="0" i="0" dirty="0" smtClean="0">
                <a:solidFill>
                  <a:srgbClr val="292B2C"/>
                </a:solidFill>
                <a:effectLst/>
                <a:latin typeface="Roboto"/>
              </a:rPr>
              <a:t>Наприклад, під піском знаходиться шар гальки, під ним вапняк, потім знову пісок і нижче глина.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97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Водопроникність гірських порід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48880"/>
            <a:ext cx="7823155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527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Слово вчителя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400" b="0" i="0" dirty="0" smtClean="0">
                <a:solidFill>
                  <a:srgbClr val="292B2C"/>
                </a:solidFill>
                <a:effectLst/>
                <a:latin typeface="Roboto"/>
              </a:rPr>
              <a:t>Верхня частина земної кори складається з водопроникних і водотривких шарів гірських порід, які чергуються. Тому вода в них може залягати пластами. Коли вода досягає водотривкого шару, вона починає заповнювати простір між камінцями і тріщинками. Шар водопроникних порід, які містять нагромаджену воду, називають </a:t>
            </a:r>
            <a:r>
              <a:rPr lang="uk-UA" sz="2400" b="1" i="0" dirty="0" smtClean="0">
                <a:solidFill>
                  <a:srgbClr val="00B050"/>
                </a:solidFill>
                <a:effectLst/>
                <a:latin typeface="Roboto"/>
              </a:rPr>
              <a:t>водоносним.</a:t>
            </a:r>
          </a:p>
        </p:txBody>
      </p:sp>
    </p:spTree>
    <p:extLst>
      <p:ext uri="{BB962C8B-B14F-4D97-AF65-F5344CB8AC3E}">
        <p14:creationId xmlns:p14="http://schemas.microsoft.com/office/powerpoint/2010/main" val="38349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/>
              <a:t>Підземні води</a:t>
            </a:r>
            <a:endParaRPr lang="uk-UA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Підземні води перебувають у </a:t>
            </a:r>
            <a:r>
              <a:rPr lang="uk-UA" b="1" i="1" dirty="0" smtClean="0">
                <a:solidFill>
                  <a:srgbClr val="FF0000"/>
                </a:solidFill>
              </a:rPr>
              <a:t>трьох станах: </a:t>
            </a:r>
            <a:r>
              <a:rPr lang="uk-UA" u="sng" dirty="0" smtClean="0"/>
              <a:t>рідкому, газоподібному і твердому </a:t>
            </a:r>
            <a:r>
              <a:rPr lang="uk-UA" dirty="0" smtClean="0"/>
              <a:t>до межі 12-16-кілометрової глибини. Рідка вода проникає не глибше ніж на 10 км. Підземні води утворюються в основному з просочених атмосферних опадів.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9386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791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Підземні води</vt:lpstr>
      <vt:lpstr>Підземні води</vt:lpstr>
      <vt:lpstr>Водопроникні гірські породи</vt:lpstr>
      <vt:lpstr>Презентация PowerPoint</vt:lpstr>
      <vt:lpstr>Словничок</vt:lpstr>
      <vt:lpstr>Варто запам’ятати!</vt:lpstr>
      <vt:lpstr>Водопроникність гірських порід</vt:lpstr>
      <vt:lpstr>Слово вчителя</vt:lpstr>
      <vt:lpstr>Підземні води</vt:lpstr>
      <vt:lpstr>Словничок</vt:lpstr>
      <vt:lpstr>Словничок</vt:lpstr>
      <vt:lpstr>Верховодка, ґрунтові води , Артезіанські води</vt:lpstr>
      <vt:lpstr>Варто знати!</vt:lpstr>
      <vt:lpstr> Утворення і залягання підземних вод</vt:lpstr>
      <vt:lpstr>Содове джерело, с. Розлуч</vt:lpstr>
      <vt:lpstr>Словничок</vt:lpstr>
      <vt:lpstr>Слово вчителя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Підземні води</dc:title>
  <dc:creator>Космінський Максим</dc:creator>
  <cp:lastModifiedBy>HOme</cp:lastModifiedBy>
  <cp:revision>4</cp:revision>
  <dcterms:created xsi:type="dcterms:W3CDTF">2024-03-05T13:10:49Z</dcterms:created>
  <dcterms:modified xsi:type="dcterms:W3CDTF">2024-03-05T13:29:17Z</dcterms:modified>
</cp:coreProperties>
</file>