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9" r:id="rId10"/>
    <p:sldId id="263" r:id="rId11"/>
    <p:sldId id="264" r:id="rId12"/>
    <p:sldId id="266" r:id="rId13"/>
    <p:sldId id="268" r:id="rId14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FF"/>
    <a:srgbClr val="18D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3A53-349D-41FA-AED2-3D57CE0DC67C}" type="datetimeFigureOut">
              <a:rPr lang="ru-RU" smtClean="0"/>
              <a:t>вс 03.03.24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79EC-2309-4F1F-A45E-89AEE8BCB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8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3A53-349D-41FA-AED2-3D57CE0DC67C}" type="datetimeFigureOut">
              <a:rPr lang="ru-RU" smtClean="0"/>
              <a:t>вс 03.03.24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79EC-2309-4F1F-A45E-89AEE8BCB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5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3A53-349D-41FA-AED2-3D57CE0DC67C}" type="datetimeFigureOut">
              <a:rPr lang="ru-RU" smtClean="0"/>
              <a:t>вс 03.03.24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79EC-2309-4F1F-A45E-89AEE8BCB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8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3A53-349D-41FA-AED2-3D57CE0DC67C}" type="datetimeFigureOut">
              <a:rPr lang="ru-RU" smtClean="0"/>
              <a:t>вс 03.03.24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79EC-2309-4F1F-A45E-89AEE8BCB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17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3A53-349D-41FA-AED2-3D57CE0DC67C}" type="datetimeFigureOut">
              <a:rPr lang="ru-RU" smtClean="0"/>
              <a:t>вс 03.03.24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79EC-2309-4F1F-A45E-89AEE8BCB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66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3A53-349D-41FA-AED2-3D57CE0DC67C}" type="datetimeFigureOut">
              <a:rPr lang="ru-RU" smtClean="0"/>
              <a:t>вс 03.03.24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79EC-2309-4F1F-A45E-89AEE8BCB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63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3A53-349D-41FA-AED2-3D57CE0DC67C}" type="datetimeFigureOut">
              <a:rPr lang="ru-RU" smtClean="0"/>
              <a:t>вс 03.03.24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79EC-2309-4F1F-A45E-89AEE8BCB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78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3A53-349D-41FA-AED2-3D57CE0DC67C}" type="datetimeFigureOut">
              <a:rPr lang="ru-RU" smtClean="0"/>
              <a:t>вс 03.03.24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79EC-2309-4F1F-A45E-89AEE8BCB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17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3A53-349D-41FA-AED2-3D57CE0DC67C}" type="datetimeFigureOut">
              <a:rPr lang="ru-RU" smtClean="0"/>
              <a:t>вс 03.03.24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79EC-2309-4F1F-A45E-89AEE8BCB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45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3A53-349D-41FA-AED2-3D57CE0DC67C}" type="datetimeFigureOut">
              <a:rPr lang="ru-RU" smtClean="0"/>
              <a:t>вс 03.03.24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79EC-2309-4F1F-A45E-89AEE8BCB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0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3A53-349D-41FA-AED2-3D57CE0DC67C}" type="datetimeFigureOut">
              <a:rPr lang="ru-RU" smtClean="0"/>
              <a:t>вс 03.03.24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79EC-2309-4F1F-A45E-89AEE8BCB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3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rgbClr val="FF66FF"/>
            </a:gs>
            <a:gs pos="90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83A53-349D-41FA-AED2-3D57CE0DC67C}" type="datetimeFigureOut">
              <a:rPr lang="ru-RU" smtClean="0"/>
              <a:t>вс 03.03.24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79EC-2309-4F1F-A45E-89AEE8BCB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41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detskijsadraduga.edusite.ru/images/93086951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38300" y="365125"/>
            <a:ext cx="7620000" cy="6197040"/>
          </a:xfrm>
        </p:spPr>
        <p:txBody>
          <a:bodyPr>
            <a:normAutofit fontScale="90000"/>
          </a:bodyPr>
          <a:lstStyle/>
          <a:p>
            <a:r>
              <a:rPr lang="uk-UA" sz="1800" dirty="0" smtClean="0">
                <a:solidFill>
                  <a:srgbClr val="FF66FF"/>
                </a:solidFill>
                <a:latin typeface="Arial Black" panose="020B0A04020102020204" pitchFamily="34" charset="0"/>
              </a:rPr>
              <a:t/>
            </a:r>
            <a:br>
              <a:rPr lang="uk-UA" sz="1800" dirty="0" smtClean="0">
                <a:solidFill>
                  <a:srgbClr val="FF66FF"/>
                </a:solidFill>
                <a:latin typeface="Arial Black" panose="020B0A04020102020204" pitchFamily="34" charset="0"/>
              </a:rPr>
            </a:br>
            <a:r>
              <a:rPr lang="uk-UA" sz="4800" dirty="0">
                <a:solidFill>
                  <a:srgbClr val="FF66FF"/>
                </a:solidFill>
                <a:latin typeface="Arial Black" panose="020B0A04020102020204" pitchFamily="34" charset="0"/>
              </a:rPr>
              <a:t> </a:t>
            </a:r>
            <a:r>
              <a:rPr lang="uk-UA" sz="4800" dirty="0" smtClean="0">
                <a:solidFill>
                  <a:srgbClr val="FF66FF"/>
                </a:solidFill>
                <a:latin typeface="Arial Black" panose="020B0A04020102020204" pitchFamily="34" charset="0"/>
              </a:rPr>
              <a:t>       </a:t>
            </a:r>
            <a:r>
              <a:rPr lang="uk-UA" sz="48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Використання</a:t>
            </a:r>
            <a:br>
              <a:rPr lang="uk-UA" sz="4800" dirty="0" smtClean="0">
                <a:solidFill>
                  <a:srgbClr val="FF0066"/>
                </a:solidFill>
                <a:latin typeface="Arial Black" panose="020B0A04020102020204" pitchFamily="34" charset="0"/>
              </a:rPr>
            </a:br>
            <a:r>
              <a:rPr lang="uk-UA" sz="4800" dirty="0">
                <a:solidFill>
                  <a:srgbClr val="FF0066"/>
                </a:solidFill>
                <a:latin typeface="Arial Black" panose="020B0A04020102020204" pitchFamily="34" charset="0"/>
              </a:rPr>
              <a:t> </a:t>
            </a:r>
            <a:r>
              <a:rPr lang="uk-UA" sz="48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 </a:t>
            </a:r>
            <a:r>
              <a:rPr lang="uk-UA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коректурних    таблиць</a:t>
            </a:r>
            <a:r>
              <a:rPr lang="uk-UA" sz="48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                               </a:t>
            </a:r>
            <a:br>
              <a:rPr lang="uk-UA" sz="4800" dirty="0" smtClean="0">
                <a:solidFill>
                  <a:srgbClr val="FF0066"/>
                </a:solidFill>
                <a:latin typeface="Arial Black" panose="020B0A04020102020204" pitchFamily="34" charset="0"/>
              </a:rPr>
            </a:br>
            <a:r>
              <a:rPr lang="uk-UA" sz="48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       Наталії Гавриш </a:t>
            </a:r>
            <a:br>
              <a:rPr lang="uk-UA" sz="4800" dirty="0" smtClean="0">
                <a:solidFill>
                  <a:srgbClr val="FF0066"/>
                </a:solidFill>
                <a:latin typeface="Arial Black" panose="020B0A04020102020204" pitchFamily="34" charset="0"/>
              </a:rPr>
            </a:br>
            <a:r>
              <a:rPr lang="uk-UA" sz="4800" dirty="0">
                <a:solidFill>
                  <a:srgbClr val="FF0066"/>
                </a:solidFill>
                <a:latin typeface="Arial Black" panose="020B0A04020102020204" pitchFamily="34" charset="0"/>
              </a:rPr>
              <a:t> </a:t>
            </a:r>
            <a:r>
              <a:rPr lang="uk-UA" sz="48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          в роботі з</a:t>
            </a:r>
            <a:br>
              <a:rPr lang="uk-UA" sz="4800" dirty="0" smtClean="0">
                <a:solidFill>
                  <a:srgbClr val="FF0066"/>
                </a:solidFill>
                <a:latin typeface="Arial Black" panose="020B0A04020102020204" pitchFamily="34" charset="0"/>
              </a:rPr>
            </a:br>
            <a:r>
              <a:rPr lang="uk-UA" sz="48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              дітьми                             </a:t>
            </a:r>
            <a:br>
              <a:rPr lang="uk-UA" sz="4800" dirty="0" smtClean="0">
                <a:solidFill>
                  <a:srgbClr val="FF0066"/>
                </a:solidFill>
                <a:latin typeface="Arial Black" panose="020B0A04020102020204" pitchFamily="34" charset="0"/>
              </a:rPr>
            </a:br>
            <a:r>
              <a:rPr lang="uk-UA" sz="48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uk-UA" sz="4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дошкільного </a:t>
            </a:r>
            <a:br>
              <a:rPr lang="uk-UA" sz="48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uk-UA" sz="48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uk-UA" sz="4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        </a:t>
            </a:r>
            <a:r>
              <a:rPr lang="uk-UA" sz="4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віку</a:t>
            </a:r>
            <a:r>
              <a:rPr lang="uk-UA" sz="4800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uk-UA" sz="48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US" sz="4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en-US" sz="48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uk-UA" sz="2100" b="1" i="1" dirty="0" smtClean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  <a:t>                              Підготувала вихователь:</a:t>
            </a:r>
            <a:br>
              <a:rPr lang="uk-UA" sz="2100" b="1" i="1" dirty="0" smtClean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</a:br>
            <a:r>
              <a:rPr lang="uk-UA" sz="2100" b="1" i="1" dirty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  <a:t> </a:t>
            </a:r>
            <a:r>
              <a:rPr lang="uk-UA" sz="2100" b="1" i="1" dirty="0" smtClean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  <a:t>                           </a:t>
            </a:r>
            <a:br>
              <a:rPr lang="uk-UA" sz="2100" b="1" i="1" dirty="0" smtClean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</a:br>
            <a:r>
              <a:rPr lang="uk-UA" sz="2100" b="1" i="1" dirty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  <a:t> </a:t>
            </a:r>
            <a:r>
              <a:rPr lang="uk-UA" sz="2100" b="1" i="1" dirty="0" smtClean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  <a:t>                             </a:t>
            </a:r>
            <a:r>
              <a:rPr lang="uk-UA" sz="2100" b="1" i="1" dirty="0" err="1" smtClean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  <a:t>Ушенко</a:t>
            </a:r>
            <a:r>
              <a:rPr lang="uk-UA" sz="2100" b="1" i="1" dirty="0" smtClean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  <a:t> Ірин</a:t>
            </a:r>
            <a:r>
              <a:rPr lang="uk-UA" sz="2100" b="1" i="1" dirty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  <a:t>а</a:t>
            </a:r>
            <a:r>
              <a:rPr lang="uk-UA" sz="2100" b="1" i="1" dirty="0" smtClean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  <a:t> Миколаївна</a:t>
            </a:r>
            <a:br>
              <a:rPr lang="uk-UA" sz="2100" b="1" i="1" dirty="0" smtClean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</a:br>
            <a:r>
              <a:rPr lang="uk-UA" sz="2100" b="1" i="1" dirty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  <a:t> </a:t>
            </a:r>
            <a:r>
              <a:rPr lang="uk-UA" sz="2100" b="1" i="1" dirty="0" smtClean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  <a:t>                                            </a:t>
            </a:r>
            <a:br>
              <a:rPr lang="uk-UA" sz="2100" b="1" i="1" dirty="0" smtClean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</a:br>
            <a:r>
              <a:rPr lang="uk-UA" sz="2100" b="1" i="1" dirty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  <a:t> </a:t>
            </a:r>
            <a:r>
              <a:rPr lang="uk-UA" sz="2100" b="1" i="1" dirty="0" smtClean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  <a:t>                                              2024 р</a:t>
            </a:r>
            <a:endParaRPr lang="ru-RU" sz="4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0" y="2524915"/>
            <a:ext cx="2729006" cy="3638675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147300" y="4572000"/>
            <a:ext cx="279400" cy="101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899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8224" y="457200"/>
            <a:ext cx="6952129" cy="591671"/>
          </a:xfrm>
        </p:spPr>
        <p:txBody>
          <a:bodyPr>
            <a:normAutofit/>
          </a:bodyPr>
          <a:lstStyle/>
          <a:p>
            <a:r>
              <a:rPr lang="uk-UA" dirty="0" smtClean="0"/>
              <a:t> 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Тема: « Весна» Пробудження природи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469341" y="2286000"/>
            <a:ext cx="1316131" cy="44947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88" y="1048871"/>
            <a:ext cx="8592670" cy="5486399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78" y="2393577"/>
            <a:ext cx="5039325" cy="4141693"/>
          </a:xfrm>
        </p:spPr>
      </p:pic>
    </p:spTree>
    <p:extLst>
      <p:ext uri="{BB962C8B-B14F-4D97-AF65-F5344CB8AC3E}">
        <p14:creationId xmlns:p14="http://schemas.microsoft.com/office/powerpoint/2010/main" val="13039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узел 11"/>
          <p:cNvSpPr/>
          <p:nvPr/>
        </p:nvSpPr>
        <p:spPr>
          <a:xfrm>
            <a:off x="4679577" y="5338482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2" y="217207"/>
            <a:ext cx="9104129" cy="6436214"/>
          </a:xfrm>
          <a:prstGeom prst="rect">
            <a:avLst/>
          </a:prstGeom>
        </p:spPr>
      </p:pic>
      <p:pic>
        <p:nvPicPr>
          <p:cNvPr id="1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3" y="1382602"/>
            <a:ext cx="4966855" cy="3512127"/>
          </a:xfrm>
        </p:spPr>
      </p:pic>
    </p:spTree>
    <p:extLst>
      <p:ext uri="{BB962C8B-B14F-4D97-AF65-F5344CB8AC3E}">
        <p14:creationId xmlns:p14="http://schemas.microsoft.com/office/powerpoint/2010/main" val="211955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063753" cy="11947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8" y="130443"/>
            <a:ext cx="9516239" cy="6727557"/>
          </a:xfrm>
        </p:spPr>
      </p:pic>
      <p:pic>
        <p:nvPicPr>
          <p:cNvPr id="5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676" y="3634588"/>
            <a:ext cx="4558554" cy="2954471"/>
          </a:xfrm>
        </p:spPr>
      </p:pic>
    </p:spTree>
    <p:extLst>
      <p:ext uri="{BB962C8B-B14F-4D97-AF65-F5344CB8AC3E}">
        <p14:creationId xmlns:p14="http://schemas.microsoft.com/office/powerpoint/2010/main" val="36522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4564" y="1627094"/>
            <a:ext cx="5432611" cy="4424082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FF0066"/>
                </a:solidFill>
              </a:rPr>
              <a:t> Використання в освітньому </a:t>
            </a:r>
            <a:br>
              <a:rPr lang="uk-UA" sz="3600" b="1" dirty="0" smtClean="0">
                <a:solidFill>
                  <a:srgbClr val="FF0066"/>
                </a:solidFill>
              </a:rPr>
            </a:br>
            <a:r>
              <a:rPr lang="uk-UA" sz="3600" b="1" dirty="0" smtClean="0">
                <a:solidFill>
                  <a:srgbClr val="FF0066"/>
                </a:solidFill>
              </a:rPr>
              <a:t>процесі коректурних таблиць</a:t>
            </a:r>
            <a:br>
              <a:rPr lang="uk-UA" sz="3600" b="1" dirty="0" smtClean="0">
                <a:solidFill>
                  <a:srgbClr val="FF0066"/>
                </a:solidFill>
              </a:rPr>
            </a:br>
            <a:r>
              <a:rPr lang="uk-UA" sz="3600" b="1" dirty="0" smtClean="0">
                <a:solidFill>
                  <a:srgbClr val="FF0066"/>
                </a:solidFill>
              </a:rPr>
              <a:t>є надзвичайно ефективним     засобом розвитку мовленнєвої, комунікативної діяльності, креативності, пізнавальної активності та самостійності дошкільників.</a:t>
            </a:r>
            <a:br>
              <a:rPr lang="uk-UA" sz="3600" b="1" dirty="0" smtClean="0">
                <a:solidFill>
                  <a:srgbClr val="FF0066"/>
                </a:solidFill>
              </a:rPr>
            </a:br>
            <a:r>
              <a:rPr lang="uk-UA" sz="3600" b="1" dirty="0">
                <a:solidFill>
                  <a:srgbClr val="FF0066"/>
                </a:solidFill>
              </a:rPr>
              <a:t> </a:t>
            </a:r>
            <a:r>
              <a:rPr lang="uk-UA" sz="3600" b="1" dirty="0" smtClean="0">
                <a:solidFill>
                  <a:srgbClr val="FF0066"/>
                </a:solidFill>
              </a:rPr>
              <a:t>  </a:t>
            </a:r>
            <a:br>
              <a:rPr lang="uk-UA" sz="3600" b="1" dirty="0" smtClean="0">
                <a:solidFill>
                  <a:srgbClr val="FF0066"/>
                </a:solidFill>
              </a:rPr>
            </a:br>
            <a:r>
              <a:rPr lang="uk-UA" sz="3600" b="1" dirty="0">
                <a:solidFill>
                  <a:srgbClr val="FF0066"/>
                </a:solidFill>
              </a:rPr>
              <a:t> </a:t>
            </a:r>
            <a:endParaRPr lang="ru-RU" sz="36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483326"/>
            <a:ext cx="9144000" cy="3026637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rgbClr val="FF66FF"/>
                </a:solidFill>
                <a:latin typeface="Arial Black" panose="020B0A04020102020204" pitchFamily="34" charset="0"/>
              </a:rPr>
              <a:t/>
            </a:r>
            <a:br>
              <a:rPr lang="uk-UA" sz="1800" dirty="0" smtClean="0">
                <a:solidFill>
                  <a:srgbClr val="FF66FF"/>
                </a:solidFill>
                <a:latin typeface="Arial Black" panose="020B0A04020102020204" pitchFamily="34" charset="0"/>
              </a:rPr>
            </a:br>
            <a:r>
              <a:rPr lang="uk-UA" sz="4800" dirty="0">
                <a:solidFill>
                  <a:srgbClr val="FF66FF"/>
                </a:solidFill>
                <a:latin typeface="Arial Black" panose="020B0A04020102020204" pitchFamily="34" charset="0"/>
              </a:rPr>
              <a:t> </a:t>
            </a:r>
            <a:r>
              <a:rPr lang="uk-UA" sz="4800" dirty="0" smtClean="0">
                <a:solidFill>
                  <a:srgbClr val="FF66FF"/>
                </a:solidFill>
                <a:latin typeface="Arial Black" panose="020B0A04020102020204" pitchFamily="34" charset="0"/>
              </a:rPr>
              <a:t>       </a:t>
            </a:r>
            <a:endParaRPr lang="ru-RU" sz="4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24000" y="1175656"/>
            <a:ext cx="9144000" cy="4082143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</a:rPr>
              <a:t>Мова</a:t>
            </a:r>
            <a:r>
              <a:rPr lang="uk-UA" sz="4000" b="1" dirty="0" smtClean="0">
                <a:solidFill>
                  <a:srgbClr val="FF0066"/>
                </a:solidFill>
              </a:rPr>
              <a:t> – невичерпне </a:t>
            </a:r>
          </a:p>
          <a:p>
            <a:r>
              <a:rPr lang="uk-UA" sz="4000" b="1" dirty="0" smtClean="0">
                <a:solidFill>
                  <a:srgbClr val="FF0066"/>
                </a:solidFill>
              </a:rPr>
              <a:t>джерело розумового </a:t>
            </a:r>
          </a:p>
          <a:p>
            <a:r>
              <a:rPr lang="uk-UA" sz="4000" b="1" dirty="0">
                <a:solidFill>
                  <a:srgbClr val="FF0066"/>
                </a:solidFill>
              </a:rPr>
              <a:t>р</a:t>
            </a:r>
            <a:r>
              <a:rPr lang="uk-UA" sz="4000" b="1" dirty="0" smtClean="0">
                <a:solidFill>
                  <a:srgbClr val="FF0066"/>
                </a:solidFill>
              </a:rPr>
              <a:t>озвитку дитини й </a:t>
            </a:r>
          </a:p>
          <a:p>
            <a:r>
              <a:rPr lang="uk-UA" sz="4000" b="1" dirty="0">
                <a:solidFill>
                  <a:srgbClr val="0070C0"/>
                </a:solidFill>
              </a:rPr>
              <a:t>с</a:t>
            </a:r>
            <a:r>
              <a:rPr lang="uk-UA" sz="4000" b="1" dirty="0" smtClean="0">
                <a:solidFill>
                  <a:srgbClr val="0070C0"/>
                </a:solidFill>
              </a:rPr>
              <a:t>карбниця всіх </a:t>
            </a:r>
          </a:p>
          <a:p>
            <a:r>
              <a:rPr lang="uk-UA" sz="4000" b="1" dirty="0" smtClean="0">
                <a:solidFill>
                  <a:srgbClr val="0070C0"/>
                </a:solidFill>
              </a:rPr>
              <a:t>знань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ÐÐ°ÑÑÐ¸Ð½ÐºÐ¸ Ð¿Ð¾ Ð·Ð°Ð¿ÑÐ¾ÑÑ &quot;ÐºÐ°ÑÑÐ¸Ð½ÐºÐ° Ð´ÐµÑÑÐºÐ¸Ð¹ ÑÐ°Ð´ Ð½Ð° Ð¿ÑÐ¾Ð·ÑÐ°ÑÐ½ÑÐ¼ ÑÐ¾Ð½Ðµ&quot;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51467"/>
            <a:ext cx="3324225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55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 smtClean="0">
                <a:solidFill>
                  <a:srgbClr val="FF66FF"/>
                </a:solidFill>
                <a:latin typeface="Arial Black" panose="020B0A04020102020204" pitchFamily="34" charset="0"/>
              </a:rPr>
              <a:t/>
            </a:r>
            <a:br>
              <a:rPr lang="uk-UA" sz="1800" dirty="0" smtClean="0">
                <a:solidFill>
                  <a:srgbClr val="FF66FF"/>
                </a:solidFill>
                <a:latin typeface="Arial Black" panose="020B0A04020102020204" pitchFamily="34" charset="0"/>
              </a:rPr>
            </a:br>
            <a:r>
              <a:rPr lang="uk-UA" sz="4800" dirty="0">
                <a:solidFill>
                  <a:srgbClr val="FF66FF"/>
                </a:solidFill>
                <a:latin typeface="Arial Black" panose="020B0A04020102020204" pitchFamily="34" charset="0"/>
              </a:rPr>
              <a:t> </a:t>
            </a:r>
            <a:r>
              <a:rPr lang="uk-UA" sz="4800" dirty="0" smtClean="0">
                <a:solidFill>
                  <a:srgbClr val="FF66FF"/>
                </a:solidFill>
                <a:latin typeface="Arial Black" panose="020B0A04020102020204" pitchFamily="34" charset="0"/>
              </a:rPr>
              <a:t>       </a:t>
            </a:r>
            <a:endParaRPr lang="ru-RU" sz="4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20" y="3951417"/>
            <a:ext cx="137160" cy="99753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163782" y="365125"/>
            <a:ext cx="10190018" cy="58118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FF0066"/>
                </a:solidFill>
              </a:rPr>
              <a:t>  </a:t>
            </a:r>
            <a:r>
              <a:rPr lang="uk-UA" sz="4000" dirty="0" smtClean="0">
                <a:solidFill>
                  <a:srgbClr val="FF0066"/>
                </a:solidFill>
              </a:rPr>
              <a:t>Слово виховує, навчає і розвиває дитину</a:t>
            </a:r>
          </a:p>
          <a:p>
            <a:pPr marL="0" indent="0">
              <a:buNone/>
            </a:pPr>
            <a:r>
              <a:rPr lang="uk-UA" sz="4000" dirty="0"/>
              <a:t> </a:t>
            </a:r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>Під впливом мови збагачуються знання дітей</a:t>
            </a:r>
          </a:p>
          <a:p>
            <a:pPr marL="0" indent="0">
              <a:buNone/>
            </a:pPr>
            <a:r>
              <a:rPr lang="uk-UA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>про навколишній світ</a:t>
            </a:r>
          </a:p>
          <a:p>
            <a:pPr marL="0" indent="0">
              <a:buNone/>
            </a:pPr>
            <a:r>
              <a:rPr lang="uk-UA" sz="4000" dirty="0"/>
              <a:t> </a:t>
            </a:r>
            <a:r>
              <a:rPr lang="uk-UA" sz="4000" dirty="0" smtClean="0">
                <a:solidFill>
                  <a:srgbClr val="FF0066"/>
                </a:solidFill>
              </a:rPr>
              <a:t>Мова допомагає дитині </a:t>
            </a:r>
          </a:p>
          <a:p>
            <a:pPr marL="0" indent="0">
              <a:buNone/>
            </a:pPr>
            <a:r>
              <a:rPr lang="uk-UA" sz="4000" dirty="0"/>
              <a:t> </a:t>
            </a:r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>встановлювати контакт з іншими дітьми,</a:t>
            </a:r>
          </a:p>
          <a:p>
            <a:pPr marL="0" indent="0">
              <a:buNone/>
            </a:pPr>
            <a:r>
              <a:rPr lang="uk-UA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>вільно передавати свої думки й бажання, сприяє в </a:t>
            </a:r>
          </a:p>
          <a:p>
            <a:pPr marL="0" indent="0">
              <a:buNone/>
            </a:pPr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> майбутньому успішному навчанню в школі.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AutoShape 2" descr="Фото картинки дитячі для сад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Фото картинки дитячі для сад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74" y="4156364"/>
            <a:ext cx="277090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5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 smtClean="0">
                <a:solidFill>
                  <a:srgbClr val="FF66FF"/>
                </a:solidFill>
                <a:latin typeface="Arial Black" panose="020B0A04020102020204" pitchFamily="34" charset="0"/>
              </a:rPr>
              <a:t/>
            </a:r>
            <a:br>
              <a:rPr lang="uk-UA" sz="1800" dirty="0" smtClean="0">
                <a:solidFill>
                  <a:srgbClr val="FF66FF"/>
                </a:solidFill>
                <a:latin typeface="Arial Black" panose="020B0A04020102020204" pitchFamily="34" charset="0"/>
              </a:rPr>
            </a:br>
            <a:r>
              <a:rPr lang="uk-UA" sz="4800" dirty="0">
                <a:solidFill>
                  <a:srgbClr val="FF66FF"/>
                </a:solidFill>
                <a:latin typeface="Arial Black" panose="020B0A04020102020204" pitchFamily="34" charset="0"/>
              </a:rPr>
              <a:t> </a:t>
            </a:r>
            <a:r>
              <a:rPr lang="uk-UA" sz="4800" dirty="0" smtClean="0">
                <a:solidFill>
                  <a:srgbClr val="FF66FF"/>
                </a:solidFill>
                <a:latin typeface="Arial Black" panose="020B0A04020102020204" pitchFamily="34" charset="0"/>
              </a:rPr>
              <a:t>       </a:t>
            </a:r>
            <a:endParaRPr lang="ru-RU" sz="4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540327"/>
            <a:ext cx="8970818" cy="56366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4000" dirty="0" smtClean="0">
                <a:solidFill>
                  <a:srgbClr val="FF0066"/>
                </a:solidFill>
              </a:rPr>
              <a:t>       Яким </a:t>
            </a:r>
            <a:r>
              <a:rPr lang="uk-UA" sz="4000" dirty="0">
                <a:solidFill>
                  <a:srgbClr val="FF0066"/>
                </a:solidFill>
              </a:rPr>
              <a:t>буде мовлення наших дітей </a:t>
            </a:r>
            <a:endParaRPr lang="uk-UA" sz="4000" dirty="0" smtClean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значною 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мірою залежить від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дорослих, тому завдання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 дорослих 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– сприяти активізації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 мовлення 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дітей, його </a:t>
            </a:r>
            <a:endParaRPr lang="uk-UA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 інтенсивному, всебічному та граматично і фонетично 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 правильному 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розвитку.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uk-UA" sz="4000" dirty="0">
                <a:solidFill>
                  <a:srgbClr val="FF0066"/>
                </a:solidFill>
              </a:rPr>
              <a:t>Коректурні таблиці</a:t>
            </a:r>
            <a:r>
              <a:rPr lang="uk-UA" sz="4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3200" dirty="0">
                <a:solidFill>
                  <a:schemeClr val="accent5">
                    <a:lumMod val="75000"/>
                  </a:schemeClr>
                </a:solidFill>
              </a:rPr>
              <a:t>– це інформаційно-ігрове поле з різною кількістю клітинок (від 9 до 25), заповнених предметними картинками (цифрами або буквами; цифрами і буквами; символами чи знаками, геометричними фігурами). Картинки добирають за змістом тематично. 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815" y="4105593"/>
            <a:ext cx="2807970" cy="20713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10081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 smtClean="0">
                <a:solidFill>
                  <a:srgbClr val="FF66FF"/>
                </a:solidFill>
                <a:latin typeface="Arial Black" panose="020B0A04020102020204" pitchFamily="34" charset="0"/>
              </a:rPr>
              <a:t/>
            </a:r>
            <a:br>
              <a:rPr lang="uk-UA" sz="1800" dirty="0" smtClean="0">
                <a:solidFill>
                  <a:srgbClr val="FF66FF"/>
                </a:solidFill>
                <a:latin typeface="Arial Black" panose="020B0A04020102020204" pitchFamily="34" charset="0"/>
              </a:rPr>
            </a:br>
            <a:r>
              <a:rPr lang="uk-UA" sz="4800" dirty="0">
                <a:solidFill>
                  <a:srgbClr val="FF66FF"/>
                </a:solidFill>
                <a:latin typeface="Arial Black" panose="020B0A04020102020204" pitchFamily="34" charset="0"/>
              </a:rPr>
              <a:t> </a:t>
            </a:r>
            <a:r>
              <a:rPr lang="uk-UA" sz="4800" dirty="0" smtClean="0">
                <a:solidFill>
                  <a:srgbClr val="FF66FF"/>
                </a:solidFill>
                <a:latin typeface="Arial Black" panose="020B0A04020102020204" pitchFamily="34" charset="0"/>
              </a:rPr>
              <a:t>       </a:t>
            </a:r>
            <a:endParaRPr lang="ru-RU" sz="4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2003612" y="524435"/>
            <a:ext cx="7933764" cy="565252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FF0066"/>
                </a:solidFill>
              </a:rPr>
              <a:t>Робота з коректурними таблицями полягає у знаходженні максимальної кількості зв</a:t>
            </a:r>
            <a:r>
              <a:rPr lang="en-US" dirty="0" smtClean="0">
                <a:solidFill>
                  <a:srgbClr val="FF0066"/>
                </a:solidFill>
              </a:rPr>
              <a:t>’</a:t>
            </a:r>
            <a:r>
              <a:rPr lang="uk-UA" dirty="0" err="1" smtClean="0">
                <a:solidFill>
                  <a:srgbClr val="FF0066"/>
                </a:solidFill>
              </a:rPr>
              <a:t>язків</a:t>
            </a:r>
            <a:r>
              <a:rPr lang="uk-UA" dirty="0" smtClean="0">
                <a:solidFill>
                  <a:srgbClr val="FF0066"/>
                </a:solidFill>
              </a:rPr>
              <a:t> між її елементами: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риналежність до однієї групи;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к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ількість;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ф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орма;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н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омер по порядку;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р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озмір;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к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олір;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р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озташування.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29" y="2663918"/>
            <a:ext cx="4684059" cy="351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8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 smtClean="0">
                <a:solidFill>
                  <a:srgbClr val="FF66FF"/>
                </a:solidFill>
                <a:latin typeface="Arial Black" panose="020B0A04020102020204" pitchFamily="34" charset="0"/>
              </a:rPr>
              <a:t/>
            </a:r>
            <a:br>
              <a:rPr lang="uk-UA" sz="1800" dirty="0" smtClean="0">
                <a:solidFill>
                  <a:srgbClr val="FF66FF"/>
                </a:solidFill>
                <a:latin typeface="Arial Black" panose="020B0A04020102020204" pitchFamily="34" charset="0"/>
              </a:rPr>
            </a:br>
            <a:r>
              <a:rPr lang="uk-UA" sz="4800" dirty="0">
                <a:solidFill>
                  <a:srgbClr val="FF66FF"/>
                </a:solidFill>
                <a:latin typeface="Arial Black" panose="020B0A04020102020204" pitchFamily="34" charset="0"/>
              </a:rPr>
              <a:t> </a:t>
            </a:r>
            <a:r>
              <a:rPr lang="uk-UA" sz="4800" dirty="0" smtClean="0">
                <a:solidFill>
                  <a:srgbClr val="FF66FF"/>
                </a:solidFill>
                <a:latin typeface="Arial Black" panose="020B0A04020102020204" pitchFamily="34" charset="0"/>
              </a:rPr>
              <a:t>       </a:t>
            </a:r>
            <a:endParaRPr lang="ru-RU" sz="4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20" y="3951417"/>
            <a:ext cx="137160" cy="99753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72353" y="365125"/>
            <a:ext cx="10784541" cy="58118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</a:t>
            </a:r>
            <a:r>
              <a:rPr lang="uk-UA" dirty="0" smtClean="0">
                <a:solidFill>
                  <a:srgbClr val="FF0066"/>
                </a:solidFill>
              </a:rPr>
              <a:t>Щоб </a:t>
            </a:r>
            <a:r>
              <a:rPr lang="uk-UA" dirty="0">
                <a:solidFill>
                  <a:srgbClr val="FF0066"/>
                </a:solidFill>
              </a:rPr>
              <a:t>не втомити дітей потоком запитань, дорослий </a:t>
            </a:r>
            <a:r>
              <a:rPr lang="uk-UA" dirty="0" err="1" smtClean="0">
                <a:solidFill>
                  <a:srgbClr val="FF0066"/>
                </a:solidFill>
              </a:rPr>
              <a:t>можить</a:t>
            </a:r>
            <a:endParaRPr lang="uk-UA" dirty="0" smtClean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FF0066"/>
                </a:solidFill>
              </a:rPr>
              <a:t>                 сформулювати </a:t>
            </a:r>
            <a:r>
              <a:rPr lang="uk-UA" dirty="0">
                <a:solidFill>
                  <a:srgbClr val="FF0066"/>
                </a:solidFill>
              </a:rPr>
              <a:t>окремі з них у вигляді завдань:</a:t>
            </a:r>
            <a:endParaRPr lang="ru-RU" dirty="0">
              <a:solidFill>
                <a:srgbClr val="FF0066"/>
              </a:solidFill>
            </a:endParaRPr>
          </a:p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продовжити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речення, що починається з певного слова з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          таблиці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назвати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одним словом низку слів з таблиці за номерами;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визначити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сусідів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вказаної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 картинки;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встановити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закономірну </a:t>
            </a:r>
            <a:endParaRPr lang="uk-UA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 послідовність за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певною ознакою;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скласти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історію за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названими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картинками тощо.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87" y="3109679"/>
            <a:ext cx="4276165" cy="32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80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 smtClean="0">
                <a:solidFill>
                  <a:srgbClr val="FF66FF"/>
                </a:solidFill>
                <a:latin typeface="Arial Black" panose="020B0A04020102020204" pitchFamily="34" charset="0"/>
              </a:rPr>
              <a:t/>
            </a:r>
            <a:br>
              <a:rPr lang="uk-UA" sz="1800" dirty="0" smtClean="0">
                <a:solidFill>
                  <a:srgbClr val="FF66FF"/>
                </a:solidFill>
                <a:latin typeface="Arial Black" panose="020B0A04020102020204" pitchFamily="34" charset="0"/>
              </a:rPr>
            </a:br>
            <a:r>
              <a:rPr lang="uk-UA" sz="4800" dirty="0">
                <a:solidFill>
                  <a:srgbClr val="FF66FF"/>
                </a:solidFill>
                <a:latin typeface="Arial Black" panose="020B0A04020102020204" pitchFamily="34" charset="0"/>
              </a:rPr>
              <a:t> </a:t>
            </a:r>
            <a:r>
              <a:rPr lang="uk-UA" sz="4800" dirty="0" smtClean="0">
                <a:solidFill>
                  <a:srgbClr val="FF66FF"/>
                </a:solidFill>
                <a:latin typeface="Arial Black" panose="020B0A04020102020204" pitchFamily="34" charset="0"/>
              </a:rPr>
              <a:t>       </a:t>
            </a:r>
            <a:endParaRPr lang="ru-RU" sz="4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839788" y="457200"/>
            <a:ext cx="10515600" cy="60714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4000" dirty="0" smtClean="0">
                <a:solidFill>
                  <a:srgbClr val="FF0066"/>
                </a:solidFill>
              </a:rPr>
              <a:t>   Правила виготовлення та використання </a:t>
            </a:r>
          </a:p>
          <a:p>
            <a:pPr marL="0" indent="0">
              <a:buNone/>
            </a:pPr>
            <a:r>
              <a:rPr lang="uk-UA" sz="4000" dirty="0" smtClean="0">
                <a:solidFill>
                  <a:srgbClr val="FF0066"/>
                </a:solidFill>
              </a:rPr>
              <a:t>    коректурних таблиць:</a:t>
            </a:r>
          </a:p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Картинки мають бути предметними, достатнього розміру.</a:t>
            </a:r>
          </a:p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Кількість картинок для використання в молодшій групі має бути від 9 до12, у старшій – 20-25.</a:t>
            </a:r>
          </a:p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Кожна картинка пронумерована і підписана друкованим шрифтом.</a:t>
            </a:r>
          </a:p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Добір картинок має відбуватися 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за принципом не простого лінійного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групування, а так, щоб стимулювати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розумову активність дітей, активізувати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психічні процеси ( сприйняття, увагу, 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уяву,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пам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ять, інтелектуальні операції)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        </a:t>
            </a:r>
            <a:endParaRPr lang="uk-UA" dirty="0" smtClean="0">
              <a:solidFill>
                <a:srgbClr val="FF0066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606" y="3384032"/>
            <a:ext cx="3848782" cy="285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02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9788" y="457199"/>
            <a:ext cx="9985094" cy="1922929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FF0066"/>
                </a:solidFill>
              </a:rPr>
              <a:t>Робота з коректурною таблицею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–це своєрідна інформаційно – інтелектуальна гра, що змістовно збагачує й насичує освітнє розвивальне середовище.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41" y="3405978"/>
            <a:ext cx="4827494" cy="2887245"/>
          </a:xfrm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839788" y="2380128"/>
            <a:ext cx="7134318" cy="3913096"/>
          </a:xfrm>
        </p:spPr>
        <p:txBody>
          <a:bodyPr>
            <a:normAutofit lnSpcReduction="10000"/>
          </a:bodyPr>
          <a:lstStyle/>
          <a:p>
            <a:r>
              <a:rPr lang="uk-UA" sz="4000" dirty="0" smtClean="0">
                <a:solidFill>
                  <a:srgbClr val="FF0066"/>
                </a:solidFill>
                <a:latin typeface="+mj-lt"/>
              </a:rPr>
              <a:t>Під час роботи з коректурною таблицею вирішуються такі завдання:</a:t>
            </a:r>
          </a:p>
          <a:p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- знайти правильну відповідь;</a:t>
            </a:r>
          </a:p>
          <a:p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- назвати потрібне слово/слова;</a:t>
            </a:r>
          </a:p>
          <a:p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- пояснити свої дії;</a:t>
            </a:r>
          </a:p>
          <a:p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- висловити власну думку.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1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859" y="1344706"/>
            <a:ext cx="3212166" cy="7126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80882" y="2837328"/>
            <a:ext cx="3091143" cy="30316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52" y="470646"/>
            <a:ext cx="9756494" cy="5889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6898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382</Words>
  <Application>Microsoft Office PowerPoint</Application>
  <PresentationFormat>Широкоэкранный</PresentationFormat>
  <Paragraphs>65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Trebuchet MS</vt:lpstr>
      <vt:lpstr>Тема Office</vt:lpstr>
      <vt:lpstr>         Використання   коректурних    таблиць                                       Наталії Гавриш             в роботі з               дітьми                                       дошкільного                   віку                                Підготувала вихователь:                                                            Ушенко Ірина Миколаївна                                                                                              2024 р</vt:lpstr>
      <vt:lpstr>         </vt:lpstr>
      <vt:lpstr>         </vt:lpstr>
      <vt:lpstr>         </vt:lpstr>
      <vt:lpstr>         </vt:lpstr>
      <vt:lpstr>         </vt:lpstr>
      <vt:lpstr>         </vt:lpstr>
      <vt:lpstr>Робота з коректурною таблицею –це своєрідна інформаційно – інтелектуальна гра, що змістовно збагачує й насичує освітнє розвивальне середовище.</vt:lpstr>
      <vt:lpstr>Презентация PowerPoint</vt:lpstr>
      <vt:lpstr> Тема: « Весна» Пробудження природи</vt:lpstr>
      <vt:lpstr>                  </vt:lpstr>
      <vt:lpstr>Презентация PowerPoint</vt:lpstr>
      <vt:lpstr> Використання в освітньому  процесі коректурних таблиць є надзвичайно ефективним     засобом розвитку мовленнєвої, комунікативної діяльності, креативності, пізнавальної активності та самостійності дошкільників.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29</cp:revision>
  <cp:lastPrinted>2024-03-03T20:27:37Z</cp:lastPrinted>
  <dcterms:created xsi:type="dcterms:W3CDTF">2024-02-22T21:40:18Z</dcterms:created>
  <dcterms:modified xsi:type="dcterms:W3CDTF">2024-03-03T20:28:09Z</dcterms:modified>
</cp:coreProperties>
</file>