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4" r:id="rId5"/>
    <p:sldId id="262" r:id="rId6"/>
    <p:sldId id="263" r:id="rId7"/>
    <p:sldId id="278" r:id="rId8"/>
    <p:sldId id="285" r:id="rId9"/>
    <p:sldId id="286" r:id="rId10"/>
    <p:sldId id="258" r:id="rId11"/>
    <p:sldId id="264" r:id="rId12"/>
    <p:sldId id="265" r:id="rId13"/>
    <p:sldId id="266" r:id="rId14"/>
    <p:sldId id="279" r:id="rId15"/>
    <p:sldId id="287" r:id="rId16"/>
    <p:sldId id="259" r:id="rId17"/>
    <p:sldId id="267" r:id="rId18"/>
    <p:sldId id="268" r:id="rId19"/>
    <p:sldId id="269" r:id="rId20"/>
    <p:sldId id="270" r:id="rId21"/>
    <p:sldId id="280" r:id="rId22"/>
    <p:sldId id="288" r:id="rId23"/>
    <p:sldId id="260" r:id="rId24"/>
    <p:sldId id="271" r:id="rId25"/>
    <p:sldId id="272" r:id="rId26"/>
    <p:sldId id="281" r:id="rId27"/>
    <p:sldId id="273" r:id="rId28"/>
    <p:sldId id="282" r:id="rId29"/>
    <p:sldId id="261" r:id="rId30"/>
    <p:sldId id="277" r:id="rId31"/>
    <p:sldId id="274" r:id="rId32"/>
    <p:sldId id="275" r:id="rId33"/>
    <p:sldId id="276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97664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rgbClr val="FFFF00"/>
                </a:solidFill>
              </a:rPr>
              <a:t>ВЕ</a:t>
            </a:r>
            <a:r>
              <a:rPr lang="uk-UA" sz="8800" dirty="0" smtClean="0">
                <a:solidFill>
                  <a:srgbClr val="7030A0"/>
                </a:solidFill>
              </a:rPr>
              <a:t>СЕ</a:t>
            </a:r>
            <a:r>
              <a:rPr lang="uk-UA" sz="8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</a:t>
            </a:r>
            <a:r>
              <a:rPr lang="uk-UA" sz="8800" dirty="0" smtClean="0"/>
              <a:t> </a:t>
            </a:r>
            <a:r>
              <a:rPr lang="uk-UA" sz="8800" dirty="0" smtClean="0">
                <a:solidFill>
                  <a:srgbClr val="00B050"/>
                </a:solidFill>
              </a:rPr>
              <a:t>АБ</a:t>
            </a:r>
            <a:r>
              <a:rPr lang="uk-UA" sz="8800" dirty="0" smtClean="0">
                <a:solidFill>
                  <a:srgbClr val="FF0000"/>
                </a:solidFill>
              </a:rPr>
              <a:t>ЕТ</a:t>
            </a:r>
            <a:r>
              <a:rPr lang="uk-UA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86190"/>
            <a:ext cx="7406640" cy="17859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ЗНАЙОМСТВО З ВІДКРИТИМИ СКЛАДАМИ</a:t>
            </a:r>
          </a:p>
          <a:p>
            <a:r>
              <a:rPr lang="uk-UA" dirty="0" smtClean="0"/>
              <a:t>Ознайомлення дітей старшого дошкільного віку з буквами за методикою Л. </a:t>
            </a:r>
            <a:r>
              <a:rPr lang="uk-UA" dirty="0" err="1" smtClean="0"/>
              <a:t>Шелестової</a:t>
            </a:r>
            <a:r>
              <a:rPr lang="uk-UA" dirty="0" smtClean="0"/>
              <a:t> </a:t>
            </a:r>
          </a:p>
          <a:p>
            <a:pPr algn="ctr"/>
            <a:r>
              <a:rPr lang="uk-UA" b="1" dirty="0" smtClean="0"/>
              <a:t>2 частина</a:t>
            </a:r>
          </a:p>
          <a:p>
            <a:r>
              <a:rPr lang="uk-UA" sz="1600" dirty="0" smtClean="0"/>
              <a:t>Підготувала: вихователь </a:t>
            </a:r>
            <a:r>
              <a:rPr lang="uk-UA" sz="1500" dirty="0" smtClean="0"/>
              <a:t>Безкровна</a:t>
            </a:r>
            <a:r>
              <a:rPr lang="uk-UA" sz="1600" dirty="0" smtClean="0"/>
              <a:t> Л. М.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rmAutofit/>
          </a:bodyPr>
          <a:lstStyle/>
          <a:p>
            <a:pPr algn="ctr"/>
            <a:r>
              <a:rPr lang="uk-UA" sz="1400" b="1" dirty="0" smtClean="0"/>
              <a:t>ЦІВ-ЦІВ-ЦІВ. ЦІВ-ЦІВ-ЦІВ! –</a:t>
            </a:r>
            <a:br>
              <a:rPr lang="uk-UA" sz="1400" b="1" dirty="0" smtClean="0"/>
            </a:br>
            <a:r>
              <a:rPr lang="uk-UA" sz="1400" b="1" dirty="0" smtClean="0"/>
              <a:t>ЦІВКОТІННЯ ГОРОБЦІВ.</a:t>
            </a:r>
            <a:br>
              <a:rPr lang="uk-UA" sz="1400" b="1" dirty="0" smtClean="0"/>
            </a:br>
            <a:r>
              <a:rPr lang="uk-UA" sz="1400" b="1" dirty="0" smtClean="0"/>
              <a:t>ГОРОБЦЕВА ПІСНЯ – ЦЕ.</a:t>
            </a:r>
            <a:br>
              <a:rPr lang="uk-UA" sz="1400" b="1" dirty="0" smtClean="0"/>
            </a:br>
            <a:r>
              <a:rPr lang="uk-UA" sz="1400" b="1" dirty="0" smtClean="0"/>
              <a:t>А В СЛОВАХ – ТО БУКВА  “ЦЕ”</a:t>
            </a:r>
            <a:endParaRPr lang="ru-RU" sz="1400" b="1" dirty="0"/>
          </a:p>
        </p:txBody>
      </p:sp>
      <p:pic>
        <p:nvPicPr>
          <p:cNvPr id="4" name="Содержимое 3" descr="C:\Documents and Settings\Администратор\Мои документы\Downloads\98394011_large_2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54494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000" b="1" dirty="0" smtClean="0">
                <a:solidFill>
                  <a:srgbClr val="00B0F0"/>
                </a:solidFill>
              </a:rPr>
              <a:t> допоможіть цапку знайти незнайому букву.</a:t>
            </a:r>
            <a:br>
              <a:rPr lang="uk-UA" sz="2000" b="1" dirty="0" smtClean="0">
                <a:solidFill>
                  <a:srgbClr val="00B0F0"/>
                </a:solidFill>
              </a:rPr>
            </a:br>
            <a:r>
              <a:rPr lang="uk-UA" sz="2000" b="1" dirty="0" smtClean="0">
                <a:solidFill>
                  <a:srgbClr val="00B0F0"/>
                </a:solidFill>
              </a:rPr>
              <a:t>Викладіть її із паличок</a:t>
            </a:r>
            <a:r>
              <a:rPr lang="uk-UA" sz="7200" b="1" dirty="0" smtClean="0"/>
              <a:t/>
            </a:r>
            <a:br>
              <a:rPr lang="uk-UA" sz="7200" b="1" dirty="0" smtClean="0"/>
            </a:br>
            <a:r>
              <a:rPr lang="uk-UA" sz="7200" b="1" dirty="0" smtClean="0">
                <a:solidFill>
                  <a:srgbClr val="7030A0"/>
                </a:solidFill>
              </a:rPr>
              <a:t>А   К   ж      С   а   Р   Ц   к   У   Ж   е  Л   Е   л   Н   ц   Б   в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cer\Downloads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14818"/>
            <a:ext cx="1586017" cy="231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01161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ЦУКЕРКИ   ЦАРСТВО   ЦИТРУС   ОБЦЕНЬКИ   </a:t>
            </a:r>
            <a:r>
              <a:rPr lang="uk-UA" b="1" dirty="0" err="1" smtClean="0">
                <a:solidFill>
                  <a:srgbClr val="FFFF00"/>
                </a:solidFill>
              </a:rPr>
              <a:t>Ц</a:t>
            </a:r>
            <a:r>
              <a:rPr lang="uk-UA" sz="6000" b="1" dirty="0" err="1" smtClean="0">
                <a:solidFill>
                  <a:srgbClr val="FFFF00"/>
                </a:solidFill>
              </a:rPr>
              <a:t>і</a:t>
            </a:r>
            <a:r>
              <a:rPr lang="uk-UA" b="1" dirty="0" err="1" smtClean="0">
                <a:solidFill>
                  <a:srgbClr val="FFFF00"/>
                </a:solidFill>
              </a:rPr>
              <a:t>ПОК</a:t>
            </a:r>
            <a:r>
              <a:rPr lang="uk-UA" b="1" dirty="0" smtClean="0">
                <a:solidFill>
                  <a:srgbClr val="FFFF00"/>
                </a:solidFill>
              </a:rPr>
              <a:t>   </a:t>
            </a:r>
            <a:r>
              <a:rPr lang="uk-UA" b="1" dirty="0" err="1" smtClean="0">
                <a:solidFill>
                  <a:srgbClr val="FFFF00"/>
                </a:solidFill>
              </a:rPr>
              <a:t>ПРОМ</a:t>
            </a:r>
            <a:r>
              <a:rPr lang="uk-UA" sz="6000" b="1" dirty="0" err="1" smtClean="0">
                <a:solidFill>
                  <a:srgbClr val="FFFF00"/>
                </a:solidFill>
              </a:rPr>
              <a:t>і</a:t>
            </a:r>
            <a:r>
              <a:rPr lang="uk-UA" b="1" dirty="0" err="1" smtClean="0">
                <a:solidFill>
                  <a:srgbClr val="FFFF00"/>
                </a:solidFill>
              </a:rPr>
              <a:t>НЕЦЬ</a:t>
            </a:r>
            <a:r>
              <a:rPr lang="uk-UA" b="1" dirty="0" smtClean="0">
                <a:solidFill>
                  <a:srgbClr val="FFFF00"/>
                </a:solidFill>
              </a:rPr>
              <a:t>   </a:t>
            </a:r>
            <a:r>
              <a:rPr lang="uk-UA" b="1" dirty="0" err="1" smtClean="0">
                <a:solidFill>
                  <a:srgbClr val="FFFF00"/>
                </a:solidFill>
              </a:rPr>
              <a:t>ЦАР</a:t>
            </a:r>
            <a:r>
              <a:rPr lang="uk-UA" sz="6000" b="1" dirty="0" err="1" smtClean="0">
                <a:solidFill>
                  <a:srgbClr val="FFFF00"/>
                </a:solidFill>
              </a:rPr>
              <a:t>і</a:t>
            </a:r>
            <a:r>
              <a:rPr lang="uk-UA" b="1" dirty="0" err="1" smtClean="0">
                <a:solidFill>
                  <a:srgbClr val="FFFF00"/>
                </a:solidFill>
              </a:rPr>
              <a:t>ВНА</a:t>
            </a:r>
            <a:r>
              <a:rPr lang="uk-UA" b="1" dirty="0" smtClean="0">
                <a:solidFill>
                  <a:srgbClr val="FFFF00"/>
                </a:solidFill>
              </a:rPr>
              <a:t>   ЦИБУЛЯ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200" b="1" dirty="0" smtClean="0">
                <a:solidFill>
                  <a:srgbClr val="00B0F0"/>
                </a:solidFill>
              </a:rPr>
              <a:t>: назвіть у словах склади із буквою Ц.</a:t>
            </a:r>
            <a:endParaRPr lang="ru-RU" sz="22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cer\Downloads\Про-сльози-царів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3"/>
            <a:ext cx="1928826" cy="2783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693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>Ц</a:t>
            </a:r>
            <a:r>
              <a:rPr lang="uk-UA" sz="8000" dirty="0" smtClean="0">
                <a:solidFill>
                  <a:srgbClr val="FF0000"/>
                </a:solidFill>
              </a:rPr>
              <a:t>і </a:t>
            </a:r>
            <a:r>
              <a:rPr lang="uk-UA" sz="6000" dirty="0" smtClean="0">
                <a:solidFill>
                  <a:srgbClr val="FF0000"/>
                </a:solidFill>
              </a:rPr>
              <a:t>  </a:t>
            </a:r>
            <a:r>
              <a:rPr lang="uk-UA" sz="6000" dirty="0" smtClean="0">
                <a:solidFill>
                  <a:srgbClr val="00B0F0"/>
                </a:solidFill>
              </a:rPr>
              <a:t>КОР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FFFF00"/>
                </a:solidFill>
              </a:rPr>
              <a:t>ЦУ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FFC000"/>
                </a:solidFill>
              </a:rPr>
              <a:t>ЦИ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00B050"/>
                </a:solidFill>
              </a:rPr>
              <a:t>ЛА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92D050"/>
                </a:solidFill>
              </a:rPr>
              <a:t>ЦИФ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7030A0"/>
                </a:solidFill>
              </a:rPr>
              <a:t>Х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00B0F0"/>
                </a:solidFill>
              </a:rPr>
              <a:t>ЦУ</a:t>
            </a:r>
            <a:r>
              <a:rPr lang="uk-UA" sz="6000" dirty="0" smtClean="0"/>
              <a:t>   </a:t>
            </a:r>
            <a:r>
              <a:rPr lang="uk-UA" sz="6000" dirty="0" err="1" smtClean="0">
                <a:solidFill>
                  <a:srgbClr val="FF0000"/>
                </a:solidFill>
              </a:rPr>
              <a:t>ПОК</a:t>
            </a:r>
            <a:r>
              <a:rPr lang="uk-UA" sz="6000" dirty="0" smtClean="0">
                <a:solidFill>
                  <a:srgbClr val="FF0000"/>
                </a:solidFill>
              </a:rPr>
              <a:t>  </a:t>
            </a:r>
            <a:r>
              <a:rPr lang="uk-UA" sz="6000" dirty="0" smtClean="0"/>
              <a:t> </a:t>
            </a:r>
            <a:r>
              <a:rPr lang="uk-UA" sz="6000" dirty="0" smtClean="0">
                <a:solidFill>
                  <a:srgbClr val="FFC000"/>
                </a:solidFill>
              </a:rPr>
              <a:t>ГАН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92D050"/>
                </a:solidFill>
              </a:rPr>
              <a:t>РА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0070C0"/>
                </a:solidFill>
              </a:rPr>
              <a:t>Ц</a:t>
            </a:r>
            <a:r>
              <a:rPr lang="uk-UA" sz="8000" dirty="0" smtClean="0">
                <a:solidFill>
                  <a:srgbClr val="0070C0"/>
                </a:solidFill>
              </a:rPr>
              <a:t>і</a:t>
            </a:r>
            <a:r>
              <a:rPr lang="uk-UA" sz="8000" dirty="0" smtClean="0"/>
              <a:t>  </a:t>
            </a:r>
            <a:r>
              <a:rPr lang="uk-UA" sz="6000" dirty="0" smtClean="0"/>
              <a:t> </a:t>
            </a:r>
            <a:r>
              <a:rPr lang="uk-UA" sz="6000" dirty="0" smtClean="0">
                <a:solidFill>
                  <a:schemeClr val="bg2">
                    <a:lumMod val="50000"/>
                  </a:schemeClr>
                </a:solidFill>
              </a:rPr>
              <a:t>ЦА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7030A0"/>
                </a:solidFill>
              </a:rPr>
              <a:t>ЦЕ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FFFF00"/>
                </a:solidFill>
              </a:rPr>
              <a:t>ЦИК</a:t>
            </a:r>
            <a:r>
              <a:rPr lang="uk-UA" sz="6000" dirty="0" smtClean="0"/>
              <a:t>   </a:t>
            </a:r>
            <a:r>
              <a:rPr lang="uk-UA" sz="6000" dirty="0" smtClean="0">
                <a:solidFill>
                  <a:srgbClr val="00B050"/>
                </a:solidFill>
              </a:rPr>
              <a:t>ЦЕГ </a:t>
            </a:r>
            <a:r>
              <a:rPr lang="uk-UA" sz="6000" dirty="0" smtClean="0"/>
              <a:t>  </a:t>
            </a:r>
            <a:r>
              <a:rPr lang="uk-UA" sz="6000" dirty="0" smtClean="0">
                <a:solidFill>
                  <a:srgbClr val="0070C0"/>
                </a:solidFill>
              </a:rPr>
              <a:t>НА</a:t>
            </a:r>
            <a:br>
              <a:rPr lang="uk-UA" sz="6000" dirty="0" smtClean="0">
                <a:solidFill>
                  <a:srgbClr val="0070C0"/>
                </a:solidFill>
              </a:rPr>
            </a:br>
            <a:r>
              <a:rPr lang="uk-UA" sz="6000" dirty="0" smtClean="0">
                <a:solidFill>
                  <a:srgbClr val="0070C0"/>
                </a:solidFill>
              </a:rPr>
              <a:t> </a:t>
            </a:r>
            <a:br>
              <a:rPr lang="uk-UA" sz="6000" dirty="0" smtClean="0">
                <a:solidFill>
                  <a:srgbClr val="0070C0"/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000" b="1" dirty="0" smtClean="0">
                <a:solidFill>
                  <a:srgbClr val="00B0F0"/>
                </a:solidFill>
              </a:rPr>
              <a:t> підберіть за кольором склади та прочитайте утворені слова</a:t>
            </a:r>
            <a:r>
              <a:rPr lang="uk-UA" sz="6000" b="1" dirty="0" smtClean="0">
                <a:solidFill>
                  <a:srgbClr val="00B0F0"/>
                </a:solidFill>
              </a:rPr>
              <a:t>  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29737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92D050"/>
                </a:solidFill>
              </a:rPr>
              <a:t>ХА   ХО   ХУ   ХЕ   ХИ   Х</a:t>
            </a:r>
            <a:r>
              <a:rPr lang="uk-UA" sz="8000" b="1" dirty="0" smtClean="0">
                <a:solidFill>
                  <a:srgbClr val="92D050"/>
                </a:solidFill>
              </a:rPr>
              <a:t>і</a:t>
            </a:r>
            <a:r>
              <a:rPr lang="uk-UA" sz="6600" b="1" dirty="0" smtClean="0">
                <a:solidFill>
                  <a:srgbClr val="92D050"/>
                </a:solidFill>
              </a:rPr>
              <a:t>   ЦА   ЦО   ЦУ   ЦЕ   ЦИ   Ц</a:t>
            </a:r>
            <a:r>
              <a:rPr lang="uk-UA" sz="8000" b="1" dirty="0" smtClean="0">
                <a:solidFill>
                  <a:srgbClr val="92D050"/>
                </a:solidFill>
              </a:rPr>
              <a:t>і</a:t>
            </a:r>
            <a:r>
              <a:rPr lang="uk-UA" sz="6000" b="1" dirty="0" smtClean="0">
                <a:solidFill>
                  <a:srgbClr val="92D050"/>
                </a:solidFill>
              </a:rPr>
              <a:t/>
            </a:r>
            <a:br>
              <a:rPr lang="uk-UA" sz="6000" b="1" dirty="0" smtClean="0">
                <a:solidFill>
                  <a:srgbClr val="92D050"/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2000" b="1" dirty="0" smtClean="0">
                <a:solidFill>
                  <a:srgbClr val="00B0F0"/>
                </a:solidFill>
              </a:rPr>
              <a:t>НАЗВІТЬ ТА ПРОСПІВАЙТЕ МЕЛОДІЙНО СКЛАДИ ДЛЯ  ЦИРКАЧА  ТА  ХОМЯЧКА 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cer\Downloads\cirkach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256"/>
            <a:ext cx="1832733" cy="2105025"/>
          </a:xfrm>
          <a:prstGeom prst="rect">
            <a:avLst/>
          </a:prstGeom>
          <a:noFill/>
        </p:spPr>
      </p:pic>
      <p:pic>
        <p:nvPicPr>
          <p:cNvPr id="2051" name="Picture 3" descr="C:\Users\Acer\Downloads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7" y="4500555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12200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solidFill>
                  <a:srgbClr val="00B0F0"/>
                </a:solidFill>
              </a:rPr>
              <a:t>ЗАВДАНЯ: </a:t>
            </a:r>
            <a:r>
              <a:rPr lang="uk-UA" sz="1800" b="1" dirty="0" smtClean="0">
                <a:solidFill>
                  <a:srgbClr val="00B0F0"/>
                </a:solidFill>
              </a:rPr>
              <a:t>СКЛАДІТЬ ТА ПРОЧИТАЙТЕ СЛОВА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571736" y="1071546"/>
            <a:ext cx="1060704" cy="9144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ЦУ</a:t>
            </a:r>
            <a:endParaRPr lang="ru-RU" sz="24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928794" y="3929066"/>
            <a:ext cx="1060704" cy="9144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ЦИК</a:t>
            </a:r>
            <a:endParaRPr lang="ru-RU" sz="20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4643438" y="1571612"/>
            <a:ext cx="1060704" cy="9144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ЦЕГ</a:t>
            </a:r>
            <a:endParaRPr lang="ru-RU" sz="24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6858016" y="5000636"/>
            <a:ext cx="1060704" cy="9144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ЛА</a:t>
            </a:r>
            <a:endParaRPr lang="ru-RU" sz="2400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4786314" y="4357694"/>
            <a:ext cx="1060704" cy="9144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ЦІ</a:t>
            </a:r>
            <a:endParaRPr lang="ru-RU" sz="2400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6858016" y="928670"/>
            <a:ext cx="1060704" cy="9144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</a:t>
            </a:r>
            <a:endParaRPr lang="ru-RU" sz="2400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7072330" y="3500438"/>
            <a:ext cx="1060704" cy="9144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ЦУ</a:t>
            </a:r>
            <a:endParaRPr lang="ru-RU" sz="2400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2928926" y="5143512"/>
            <a:ext cx="1060704" cy="9144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КОР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Autofit/>
          </a:bodyPr>
          <a:lstStyle/>
          <a:p>
            <a:pPr algn="ctr"/>
            <a:r>
              <a:rPr lang="uk-UA" sz="1400" b="1" dirty="0" smtClean="0"/>
              <a:t>МАЄ РАК ГОСТРЮЩІКЛЕШНІ,</a:t>
            </a:r>
            <a:br>
              <a:rPr lang="uk-UA" sz="1400" b="1" dirty="0" smtClean="0"/>
            </a:br>
            <a:r>
              <a:rPr lang="uk-UA" sz="1400" b="1" dirty="0" smtClean="0"/>
              <a:t>НИМИ РАК УСЕ РОЗПОРЕ.</a:t>
            </a:r>
            <a:br>
              <a:rPr lang="uk-UA" sz="1400" b="1" dirty="0" smtClean="0"/>
            </a:br>
            <a:r>
              <a:rPr lang="uk-UA" sz="1400" b="1" dirty="0" smtClean="0"/>
              <a:t>ЧЕ, ЯК ГІЛКА У ЧЕРЕШНІ,</a:t>
            </a:r>
            <a:br>
              <a:rPr lang="uk-UA" sz="1400" b="1" dirty="0" smtClean="0"/>
            </a:br>
            <a:r>
              <a:rPr lang="uk-UA" sz="1400" b="1" dirty="0" smtClean="0"/>
              <a:t>ЩО ЗРОСТАЄ ВБІК І ВГОРУ.</a:t>
            </a:r>
            <a:br>
              <a:rPr lang="uk-UA" sz="1400" b="1" dirty="0" smtClean="0"/>
            </a:br>
            <a:r>
              <a:rPr lang="uk-UA" sz="1400" b="1" i="1" dirty="0" smtClean="0"/>
              <a:t>(В.Гринько)</a:t>
            </a:r>
            <a:endParaRPr lang="ru-RU" sz="1400" b="1" i="1" dirty="0"/>
          </a:p>
        </p:txBody>
      </p:sp>
      <p:pic>
        <p:nvPicPr>
          <p:cNvPr id="4" name="Содержимое 3" descr="C:\Documents and Settings\Администратор\Мои документы\Downloads\ch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013" y="1943338"/>
            <a:ext cx="3809524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5507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БАГАТЬОМ </a:t>
            </a:r>
            <a:r>
              <a:rPr lang="uk-UA" sz="4000" b="1" dirty="0" smtClean="0">
                <a:solidFill>
                  <a:srgbClr val="FF0000"/>
                </a:solidFill>
              </a:rPr>
              <a:t>БУВ</a:t>
            </a:r>
            <a:r>
              <a:rPr lang="uk-UA" sz="4000" b="1" dirty="0" smtClean="0">
                <a:solidFill>
                  <a:srgbClr val="00B050"/>
                </a:solidFill>
              </a:rPr>
              <a:t> НЕВІДОМИЙ,</a:t>
            </a:r>
            <a:br>
              <a:rPr lang="uk-UA" sz="4000" b="1" dirty="0" smtClean="0">
                <a:solidFill>
                  <a:srgbClr val="00B050"/>
                </a:solidFill>
              </a:rPr>
            </a:br>
            <a:r>
              <a:rPr lang="uk-UA" sz="4000" b="1" dirty="0" smtClean="0">
                <a:solidFill>
                  <a:srgbClr val="00B050"/>
                </a:solidFill>
              </a:rPr>
              <a:t>НИНІ З КОЖНИМ ПОДРУЖИВ.</a:t>
            </a:r>
            <a:br>
              <a:rPr lang="uk-UA" sz="4000" b="1" dirty="0" smtClean="0">
                <a:solidFill>
                  <a:srgbClr val="00B050"/>
                </a:solidFill>
              </a:rPr>
            </a:br>
            <a:r>
              <a:rPr lang="uk-UA" sz="4000" b="1" dirty="0" smtClean="0">
                <a:solidFill>
                  <a:srgbClr val="00B050"/>
                </a:solidFill>
              </a:rPr>
              <a:t>З </a:t>
            </a:r>
            <a:r>
              <a:rPr lang="uk-UA" sz="4000" b="1" dirty="0" smtClean="0">
                <a:solidFill>
                  <a:srgbClr val="FF0000"/>
                </a:solidFill>
              </a:rPr>
              <a:t>КАЗКИ </a:t>
            </a:r>
            <a:r>
              <a:rPr lang="uk-UA" sz="4000" b="1" dirty="0" smtClean="0">
                <a:solidFill>
                  <a:srgbClr val="00B050"/>
                </a:solidFill>
              </a:rPr>
              <a:t>В КОЖНОГО </a:t>
            </a:r>
            <a:r>
              <a:rPr lang="uk-UA" sz="4000" b="1" dirty="0" smtClean="0">
                <a:solidFill>
                  <a:srgbClr val="FF0000"/>
                </a:solidFill>
              </a:rPr>
              <a:t>УДОМА</a:t>
            </a:r>
            <a:r>
              <a:rPr lang="uk-UA" sz="4000" b="1" dirty="0" smtClean="0">
                <a:solidFill>
                  <a:srgbClr val="00B050"/>
                </a:solidFill>
              </a:rPr>
              <a:t/>
            </a:r>
            <a:br>
              <a:rPr lang="uk-UA" sz="4000" b="1" dirty="0" smtClean="0">
                <a:solidFill>
                  <a:srgbClr val="00B05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>ХЛОПЧИК</a:t>
            </a:r>
            <a:r>
              <a:rPr lang="uk-UA" sz="4000" b="1" dirty="0" smtClean="0">
                <a:solidFill>
                  <a:srgbClr val="00B050"/>
                </a:solidFill>
              </a:rPr>
              <a:t> - ЦИБУЛИНКА ЖИВ,</a:t>
            </a:r>
            <a:br>
              <a:rPr lang="uk-UA" sz="4000" b="1" dirty="0" smtClean="0">
                <a:solidFill>
                  <a:srgbClr val="00B050"/>
                </a:solidFill>
              </a:rPr>
            </a:br>
            <a:r>
              <a:rPr lang="uk-UA" sz="4000" b="1" dirty="0" smtClean="0">
                <a:solidFill>
                  <a:srgbClr val="00B050"/>
                </a:solidFill>
              </a:rPr>
              <a:t>ДУЖЕ </a:t>
            </a:r>
            <a:r>
              <a:rPr lang="uk-UA" sz="4000" b="1" dirty="0" smtClean="0">
                <a:solidFill>
                  <a:srgbClr val="FF0000"/>
                </a:solidFill>
              </a:rPr>
              <a:t>ПРОСТО</a:t>
            </a:r>
            <a:r>
              <a:rPr lang="uk-UA" sz="4000" b="1" dirty="0" smtClean="0">
                <a:solidFill>
                  <a:srgbClr val="00B050"/>
                </a:solidFill>
              </a:rPr>
              <a:t>, МЕЛОДІЙНО</a:t>
            </a:r>
            <a:br>
              <a:rPr lang="uk-UA" sz="4000" b="1" dirty="0" smtClean="0">
                <a:solidFill>
                  <a:srgbClr val="00B050"/>
                </a:solidFill>
              </a:rPr>
            </a:br>
            <a:r>
              <a:rPr lang="uk-UA" sz="4000" b="1" dirty="0" smtClean="0">
                <a:solidFill>
                  <a:srgbClr val="00B050"/>
                </a:solidFill>
              </a:rPr>
              <a:t>ВІН ЗВЕТЬСЯ…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ПРОЧИТАЙТЕ ВИДІЛЕНІ СЛОВА;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СКЛАДІТЬ ІЗ ЦИМИ СЛОВАМИ РЕЧЕННЯ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solidFill>
                  <a:schemeClr val="accent3">
                    <a:lumMod val="75000"/>
                  </a:schemeClr>
                </a:solidFill>
              </a:rPr>
              <a:t>ЧИ</a:t>
            </a:r>
            <a:r>
              <a:rPr lang="uk-UA" sz="5300" b="1" dirty="0" smtClean="0">
                <a:solidFill>
                  <a:srgbClr val="00B050"/>
                </a:solidFill>
              </a:rPr>
              <a:t>   НА   СЕ   </a:t>
            </a:r>
            <a:r>
              <a:rPr lang="uk-UA" sz="5300" b="1" dirty="0" smtClean="0">
                <a:solidFill>
                  <a:schemeClr val="accent3">
                    <a:lumMod val="75000"/>
                  </a:schemeClr>
                </a:solidFill>
              </a:rPr>
              <a:t>ПО</a:t>
            </a:r>
            <a:r>
              <a:rPr lang="uk-UA" sz="5300" b="1" dirty="0" smtClean="0">
                <a:solidFill>
                  <a:srgbClr val="00B050"/>
                </a:solidFill>
              </a:rPr>
              <a:t>   ЛА   ВУ   М</a:t>
            </a:r>
            <a:r>
              <a:rPr lang="uk-UA" sz="7200" b="1" dirty="0" smtClean="0">
                <a:solidFill>
                  <a:srgbClr val="00B050"/>
                </a:solidFill>
              </a:rPr>
              <a:t>і</a:t>
            </a:r>
            <a:r>
              <a:rPr lang="uk-UA" sz="5300" b="1" dirty="0" smtClean="0">
                <a:solidFill>
                  <a:srgbClr val="00B050"/>
                </a:solidFill>
              </a:rPr>
              <a:t>   </a:t>
            </a:r>
            <a:r>
              <a:rPr lang="uk-UA" sz="5300" b="1" dirty="0" smtClean="0">
                <a:solidFill>
                  <a:schemeClr val="accent3">
                    <a:lumMod val="75000"/>
                  </a:schemeClr>
                </a:solidFill>
              </a:rPr>
              <a:t>Л</a:t>
            </a:r>
            <a:r>
              <a:rPr lang="uk-UA" sz="8000" b="1" dirty="0" smtClean="0">
                <a:solidFill>
                  <a:schemeClr val="accent3">
                    <a:lumMod val="75000"/>
                  </a:schemeClr>
                </a:solidFill>
              </a:rPr>
              <a:t>і </a:t>
            </a:r>
            <a:r>
              <a:rPr lang="uk-UA" sz="53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5300" b="1" dirty="0" smtClean="0">
                <a:solidFill>
                  <a:srgbClr val="00B050"/>
                </a:solidFill>
              </a:rPr>
              <a:t> ЗУ   </a:t>
            </a:r>
            <a:r>
              <a:rPr lang="uk-UA" sz="5300" b="1" dirty="0" err="1" smtClean="0">
                <a:solidFill>
                  <a:srgbClr val="00B050"/>
                </a:solidFill>
              </a:rPr>
              <a:t>КИ</a:t>
            </a:r>
            <a:r>
              <a:rPr lang="uk-UA" sz="5300" b="1" dirty="0" smtClean="0">
                <a:solidFill>
                  <a:srgbClr val="00B050"/>
                </a:solidFill>
              </a:rPr>
              <a:t>   </a:t>
            </a:r>
            <a:r>
              <a:rPr lang="uk-UA" sz="5300" b="1" dirty="0" err="1" smtClean="0">
                <a:solidFill>
                  <a:srgbClr val="00B050"/>
                </a:solidFill>
              </a:rPr>
              <a:t>ПЕ</a:t>
            </a:r>
            <a:r>
              <a:rPr lang="uk-UA" sz="5300" b="1" dirty="0" smtClean="0">
                <a:solidFill>
                  <a:srgbClr val="00B050"/>
                </a:solidFill>
              </a:rPr>
              <a:t>   </a:t>
            </a:r>
            <a:r>
              <a:rPr lang="uk-UA" sz="5300" b="1" dirty="0" smtClean="0">
                <a:solidFill>
                  <a:schemeClr val="accent3">
                    <a:lumMod val="75000"/>
                  </a:schemeClr>
                </a:solidFill>
              </a:rPr>
              <a:t>НО</a:t>
            </a:r>
            <a:r>
              <a:rPr lang="uk-UA" sz="5300" b="1" dirty="0" smtClean="0">
                <a:solidFill>
                  <a:srgbClr val="00B050"/>
                </a:solidFill>
              </a:rPr>
              <a:t>   РИ   ТА  </a:t>
            </a:r>
            <a:br>
              <a:rPr lang="uk-UA" sz="5300" b="1" dirty="0" smtClean="0">
                <a:solidFill>
                  <a:srgbClr val="00B050"/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СКЛАДІТЬ ВИДІЛЕНІ СКЛАДИ І ПРОЧИТАЙТЕ ВІДГАДКУ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cer\Downloads\1681818261_kartinki-pibig-info-p-kartinki-iz-multika-chipollino-arti-pinter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429000"/>
            <a:ext cx="3216285" cy="3216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9401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ЧО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РНО, </a:t>
            </a:r>
            <a:r>
              <a:rPr lang="uk-UA" sz="3200" b="1" dirty="0" err="1" smtClean="0">
                <a:solidFill>
                  <a:srgbClr val="FF0000"/>
                </a:solidFill>
              </a:rPr>
              <a:t>ЧО</a:t>
            </a:r>
            <a:r>
              <a:rPr lang="uk-UA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УН</a:t>
            </a:r>
            <a:r>
              <a:rPr lang="uk-UA" sz="3200" b="1" dirty="0" smtClean="0">
                <a:solidFill>
                  <a:srgbClr val="FF0000"/>
                </a:solidFill>
              </a:rPr>
              <a:t>ОЧ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І,</a:t>
            </a:r>
            <a:b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ЧО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РНІ ОЧІ У С</a:t>
            </a:r>
            <a:r>
              <a:rPr lang="uk-UA" sz="3200" b="1" dirty="0" smtClean="0">
                <a:solidFill>
                  <a:srgbClr val="FF0000"/>
                </a:solidFill>
              </a:rPr>
              <a:t>ИЧ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ІВ</a:t>
            </a:r>
            <a:b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ЧО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РНІ </a:t>
            </a:r>
            <a:r>
              <a:rPr lang="uk-UA" sz="3200" b="1" dirty="0" smtClean="0">
                <a:solidFill>
                  <a:srgbClr val="FF0000"/>
                </a:solidFill>
              </a:rPr>
              <a:t>ОЧ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І, </a:t>
            </a:r>
            <a:r>
              <a:rPr lang="uk-UA" sz="3200" b="1" dirty="0" smtClean="0">
                <a:solidFill>
                  <a:srgbClr val="FF0000"/>
                </a:solidFill>
              </a:rPr>
              <a:t>ЧО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РНІ КРИЛА</a:t>
            </a:r>
            <a:b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ЧО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РНА ТІНЬ УСЕ НАКРИЛА.</a:t>
            </a:r>
            <a:b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ЧЕ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РЕЗ </a:t>
            </a:r>
            <a:r>
              <a:rPr lang="uk-UA" sz="3200" b="1" dirty="0" smtClean="0">
                <a:solidFill>
                  <a:srgbClr val="FF0000"/>
                </a:solidFill>
              </a:rPr>
              <a:t>ЧО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РНИХ ТИХ С</a:t>
            </a:r>
            <a:r>
              <a:rPr lang="uk-UA" sz="3200" b="1" dirty="0" smtClean="0">
                <a:solidFill>
                  <a:srgbClr val="FF0000"/>
                </a:solidFill>
              </a:rPr>
              <a:t>ИЧ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ІВ –</a:t>
            </a:r>
            <a:b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ЧО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РНО, </a:t>
            </a:r>
            <a:r>
              <a:rPr lang="uk-UA" sz="3200" b="1" dirty="0" err="1" smtClean="0">
                <a:solidFill>
                  <a:srgbClr val="FF0000"/>
                </a:solidFill>
              </a:rPr>
              <a:t>ЧО</a:t>
            </a:r>
            <a:r>
              <a:rPr lang="uk-UA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РНО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УН</a:t>
            </a:r>
            <a:r>
              <a:rPr lang="uk-UA" sz="3200" b="1" dirty="0" smtClean="0">
                <a:solidFill>
                  <a:srgbClr val="FF0000"/>
                </a:solidFill>
              </a:rPr>
              <a:t>ОЧ</a:t>
            </a: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І.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(Г.</a:t>
            </a:r>
            <a:r>
              <a:rPr lang="uk-UA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Чубач</a:t>
            </a:r>
            <a:r>
              <a:rPr lang="uk-UA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000" b="1" dirty="0" smtClean="0">
                <a:solidFill>
                  <a:srgbClr val="00B0F0"/>
                </a:solidFill>
              </a:rPr>
              <a:t> прочитайте виділені відкриті та закриті склади з буквою </a:t>
            </a:r>
            <a:r>
              <a:rPr lang="uk-UA" sz="2000" b="1" dirty="0" smtClean="0">
                <a:solidFill>
                  <a:srgbClr val="FF0000"/>
                </a:solidFill>
              </a:rPr>
              <a:t>Ч</a:t>
            </a:r>
            <a:r>
              <a:rPr lang="uk-UA" sz="2000" b="1" dirty="0" smtClean="0">
                <a:solidFill>
                  <a:srgbClr val="00B0F0"/>
                </a:solidFill>
              </a:rPr>
              <a:t> та порахуйте їх; яких складів більше.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cer\Downloads\eb3c65f55e8771ebe8ed22e75cf89b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500570"/>
            <a:ext cx="2357454" cy="188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/>
          </a:bodyPr>
          <a:lstStyle/>
          <a:p>
            <a:pPr algn="ctr"/>
            <a:r>
              <a:rPr lang="uk-UA" sz="1400" b="1" dirty="0" smtClean="0"/>
              <a:t>ЩО ЗА БУКВА ТАЄМНИЧА?</a:t>
            </a:r>
            <a:br>
              <a:rPr lang="uk-UA" sz="1400" b="1" dirty="0" smtClean="0"/>
            </a:br>
            <a:r>
              <a:rPr lang="uk-UA" sz="1400" b="1" dirty="0" smtClean="0"/>
              <a:t>НЕ СМІШНА ВОНА, ЗДАЄТЬСЯ,</a:t>
            </a:r>
            <a:br>
              <a:rPr lang="uk-UA" sz="1400" b="1" dirty="0" smtClean="0"/>
            </a:br>
            <a:r>
              <a:rPr lang="uk-UA" sz="1400" b="1" dirty="0" smtClean="0"/>
              <a:t>ХТО Ж ЇЇ ПОВТОРИТЬ ДВІЧІ,</a:t>
            </a:r>
            <a:br>
              <a:rPr lang="uk-UA" sz="1400" b="1" dirty="0" smtClean="0"/>
            </a:br>
            <a:r>
              <a:rPr lang="uk-UA" sz="1400" b="1" dirty="0" smtClean="0"/>
              <a:t>ТОЙ ОДРАЗУ ЗАСМІЄТЬСЯ.</a:t>
            </a:r>
            <a:endParaRPr lang="ru-RU" sz="1400" b="1" dirty="0"/>
          </a:p>
        </p:txBody>
      </p:sp>
      <p:pic>
        <p:nvPicPr>
          <p:cNvPr id="4" name="Содержимое 3" descr="C:\Documents and Settings\Администратор\Мои документы\Downloads\77769624_2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1168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ЖИВЕ СПОКІЙНО, НЕ СПІШИТЬ,</a:t>
            </a:r>
            <a:b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ВОНА НІКОЛИ НЕ БІЖИТЬ.</a:t>
            </a:r>
            <a:b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ПІД ПАНЦИРОМ БЕЗ СТРАХУ</a:t>
            </a:r>
            <a:b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ГУЛЯЄ… (ЧЕРЕПАХА)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2000" b="1" dirty="0" smtClean="0">
                <a:solidFill>
                  <a:srgbClr val="00B0F0"/>
                </a:solidFill>
              </a:rPr>
              <a:t>СПРОБУЙТЕ САМОСТІЙНО ПРОЧИТАТИ ЗАГАДКУ; НАЗВІТЬ КОРОТКІ ТА ДОВГІ СЛОВА У ЗАГАДЦІ</a:t>
            </a:r>
            <a:r>
              <a:rPr lang="uk-UA" sz="2000" b="1" dirty="0" smtClean="0"/>
              <a:t>.</a:t>
            </a:r>
            <a:endParaRPr lang="ru-RU" sz="2000" b="1" dirty="0"/>
          </a:p>
        </p:txBody>
      </p:sp>
      <p:pic>
        <p:nvPicPr>
          <p:cNvPr id="3074" name="Picture 2" descr="C:\Users\Ac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929066"/>
            <a:ext cx="3779082" cy="251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725998"/>
          </a:xfrm>
        </p:spPr>
        <p:txBody>
          <a:bodyPr>
            <a:normAutofit fontScale="90000"/>
          </a:bodyPr>
          <a:lstStyle/>
          <a:p>
            <a:r>
              <a:rPr lang="uk-UA" sz="22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200" b="1" dirty="0" smtClean="0">
                <a:solidFill>
                  <a:srgbClr val="00B0F0"/>
                </a:solidFill>
              </a:rPr>
              <a:t> “ЗБЕРЕМО” У ЧОВЕН СЛОВА, ЯКІ ПОЧИНАЮТЬСЯ НА БУКВУ  </a:t>
            </a:r>
            <a:r>
              <a:rPr lang="uk-UA" sz="2200" b="1" dirty="0" smtClean="0">
                <a:solidFill>
                  <a:srgbClr val="FF0000"/>
                </a:solidFill>
              </a:rPr>
              <a:t>Ч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>
                <a:solidFill>
                  <a:srgbClr val="002060"/>
                </a:solidFill>
              </a:rPr>
              <a:t>ВЕЧ</a:t>
            </a:r>
            <a:r>
              <a:rPr lang="uk-UA" sz="6000" b="1" dirty="0" err="1" smtClean="0">
                <a:solidFill>
                  <a:srgbClr val="002060"/>
                </a:solidFill>
              </a:rPr>
              <a:t>і</a:t>
            </a:r>
            <a:r>
              <a:rPr lang="uk-UA" b="1" dirty="0" err="1" smtClean="0">
                <a:solidFill>
                  <a:srgbClr val="002060"/>
                </a:solidFill>
              </a:rPr>
              <a:t>Р</a:t>
            </a:r>
            <a:r>
              <a:rPr lang="uk-UA" b="1" dirty="0" smtClean="0">
                <a:solidFill>
                  <a:srgbClr val="002060"/>
                </a:solidFill>
              </a:rPr>
              <a:t>   ЧАШКА   ЧУБ   КАЧЕНЯТА   ЧУМАК   ПАНЧОХИ   </a:t>
            </a:r>
            <a:r>
              <a:rPr lang="uk-UA" b="1" dirty="0" err="1" smtClean="0">
                <a:solidFill>
                  <a:srgbClr val="002060"/>
                </a:solidFill>
              </a:rPr>
              <a:t>ЧЕМП</a:t>
            </a:r>
            <a:r>
              <a:rPr lang="uk-UA" sz="6700" b="1" dirty="0" err="1" smtClean="0">
                <a:solidFill>
                  <a:srgbClr val="002060"/>
                </a:solidFill>
              </a:rPr>
              <a:t>і</a:t>
            </a:r>
            <a:r>
              <a:rPr lang="uk-UA" b="1" dirty="0" err="1" smtClean="0">
                <a:solidFill>
                  <a:srgbClr val="002060"/>
                </a:solidFill>
              </a:rPr>
              <a:t>ОН</a:t>
            </a:r>
            <a:r>
              <a:rPr lang="uk-UA" b="1" dirty="0" smtClean="0">
                <a:solidFill>
                  <a:srgbClr val="002060"/>
                </a:solidFill>
              </a:rPr>
              <a:t>   </a:t>
            </a:r>
            <a:r>
              <a:rPr lang="uk-UA" b="1" dirty="0" err="1" smtClean="0">
                <a:solidFill>
                  <a:srgbClr val="002060"/>
                </a:solidFill>
              </a:rPr>
              <a:t>ОЧ</a:t>
            </a:r>
            <a:r>
              <a:rPr lang="uk-UA" sz="6700" b="1" dirty="0" err="1" smtClean="0">
                <a:solidFill>
                  <a:srgbClr val="002060"/>
                </a:solidFill>
              </a:rPr>
              <a:t>і</a:t>
            </a:r>
            <a:r>
              <a:rPr lang="uk-UA" sz="6700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</a:t>
            </a:r>
            <a:r>
              <a:rPr lang="uk-UA" b="1" dirty="0" err="1" smtClean="0">
                <a:solidFill>
                  <a:srgbClr val="002060"/>
                </a:solidFill>
              </a:rPr>
              <a:t>П</a:t>
            </a:r>
            <a:r>
              <a:rPr lang="uk-UA" sz="6700" b="1" dirty="0" err="1" smtClean="0">
                <a:solidFill>
                  <a:srgbClr val="002060"/>
                </a:solidFill>
              </a:rPr>
              <a:t>і</a:t>
            </a:r>
            <a:r>
              <a:rPr lang="uk-UA" b="1" dirty="0" err="1" smtClean="0">
                <a:solidFill>
                  <a:srgbClr val="002060"/>
                </a:solidFill>
              </a:rPr>
              <a:t>ДЖАЧОК</a:t>
            </a:r>
            <a:r>
              <a:rPr lang="uk-UA" b="1" dirty="0" smtClean="0">
                <a:solidFill>
                  <a:srgbClr val="002060"/>
                </a:solidFill>
              </a:rPr>
              <a:t>   ЧЕРПАК   ЧАРИ   ЧУДО   ЧОВЕН   ЧАПЛЯ   ЧИТАЧ   ЧОЛО   ЧАВУН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cer\Downloads\kartinkadlyadeteylodkasveslamikaknarisov-5dd1a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005780"/>
            <a:ext cx="2560075" cy="185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25866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B050"/>
                </a:solidFill>
              </a:rPr>
              <a:t>Ч</a:t>
            </a:r>
            <a:br>
              <a:rPr lang="uk-UA" sz="6000" dirty="0" smtClean="0">
                <a:solidFill>
                  <a:srgbClr val="00B050"/>
                </a:solidFill>
              </a:rPr>
            </a:br>
            <a:r>
              <a:rPr lang="uk-UA" sz="16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600" b="1" dirty="0" smtClean="0">
                <a:solidFill>
                  <a:srgbClr val="00B0F0"/>
                </a:solidFill>
              </a:rPr>
              <a:t>: ПОЧИНАЮЧИ З БУКВИ </a:t>
            </a:r>
            <a:r>
              <a:rPr lang="uk-UA" sz="2400" b="1" dirty="0" smtClean="0">
                <a:solidFill>
                  <a:srgbClr val="FF0000"/>
                </a:solidFill>
              </a:rPr>
              <a:t>Ч</a:t>
            </a:r>
            <a:r>
              <a:rPr lang="uk-UA" sz="1600" b="1" dirty="0" smtClean="0">
                <a:solidFill>
                  <a:srgbClr val="00B0F0"/>
                </a:solidFill>
              </a:rPr>
              <a:t> ПРОЧИТАЙТЕ ДЛЯ ЧАПЛІ СЛОВА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428604"/>
            <a:ext cx="1060704" cy="914400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572264" y="1285860"/>
            <a:ext cx="1060704" cy="914400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857488" y="714356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357290" y="3357562"/>
            <a:ext cx="1060704" cy="914400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</a:t>
            </a:r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14744" y="3714752"/>
            <a:ext cx="1060704" cy="914400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214942" y="428604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643174" y="3000372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</a:t>
            </a: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572396" y="500042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786578" y="4071942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</a:t>
            </a:r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714480" y="1571612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57620" y="1500174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357818" y="3500438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</a:t>
            </a:r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572396" y="2857496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</a:t>
            </a:r>
            <a:endParaRPr lang="ru-RU" dirty="0"/>
          </a:p>
        </p:txBody>
      </p:sp>
      <p:pic>
        <p:nvPicPr>
          <p:cNvPr id="2050" name="Picture 2" descr="C:\Users\Acer\Downloads\6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857760"/>
            <a:ext cx="3151079" cy="153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1400" b="1" dirty="0" smtClean="0"/>
              <a:t>КАМИШИ ШУМЛЯТЬ: ШУ-ШУ,</a:t>
            </a:r>
            <a:br>
              <a:rPr lang="uk-UA" sz="1400" b="1" dirty="0" smtClean="0"/>
            </a:br>
            <a:r>
              <a:rPr lang="uk-UA" sz="1400" b="1" dirty="0" smtClean="0"/>
              <a:t>БУКВУ Я НОВУ ПИШУ:</a:t>
            </a:r>
            <a:br>
              <a:rPr lang="uk-UA" sz="1400" b="1" dirty="0" smtClean="0"/>
            </a:br>
            <a:r>
              <a:rPr lang="uk-UA" sz="1400" b="1" dirty="0" smtClean="0"/>
              <a:t>ТРИ СТОВПЦІ, ВНИЗУ МЕЖА –</a:t>
            </a:r>
            <a:br>
              <a:rPr lang="uk-UA" sz="1400" b="1" dirty="0" smtClean="0"/>
            </a:br>
            <a:r>
              <a:rPr lang="uk-UA" sz="1400" b="1" dirty="0" smtClean="0"/>
              <a:t>ОТ І ВИЙШЛА БУКВА “ША”</a:t>
            </a:r>
            <a:br>
              <a:rPr lang="uk-UA" sz="1400" b="1" dirty="0" smtClean="0"/>
            </a:br>
            <a:r>
              <a:rPr lang="uk-UA" sz="1400" b="1" i="1" dirty="0" smtClean="0"/>
              <a:t>(О.Олесь)</a:t>
            </a:r>
            <a:endParaRPr lang="ru-RU" sz="1400" b="1" i="1" dirty="0"/>
          </a:p>
        </p:txBody>
      </p:sp>
      <p:pic>
        <p:nvPicPr>
          <p:cNvPr id="4" name="Содержимое 3" descr="C:\Documents and Settings\Администратор\Мои документы\Downloads\unnamed (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9"/>
            <a:ext cx="557216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686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ША – </a:t>
            </a:r>
            <a:r>
              <a:rPr lang="uk-UA" sz="6000" b="1" dirty="0" err="1" smtClean="0">
                <a:solidFill>
                  <a:srgbClr val="0070C0"/>
                </a:solidFill>
              </a:rPr>
              <a:t>ША</a:t>
            </a:r>
            <a:r>
              <a:rPr lang="uk-UA" sz="6000" b="1" dirty="0" smtClean="0">
                <a:solidFill>
                  <a:srgbClr val="0070C0"/>
                </a:solidFill>
              </a:rPr>
              <a:t> – </a:t>
            </a:r>
            <a:r>
              <a:rPr lang="uk-UA" sz="6000" b="1" dirty="0" err="1" smtClean="0">
                <a:solidFill>
                  <a:srgbClr val="0070C0"/>
                </a:solidFill>
              </a:rPr>
              <a:t>ША</a:t>
            </a:r>
            <a:r>
              <a:rPr lang="uk-UA" sz="6000" b="1" dirty="0" smtClean="0">
                <a:solidFill>
                  <a:srgbClr val="0070C0"/>
                </a:solidFill>
              </a:rPr>
              <a:t> – МАША В </a:t>
            </a:r>
            <a:r>
              <a:rPr lang="uk-UA" sz="6000" b="1" dirty="0" err="1" smtClean="0">
                <a:solidFill>
                  <a:srgbClr val="0070C0"/>
                </a:solidFill>
              </a:rPr>
              <a:t>Л</a:t>
            </a:r>
            <a:r>
              <a:rPr lang="uk-UA" sz="8000" b="1" dirty="0" err="1" smtClean="0">
                <a:solidFill>
                  <a:srgbClr val="0070C0"/>
                </a:solidFill>
              </a:rPr>
              <a:t>і</a:t>
            </a:r>
            <a:r>
              <a:rPr lang="uk-UA" sz="6000" b="1" dirty="0" err="1" smtClean="0">
                <a:solidFill>
                  <a:srgbClr val="0070C0"/>
                </a:solidFill>
              </a:rPr>
              <a:t>С</a:t>
            </a:r>
            <a:r>
              <a:rPr lang="uk-UA" sz="6000" b="1" dirty="0" smtClean="0">
                <a:solidFill>
                  <a:srgbClr val="0070C0"/>
                </a:solidFill>
              </a:rPr>
              <a:t>… (</a:t>
            </a:r>
            <a:r>
              <a:rPr lang="uk-UA" sz="6000" b="1" dirty="0" err="1" smtClean="0">
                <a:solidFill>
                  <a:srgbClr val="0070C0"/>
                </a:solidFill>
              </a:rPr>
              <a:t>П</a:t>
            </a:r>
            <a:r>
              <a:rPr lang="uk-UA" sz="8000" b="1" dirty="0" err="1" smtClean="0">
                <a:solidFill>
                  <a:srgbClr val="0070C0"/>
                </a:solidFill>
              </a:rPr>
              <a:t>і</a:t>
            </a:r>
            <a:r>
              <a:rPr lang="uk-UA" sz="6000" b="1" dirty="0" err="1" smtClean="0">
                <a:solidFill>
                  <a:srgbClr val="0070C0"/>
                </a:solidFill>
              </a:rPr>
              <a:t>ШЛА</a:t>
            </a:r>
            <a:r>
              <a:rPr lang="uk-UA" sz="6000" b="1" dirty="0" smtClean="0">
                <a:solidFill>
                  <a:srgbClr val="0070C0"/>
                </a:solidFill>
              </a:rPr>
              <a:t>)</a:t>
            </a:r>
            <a:r>
              <a:rPr lang="uk-UA" dirty="0" smtClean="0">
                <a:solidFill>
                  <a:srgbClr val="0070C0"/>
                </a:solidFill>
              </a:rPr>
              <a:t/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ПРОЧИТАЄМО ТА ПОВТОРИМО ЧИСТОМОВКУ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Acer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895" y="3929063"/>
            <a:ext cx="3051759" cy="231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65456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ШУ    БА    ШО    ЖИ   ШЕ    ВО    ШИ    ДЕ    </a:t>
            </a:r>
            <a:r>
              <a:rPr lang="uk-UA" sz="5400" b="1" dirty="0" err="1" smtClean="0">
                <a:solidFill>
                  <a:srgbClr val="FFFF00"/>
                </a:solidFill>
              </a:rPr>
              <a:t>Ш</a:t>
            </a:r>
            <a:r>
              <a:rPr lang="uk-UA" sz="7200" b="1" dirty="0" err="1" smtClean="0">
                <a:solidFill>
                  <a:srgbClr val="FFFF00"/>
                </a:solidFill>
              </a:rPr>
              <a:t>і</a:t>
            </a:r>
            <a:r>
              <a:rPr lang="uk-UA" sz="5400" b="1" dirty="0" smtClean="0">
                <a:solidFill>
                  <a:srgbClr val="FFFF00"/>
                </a:solidFill>
              </a:rPr>
              <a:t>   ГУ    ША </a:t>
            </a:r>
            <a:br>
              <a:rPr lang="uk-UA" sz="5400" b="1" dirty="0" smtClean="0">
                <a:solidFill>
                  <a:srgbClr val="FFFF00"/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000" b="1" dirty="0" smtClean="0">
                <a:solidFill>
                  <a:srgbClr val="00B0F0"/>
                </a:solidFill>
              </a:rPr>
              <a:t> ДОПОМОЖІТЬ МИШКАМ РОЗПОДІЛИТИ СКЛАДИ НА ДВІ ГРУПИ</a:t>
            </a:r>
            <a:r>
              <a:rPr lang="uk-UA" sz="5400" b="1" dirty="0" smtClean="0">
                <a:solidFill>
                  <a:srgbClr val="FFFF00"/>
                </a:solidFill>
              </a:rPr>
              <a:t>  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Ac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602124"/>
            <a:ext cx="1643074" cy="1989408"/>
          </a:xfrm>
          <a:prstGeom prst="rect">
            <a:avLst/>
          </a:prstGeom>
          <a:noFill/>
        </p:spPr>
      </p:pic>
      <p:pic>
        <p:nvPicPr>
          <p:cNvPr id="5123" name="Picture 3" descr="C:\Users\Acer\Downloads\bcd8ee6cf373ee1be5a0b8093d418b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429132"/>
            <a:ext cx="1881174" cy="1881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5734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bg2">
                    <a:lumMod val="50000"/>
                  </a:schemeClr>
                </a:solidFill>
              </a:rPr>
              <a:t>ШИ…     ША…     ШО…     ШЕ…     ШУ…     ШО…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2000" b="1" dirty="0" smtClean="0">
                <a:solidFill>
                  <a:srgbClr val="00B0F0"/>
                </a:solidFill>
              </a:rPr>
              <a:t>ПРОДОВЖИМО СЛОВА ЗА ПОДАНИМ ПОЧАТКОМ.</a:t>
            </a:r>
            <a:endParaRPr lang="ru-RU" dirty="0"/>
          </a:p>
        </p:txBody>
      </p:sp>
      <p:pic>
        <p:nvPicPr>
          <p:cNvPr id="4098" name="Picture 2" descr="C:\Users\Acer\Downloads\134353168712334_39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786322"/>
            <a:ext cx="1857388" cy="1857388"/>
          </a:xfrm>
          <a:prstGeom prst="rect">
            <a:avLst/>
          </a:prstGeom>
          <a:noFill/>
        </p:spPr>
      </p:pic>
      <p:pic>
        <p:nvPicPr>
          <p:cNvPr id="4099" name="Picture 3" descr="C:\Users\Acer\Downloads\shapka-lyzhnaya-dlya-detej-sinyaya-fl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00372"/>
            <a:ext cx="1377950" cy="1377950"/>
          </a:xfrm>
          <a:prstGeom prst="rect">
            <a:avLst/>
          </a:prstGeom>
          <a:noFill/>
        </p:spPr>
      </p:pic>
      <p:pic>
        <p:nvPicPr>
          <p:cNvPr id="4100" name="Picture 4" descr="C:\Users\Acer\Downloads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643446"/>
            <a:ext cx="1928818" cy="1928818"/>
          </a:xfrm>
          <a:prstGeom prst="rect">
            <a:avLst/>
          </a:prstGeom>
          <a:noFill/>
        </p:spPr>
      </p:pic>
      <p:pic>
        <p:nvPicPr>
          <p:cNvPr id="4101" name="Picture 5" descr="C:\Users\Acer\Downloads\shersh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071810"/>
            <a:ext cx="2371719" cy="1332780"/>
          </a:xfrm>
          <a:prstGeom prst="rect">
            <a:avLst/>
          </a:prstGeom>
          <a:noFill/>
        </p:spPr>
      </p:pic>
      <p:pic>
        <p:nvPicPr>
          <p:cNvPr id="4102" name="Picture 6" descr="C:\Users\Acer\Downloads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714884"/>
            <a:ext cx="2466975" cy="1847850"/>
          </a:xfrm>
          <a:prstGeom prst="rect">
            <a:avLst/>
          </a:prstGeom>
          <a:noFill/>
        </p:spPr>
      </p:pic>
      <p:pic>
        <p:nvPicPr>
          <p:cNvPr id="4103" name="Picture 7" descr="C:\Users\Acer\Downloads\Без наз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78605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0117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ШАШ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</a:t>
            </a:r>
            <a:r>
              <a:rPr lang="uk-UA" sz="4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  <a:r>
              <a:rPr lang="uk-UA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8900" b="1" dirty="0" smtClean="0">
                <a:solidFill>
                  <a:schemeClr val="bg1">
                    <a:lumMod val="50000"/>
                  </a:schemeClr>
                </a:solidFill>
              </a:rPr>
              <a:t>ШИР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СУ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sz="6600" b="1" dirty="0" smtClean="0">
                <a:solidFill>
                  <a:srgbClr val="00B050"/>
                </a:solidFill>
              </a:rPr>
              <a:t>ЛО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ХИ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sz="6000" b="1" dirty="0" smtClean="0">
                <a:solidFill>
                  <a:srgbClr val="FF0000"/>
                </a:solidFill>
              </a:rPr>
              <a:t>ШАХ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ШЕ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sz="8900" b="1" dirty="0" smtClean="0">
                <a:solidFill>
                  <a:schemeClr val="bg1">
                    <a:lumMod val="50000"/>
                  </a:schemeClr>
                </a:solidFill>
              </a:rPr>
              <a:t>МА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ЛИК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8000" b="1" dirty="0" smtClean="0">
                <a:solidFill>
                  <a:srgbClr val="7030A0"/>
                </a:solidFill>
              </a:rPr>
              <a:t>ШУР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ША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sz="8000" b="1" dirty="0" err="1" smtClean="0">
                <a:solidFill>
                  <a:srgbClr val="7030A0"/>
                </a:solidFill>
              </a:rPr>
              <a:t>Х</a:t>
            </a:r>
            <a:r>
              <a:rPr lang="uk-UA" sz="9800" b="1" dirty="0" err="1" smtClean="0">
                <a:solidFill>
                  <a:srgbClr val="7030A0"/>
                </a:solidFill>
              </a:rPr>
              <a:t>і</a:t>
            </a:r>
            <a:r>
              <a:rPr lang="uk-UA" sz="8000" b="1" dirty="0" err="1" smtClean="0">
                <a:solidFill>
                  <a:srgbClr val="7030A0"/>
                </a:solidFill>
              </a:rPr>
              <a:t>Т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b="1" dirty="0" smtClean="0">
                <a:solidFill>
                  <a:srgbClr val="FFFF00"/>
                </a:solidFill>
              </a:rPr>
              <a:t>ША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sz="6600" b="1" dirty="0" smtClean="0">
                <a:solidFill>
                  <a:srgbClr val="00B050"/>
                </a:solidFill>
              </a:rPr>
              <a:t>ШИ   </a:t>
            </a:r>
            <a:r>
              <a:rPr lang="uk-UA" sz="6000" b="1" dirty="0" smtClean="0">
                <a:solidFill>
                  <a:srgbClr val="FF0000"/>
                </a:solidFill>
              </a:rPr>
              <a:t>ТАР</a:t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СКЛАДІТЬ СКЛАДИ ТА ПРОЧИТАЙТЕ СЛОВА ДЛЯ ШПАКА</a:t>
            </a:r>
            <a:r>
              <a:rPr lang="uk-UA" sz="6000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cer\Downloads\image_9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564127"/>
            <a:ext cx="1933078" cy="129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01175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шампіньйон   вишні   шершень   шовкопряд   шовковиця    шоу   шафа   шуліка   вішалка   шістдесят   шухляда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2200" b="1" dirty="0" smtClean="0">
                <a:solidFill>
                  <a:srgbClr val="00B0F0"/>
                </a:solidFill>
              </a:rPr>
              <a:t>для шимпанзе знайдіть склади з буквою </a:t>
            </a:r>
            <a:r>
              <a:rPr lang="uk-UA" sz="2200" b="1" dirty="0" smtClean="0">
                <a:solidFill>
                  <a:srgbClr val="FF0000"/>
                </a:solidFill>
              </a:rPr>
              <a:t>Ш</a:t>
            </a:r>
            <a:r>
              <a:rPr lang="uk-UA" sz="2200" b="1" dirty="0" smtClean="0">
                <a:solidFill>
                  <a:srgbClr val="00B0F0"/>
                </a:solidFill>
              </a:rPr>
              <a:t> у поданих словах; прочитайте короткі слова.</a:t>
            </a:r>
            <a:endParaRPr lang="ru-RU" sz="2200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Acer\Downloads\depositphotos_54960379-stock-photo-cartoon-animal-a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72074"/>
            <a:ext cx="1107628" cy="160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1400" b="1" dirty="0" smtClean="0"/>
              <a:t>-РОЗКАЖІТЬ ПРО БУКВУ ЩА!</a:t>
            </a:r>
            <a:br>
              <a:rPr lang="uk-UA" sz="1400" b="1" dirty="0" smtClean="0"/>
            </a:br>
            <a:r>
              <a:rPr lang="uk-UA" sz="1400" b="1" dirty="0" smtClean="0"/>
              <a:t>-А ВОНА ТАКА, ЯК ША,</a:t>
            </a:r>
            <a:br>
              <a:rPr lang="uk-UA" sz="1400" b="1" dirty="0" smtClean="0"/>
            </a:br>
            <a:r>
              <a:rPr lang="uk-UA" sz="1400" b="1" dirty="0" smtClean="0"/>
              <a:t>ТІЛЬКИ В НЕЇ, - КАЖЕ КОСТИК, -</a:t>
            </a:r>
            <a:br>
              <a:rPr lang="uk-UA" sz="1400" b="1" dirty="0" smtClean="0"/>
            </a:br>
            <a:r>
              <a:rPr lang="uk-UA" sz="1400" b="1" dirty="0" smtClean="0"/>
              <a:t>УНИЗУ ПРАВОРУЧ ХВОСТИК.</a:t>
            </a:r>
            <a:br>
              <a:rPr lang="uk-UA" sz="1400" b="1" dirty="0" smtClean="0"/>
            </a:br>
            <a:r>
              <a:rPr lang="uk-UA" sz="1400" b="1" i="1" dirty="0" smtClean="0"/>
              <a:t>(В.Гринько)</a:t>
            </a:r>
            <a:endParaRPr lang="ru-RU" sz="1400" b="1" i="1" dirty="0"/>
          </a:p>
        </p:txBody>
      </p:sp>
      <p:pic>
        <p:nvPicPr>
          <p:cNvPr id="4" name="Содержимое 3" descr="C:\Documents and Settings\Администратор\Мои документы\Downloads\dasha3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28802"/>
            <a:ext cx="4446363" cy="47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797436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rgbClr val="0070C0"/>
                </a:solidFill>
              </a:rPr>
              <a:t>У   Е   А   Д   В   О   </a:t>
            </a:r>
            <a:r>
              <a:rPr lang="uk-UA" sz="8000" b="1" dirty="0" err="1" smtClean="0">
                <a:solidFill>
                  <a:srgbClr val="0070C0"/>
                </a:solidFill>
              </a:rPr>
              <a:t>Хх</a:t>
            </a:r>
            <a:r>
              <a:rPr lang="uk-UA" sz="8000" b="1" dirty="0" smtClean="0">
                <a:solidFill>
                  <a:srgbClr val="0070C0"/>
                </a:solidFill>
              </a:rPr>
              <a:t>   З   И   Ж</a:t>
            </a:r>
            <a:br>
              <a:rPr lang="uk-UA" sz="8000" b="1" dirty="0" smtClean="0">
                <a:solidFill>
                  <a:srgbClr val="0070C0"/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ДЛЯ ВЕСЕЛОЇ ХАРИНКИ ЗНАЙДІТЬ НЕЗНАЙОМУ БУКВУ; ВИКЛАДІТЬ ІЗ ОЛІВЦІВ БУКВУ </a:t>
            </a:r>
            <a:r>
              <a:rPr lang="uk-UA" sz="2000" b="1" dirty="0" smtClean="0">
                <a:solidFill>
                  <a:srgbClr val="FF0000"/>
                </a:solidFill>
              </a:rPr>
              <a:t>Х.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Acer\Downloads\Тучка-картинки-для-детей-прикольные-красивые-и-интересные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2028575" cy="231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72599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7030A0"/>
                </a:solidFill>
              </a:rPr>
              <a:t>Л   щ   Д  т   Ж   а   Н   ж   Е   ш   В   А   к   Щ   м   У   М   щ   Т   Р   т   О   Б   </a:t>
            </a:r>
            <a:r>
              <a:rPr lang="uk-UA" sz="5400" b="1" dirty="0" err="1" smtClean="0">
                <a:solidFill>
                  <a:srgbClr val="7030A0"/>
                </a:solidFill>
              </a:rPr>
              <a:t>б</a:t>
            </a:r>
            <a:r>
              <a:rPr lang="uk-UA" sz="5400" b="1" dirty="0" smtClean="0">
                <a:solidFill>
                  <a:srgbClr val="7030A0"/>
                </a:solidFill>
              </a:rPr>
              <a:t>   Ж   і   Щ   а   Ш   ж  С   і   И   у   П   І   Г </a:t>
            </a:r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sz="22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200" b="1" dirty="0" smtClean="0">
                <a:solidFill>
                  <a:srgbClr val="00B0F0"/>
                </a:solidFill>
              </a:rPr>
              <a:t> знайдіть для щиглика незнайомі букви 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pic>
        <p:nvPicPr>
          <p:cNvPr id="9218" name="Picture 2" descr="C:\Users\Acer\Downloads\157021.0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636"/>
            <a:ext cx="1732088" cy="160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6545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УПІЙМАВ ІВАСИК РИБУ,</a:t>
            </a:r>
            <a:b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АЛЕ ВИТЯГТИ – МУКА!</a:t>
            </a:r>
            <a:b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 СЕРДИТА І ВЕЛИКА</a:t>
            </a:r>
            <a:b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ГАЧОК ЗЛОВИЛАСЬ… (ЩУКА)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200" b="1" dirty="0" smtClean="0">
                <a:solidFill>
                  <a:srgbClr val="00B0F0"/>
                </a:solidFill>
              </a:rPr>
              <a:t> ПРОЧИТАЙТЕ ЗАГАДКУ; ВИЛІПІТЬ ІЗ ПЛАСТИЛІНУ СЛОВО </a:t>
            </a:r>
            <a:r>
              <a:rPr lang="uk-UA" sz="2200" b="1" dirty="0" smtClean="0">
                <a:solidFill>
                  <a:srgbClr val="FF0000"/>
                </a:solidFill>
              </a:rPr>
              <a:t>ЩУКА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cer\Downloads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586" y="4714875"/>
            <a:ext cx="2588377" cy="153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2973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ЩАВЕЛЬ   ЩУКА   ЩОГЛА   ЩОКА   ЩЕНЯ   </a:t>
            </a:r>
            <a:r>
              <a:rPr lang="uk-UA" sz="5400" b="1" dirty="0" err="1" smtClean="0">
                <a:solidFill>
                  <a:schemeClr val="accent4">
                    <a:lumMod val="75000"/>
                  </a:schemeClr>
                </a:solidFill>
              </a:rPr>
              <a:t>ЩИПЦ</a:t>
            </a:r>
            <a:r>
              <a:rPr lang="uk-UA" sz="72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uk-UA" sz="7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  ЩИРЕЦЬ   </a:t>
            </a:r>
            <a:r>
              <a:rPr lang="uk-UA" sz="5400" b="1" dirty="0" err="1" smtClean="0">
                <a:solidFill>
                  <a:schemeClr val="accent4">
                    <a:lumMod val="75000"/>
                  </a:schemeClr>
                </a:solidFill>
              </a:rPr>
              <a:t>ЩЕБ</a:t>
            </a:r>
            <a:r>
              <a:rPr lang="uk-UA" sz="72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uk-UA" sz="5400" b="1" dirty="0" err="1" smtClean="0">
                <a:solidFill>
                  <a:schemeClr val="accent4">
                    <a:lumMod val="75000"/>
                  </a:schemeClr>
                </a:solidFill>
              </a:rPr>
              <a:t>НЬ</a:t>
            </a: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uk-UA" sz="5400" b="1" dirty="0" err="1" smtClean="0">
                <a:solidFill>
                  <a:schemeClr val="accent4">
                    <a:lumMod val="75000"/>
                  </a:schemeClr>
                </a:solidFill>
              </a:rPr>
              <a:t>КУЩ</a:t>
            </a:r>
            <a:r>
              <a:rPr lang="uk-UA" sz="80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2000" b="1" dirty="0" smtClean="0">
                <a:solidFill>
                  <a:srgbClr val="00B0F0"/>
                </a:solidFill>
              </a:rPr>
              <a:t>ДЛЯ ЩЕНЯТКА У ПОДАНИХ СЛОВАХ ЗНАЙДІТЬ СКЛАДИ ІЗ БУКВОЮ </a:t>
            </a:r>
            <a:r>
              <a:rPr lang="uk-UA" sz="2000" b="1" dirty="0" smtClean="0">
                <a:solidFill>
                  <a:srgbClr val="FF0000"/>
                </a:solidFill>
              </a:rPr>
              <a:t>Щ</a:t>
            </a:r>
            <a:r>
              <a:rPr lang="uk-UA" sz="2000" b="1" dirty="0" smtClean="0">
                <a:solidFill>
                  <a:srgbClr val="00B0F0"/>
                </a:solidFill>
              </a:rPr>
              <a:t>; ПРИДУМАЙ СВОЇ СЛОВА.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C:\Users\Acer\Downloads\1680978064_pictures-pibig-info-p-risunok-shchenka-karandashom-vkontakt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357694"/>
            <a:ext cx="1643074" cy="230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979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b="1" dirty="0" err="1" smtClean="0">
                <a:solidFill>
                  <a:schemeClr val="accent5">
                    <a:lumMod val="75000"/>
                  </a:schemeClr>
                </a:solidFill>
              </a:rPr>
              <a:t>ЩіТ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err="1" smtClean="0">
                <a:solidFill>
                  <a:srgbClr val="FFC000"/>
                </a:solidFill>
              </a:rPr>
              <a:t>ТОК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rgbClr val="FF0000"/>
                </a:solidFill>
              </a:rPr>
              <a:t>ПЛО 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uk-UA" sz="8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ЩИГ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rgbClr val="FFFF00"/>
                </a:solidFill>
              </a:rPr>
              <a:t>ЩО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rgbClr val="FF0000"/>
                </a:solidFill>
              </a:rPr>
              <a:t>ЩА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uk-UA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ЩИК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rgbClr val="FFC000"/>
                </a:solidFill>
              </a:rPr>
              <a:t>ЩИ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rgbClr val="FFFF00"/>
                </a:solidFill>
              </a:rPr>
              <a:t>КА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ЛИК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uk-UA" sz="8000" b="1" dirty="0" smtClean="0">
                <a:solidFill>
                  <a:schemeClr val="accent5">
                    <a:lumMod val="75000"/>
                  </a:schemeClr>
                </a:solidFill>
              </a:rPr>
              <a:t>КА </a:t>
            </a:r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uk-UA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ЩУ</a:t>
            </a:r>
            <a:r>
              <a:rPr lang="uk-UA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uk-UA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2000" b="1" dirty="0" smtClean="0">
                <a:solidFill>
                  <a:srgbClr val="00B0F0"/>
                </a:solidFill>
              </a:rPr>
              <a:t>СКЛАДІТЬ ЗА КОЛЬОРОМ ПОЛОВИНКИ СКЛАДІВ ТА ПРОЧИТАЙТЕ СЛОВА.</a:t>
            </a:r>
            <a:endParaRPr lang="ru-RU" sz="6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401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i="1" dirty="0" smtClean="0">
                <a:solidFill>
                  <a:srgbClr val="00B0F0"/>
                </a:solidFill>
              </a:rPr>
              <a:t>ЗАВДАННЯ </a:t>
            </a:r>
            <a:r>
              <a:rPr lang="ru-RU" sz="1800" b="1" dirty="0" smtClean="0">
                <a:solidFill>
                  <a:srgbClr val="00B0F0"/>
                </a:solidFill>
              </a:rPr>
              <a:t>:ПОМІРКУЙ ТА ВІДГАДАЙ, ЩО ЗАШИФРОВАНО – ПРОЧИТАЙ. 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cer\Downloads\3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7143750" cy="3286148"/>
          </a:xfrm>
          <a:prstGeom prst="rect">
            <a:avLst/>
          </a:prstGeom>
          <a:noFill/>
        </p:spPr>
      </p:pic>
      <p:pic>
        <p:nvPicPr>
          <p:cNvPr id="1027" name="Picture 3" descr="C:\Users\Acer\Downloads\Веселая-буква-картинки-для-детей-и-малышей-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575" y="45720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687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К</a:t>
            </a:r>
            <a:r>
              <a:rPr lang="uk-UA" sz="6000" b="1" dirty="0" smtClean="0">
                <a:solidFill>
                  <a:srgbClr val="00B0F0"/>
                </a:solidFill>
              </a:rPr>
              <a:t>И</a:t>
            </a:r>
            <a:r>
              <a:rPr lang="uk-UA" sz="8800" b="1" dirty="0" smtClean="0">
                <a:solidFill>
                  <a:srgbClr val="00B0F0"/>
                </a:solidFill>
              </a:rPr>
              <a:t>М</a:t>
            </a:r>
            <a:r>
              <a:rPr lang="uk-UA" sz="4000" b="1" dirty="0" smtClean="0">
                <a:solidFill>
                  <a:srgbClr val="00B0F0"/>
                </a:solidFill>
              </a:rPr>
              <a:t>А</a:t>
            </a:r>
            <a:r>
              <a:rPr lang="uk-UA" sz="7200" b="1" dirty="0" smtClean="0">
                <a:solidFill>
                  <a:srgbClr val="00B0F0"/>
                </a:solidFill>
              </a:rPr>
              <a:t>Р</a:t>
            </a:r>
            <a:r>
              <a:rPr lang="uk-UA" sz="5400" b="1" dirty="0" smtClean="0">
                <a:solidFill>
                  <a:srgbClr val="00B0F0"/>
                </a:solidFill>
              </a:rPr>
              <a:t>Н</a:t>
            </a:r>
            <a:r>
              <a:rPr lang="uk-UA" sz="11500" b="1" dirty="0" smtClean="0">
                <a:solidFill>
                  <a:srgbClr val="00B0F0"/>
                </a:solidFill>
              </a:rPr>
              <a:t>Х</a:t>
            </a:r>
            <a:r>
              <a:rPr lang="uk-UA" sz="8000" b="1" dirty="0" smtClean="0">
                <a:solidFill>
                  <a:srgbClr val="00B0F0"/>
                </a:solidFill>
              </a:rPr>
              <a:t>А    </a:t>
            </a:r>
            <a:r>
              <a:rPr lang="uk-UA" sz="1400" b="1" dirty="0" smtClean="0">
                <a:solidFill>
                  <a:srgbClr val="00B0F0"/>
                </a:solidFill>
              </a:rPr>
              <a:t>ЗАВДАННЯ: ПРОЧИТАЙТЕ СЛОВО – ПОЧИНАЮЧИ З ВЕЛИКОЇ ЛІТЕРИ</a:t>
            </a:r>
            <a:br>
              <a:rPr lang="uk-UA" sz="1400" b="1" dirty="0" smtClean="0">
                <a:solidFill>
                  <a:srgbClr val="00B0F0"/>
                </a:solidFill>
              </a:rPr>
            </a:br>
            <a:r>
              <a:rPr lang="uk-UA" sz="1400" b="1" dirty="0" smtClean="0">
                <a:solidFill>
                  <a:srgbClr val="00B0F0"/>
                </a:solidFill>
              </a:rPr>
              <a:t> ТА ЗАКІНЧУЮЧИ МАЛЕНЬКОЮ ЛІТЕРОЮ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cer\Downloads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643314"/>
            <a:ext cx="2986885" cy="2986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549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СОН</a:t>
            </a:r>
            <a:r>
              <a:rPr lang="uk-UA" b="1" dirty="0" smtClean="0"/>
              <a:t>ЯШ</a:t>
            </a:r>
            <a:r>
              <a:rPr lang="uk-UA" b="1" dirty="0" smtClean="0">
                <a:solidFill>
                  <a:srgbClr val="00B050"/>
                </a:solidFill>
              </a:rPr>
              <a:t>НИКОВА</a:t>
            </a:r>
            <a:r>
              <a:rPr lang="uk-UA" b="1" dirty="0" smtClean="0"/>
              <a:t>, </a:t>
            </a:r>
            <a:r>
              <a:rPr lang="uk-UA" b="1" dirty="0" smtClean="0">
                <a:solidFill>
                  <a:srgbClr val="00B050"/>
                </a:solidFill>
              </a:rPr>
              <a:t>ЗАПА</a:t>
            </a:r>
            <a:r>
              <a:rPr lang="uk-UA" b="1" dirty="0" smtClean="0"/>
              <a:t>Ш</a:t>
            </a:r>
            <a:r>
              <a:rPr lang="uk-UA" b="1" dirty="0" smtClean="0">
                <a:solidFill>
                  <a:srgbClr val="00B050"/>
                </a:solidFill>
              </a:rPr>
              <a:t>НА</a:t>
            </a:r>
            <a:r>
              <a:rPr lang="uk-UA" b="1" dirty="0" smtClean="0"/>
              <a:t>,</a:t>
            </a:r>
            <a:br>
              <a:rPr lang="uk-UA" b="1" dirty="0" smtClean="0"/>
            </a:br>
            <a:r>
              <a:rPr lang="uk-UA" b="1" dirty="0" err="1" smtClean="0">
                <a:solidFill>
                  <a:srgbClr val="00B050"/>
                </a:solidFill>
              </a:rPr>
              <a:t>Д</a:t>
            </a:r>
            <a:r>
              <a:rPr lang="uk-UA" sz="6000" b="1" dirty="0" err="1" smtClean="0">
                <a:solidFill>
                  <a:srgbClr val="00B050"/>
                </a:solidFill>
              </a:rPr>
              <a:t>і</a:t>
            </a:r>
            <a:r>
              <a:rPr lang="uk-UA" b="1" dirty="0" err="1" smtClean="0">
                <a:solidFill>
                  <a:srgbClr val="00B050"/>
                </a:solidFill>
              </a:rPr>
              <a:t>Т</a:t>
            </a:r>
            <a:r>
              <a:rPr lang="uk-UA" b="1" dirty="0" err="1" smtClean="0"/>
              <a:t>Ь</a:t>
            </a:r>
            <a:r>
              <a:rPr lang="uk-UA" b="1" dirty="0" err="1" smtClean="0">
                <a:solidFill>
                  <a:srgbClr val="00B050"/>
                </a:solidFill>
              </a:rPr>
              <a:t>МИ</a:t>
            </a:r>
            <a:r>
              <a:rPr lang="uk-UA" b="1" dirty="0" smtClean="0"/>
              <a:t> ЛЮ</a:t>
            </a:r>
            <a:r>
              <a:rPr lang="uk-UA" b="1" dirty="0" smtClean="0">
                <a:solidFill>
                  <a:srgbClr val="00B050"/>
                </a:solidFill>
              </a:rPr>
              <a:t>БИМА</a:t>
            </a:r>
            <a:r>
              <a:rPr lang="uk-UA" b="1" dirty="0" smtClean="0"/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УС</a:t>
            </a:r>
            <a:r>
              <a:rPr lang="uk-UA" sz="6000" b="1" dirty="0" err="1" smtClean="0">
                <a:solidFill>
                  <a:srgbClr val="00B050"/>
                </a:solidFill>
              </a:rPr>
              <a:t>і</a:t>
            </a:r>
            <a:r>
              <a:rPr lang="uk-UA" b="1" dirty="0" err="1" smtClean="0">
                <a:solidFill>
                  <a:srgbClr val="00B050"/>
                </a:solidFill>
              </a:rPr>
              <a:t>МА</a:t>
            </a:r>
            <a:r>
              <a:rPr lang="uk-UA" b="1" dirty="0" smtClean="0"/>
              <a:t>.</a:t>
            </a:r>
            <a:br>
              <a:rPr lang="uk-UA" b="1" dirty="0" smtClean="0"/>
            </a:br>
            <a:r>
              <a:rPr lang="uk-UA" b="1" dirty="0" smtClean="0">
                <a:solidFill>
                  <a:srgbClr val="00B050"/>
                </a:solidFill>
              </a:rPr>
              <a:t>СОЛОДКА </a:t>
            </a:r>
            <a:r>
              <a:rPr lang="uk-UA" sz="6000" b="1" dirty="0" smtClean="0">
                <a:solidFill>
                  <a:srgbClr val="00B050"/>
                </a:solidFill>
              </a:rPr>
              <a:t>і</a:t>
            </a:r>
            <a:r>
              <a:rPr lang="uk-UA" b="1" dirty="0" smtClean="0">
                <a:solidFill>
                  <a:srgbClr val="00B050"/>
                </a:solidFill>
              </a:rPr>
              <a:t> СМА</a:t>
            </a:r>
            <a:r>
              <a:rPr lang="uk-UA" b="1" dirty="0" smtClean="0"/>
              <a:t>Ч</a:t>
            </a:r>
            <a:r>
              <a:rPr lang="uk-UA" b="1" dirty="0" smtClean="0">
                <a:solidFill>
                  <a:srgbClr val="00B050"/>
                </a:solidFill>
              </a:rPr>
              <a:t>НА ТАКА</a:t>
            </a:r>
            <a:r>
              <a:rPr lang="uk-UA" b="1" dirty="0" smtClean="0"/>
              <a:t>,</a:t>
            </a:r>
            <a:br>
              <a:rPr lang="uk-UA" b="1" dirty="0" smtClean="0"/>
            </a:br>
            <a:r>
              <a:rPr lang="uk-UA" b="1" dirty="0" smtClean="0">
                <a:solidFill>
                  <a:srgbClr val="00B050"/>
                </a:solidFill>
              </a:rPr>
              <a:t>А ЗВЕТ</a:t>
            </a:r>
            <a:r>
              <a:rPr lang="uk-UA" b="1" dirty="0" smtClean="0"/>
              <a:t>ЬСЯ ЯК </a:t>
            </a:r>
            <a:r>
              <a:rPr lang="uk-UA" b="1" dirty="0" smtClean="0">
                <a:solidFill>
                  <a:srgbClr val="00B050"/>
                </a:solidFill>
              </a:rPr>
              <a:t>ВОНА</a:t>
            </a:r>
            <a:r>
              <a:rPr lang="uk-UA" b="1" dirty="0" smtClean="0"/>
              <a:t>?..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16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600" b="1" dirty="0" smtClean="0">
                <a:solidFill>
                  <a:srgbClr val="00B0F0"/>
                </a:solidFill>
              </a:rPr>
              <a:t> СПРОБУЄМО РАЗОМ З ДОРОСЛИМ ПРОЧИТАТИ СЛОВА У ЗАГАДЦІ.</a:t>
            </a:r>
            <a:endParaRPr lang="ru-RU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583254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00B050"/>
                </a:solidFill>
              </a:rPr>
              <a:t>ВАХЛА</a:t>
            </a:r>
            <a:br>
              <a:rPr lang="uk-UA" sz="7200" b="1" dirty="0" smtClean="0">
                <a:solidFill>
                  <a:srgbClr val="00B050"/>
                </a:solidFill>
              </a:rPr>
            </a:br>
            <a:r>
              <a:rPr lang="uk-UA" sz="7200" b="1" dirty="0" smtClean="0">
                <a:solidFill>
                  <a:srgbClr val="00B050"/>
                </a:solidFill>
              </a:rPr>
              <a:t>42135</a:t>
            </a:r>
            <a:r>
              <a:rPr lang="uk-UA" sz="6000" b="1" dirty="0" smtClean="0">
                <a:solidFill>
                  <a:srgbClr val="00B050"/>
                </a:solidFill>
              </a:rPr>
              <a:t/>
            </a:r>
            <a:br>
              <a:rPr lang="uk-UA" sz="6000" b="1" dirty="0" smtClean="0">
                <a:solidFill>
                  <a:srgbClr val="00B050"/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1800" b="1" dirty="0" smtClean="0">
                <a:solidFill>
                  <a:srgbClr val="00B0F0"/>
                </a:solidFill>
              </a:rPr>
              <a:t>ПРОЧИТАЙТЕ СЛОВО – ПОЧИНАЮЧИ З ЦИФРИ 1</a:t>
            </a:r>
            <a:r>
              <a:rPr lang="uk-UA" b="1" dirty="0" smtClean="0">
                <a:solidFill>
                  <a:srgbClr val="00B0F0"/>
                </a:solidFill>
              </a:rPr>
              <a:t/>
            </a:r>
            <a:br>
              <a:rPr lang="uk-UA" b="1" dirty="0" smtClean="0">
                <a:solidFill>
                  <a:srgbClr val="00B0F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cer\Downloads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357694"/>
            <a:ext cx="355202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знайдіть відповідну картинку, назва якої починається на букву </a:t>
            </a:r>
            <a:r>
              <a:rPr lang="uk-UA" sz="2000" b="1" dirty="0" smtClean="0">
                <a:solidFill>
                  <a:srgbClr val="FF0000"/>
                </a:solidFill>
              </a:rPr>
              <a:t>Х . </a:t>
            </a:r>
            <a:r>
              <a:rPr lang="uk-UA" sz="2000" b="1" dirty="0" smtClean="0">
                <a:solidFill>
                  <a:srgbClr val="00B0F0"/>
                </a:solidFill>
              </a:rPr>
              <a:t>Яка з цих картинок зайва? Чому?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cer\Downloads\large-7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143512"/>
            <a:ext cx="1571636" cy="1571636"/>
          </a:xfrm>
          <a:prstGeom prst="rect">
            <a:avLst/>
          </a:prstGeom>
          <a:noFill/>
        </p:spPr>
      </p:pic>
      <p:pic>
        <p:nvPicPr>
          <p:cNvPr id="1027" name="Picture 3" descr="C:\Users\Acer\Downloads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643446"/>
            <a:ext cx="1352553" cy="1805728"/>
          </a:xfrm>
          <a:prstGeom prst="rect">
            <a:avLst/>
          </a:prstGeom>
          <a:noFill/>
        </p:spPr>
      </p:pic>
      <p:pic>
        <p:nvPicPr>
          <p:cNvPr id="1028" name="Picture 4" descr="C:\Users\Acer\Downloads\Без наз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357694"/>
            <a:ext cx="1343792" cy="1857388"/>
          </a:xfrm>
          <a:prstGeom prst="rect">
            <a:avLst/>
          </a:prstGeom>
          <a:noFill/>
        </p:spPr>
      </p:pic>
      <p:pic>
        <p:nvPicPr>
          <p:cNvPr id="1029" name="Picture 5" descr="C:\Users\Acer\Downloads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00438"/>
            <a:ext cx="1571636" cy="1496471"/>
          </a:xfrm>
          <a:prstGeom prst="rect">
            <a:avLst/>
          </a:prstGeom>
          <a:noFill/>
        </p:spPr>
      </p:pic>
      <p:pic>
        <p:nvPicPr>
          <p:cNvPr id="1030" name="Picture 6" descr="C:\Users\Acer\Downloads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500306"/>
            <a:ext cx="1514479" cy="2284132"/>
          </a:xfrm>
          <a:prstGeom prst="rect">
            <a:avLst/>
          </a:prstGeom>
          <a:noFill/>
        </p:spPr>
      </p:pic>
      <p:pic>
        <p:nvPicPr>
          <p:cNvPr id="1031" name="Picture 7" descr="C:\Users\Acer\Downloads\Без названия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071810"/>
            <a:ext cx="1981205" cy="1586543"/>
          </a:xfrm>
          <a:prstGeom prst="rect">
            <a:avLst/>
          </a:prstGeom>
          <a:noFill/>
        </p:spPr>
      </p:pic>
      <p:pic>
        <p:nvPicPr>
          <p:cNvPr id="1032" name="Picture 8" descr="C:\Users\Acer\Downloads\images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643050"/>
            <a:ext cx="1666878" cy="1401538"/>
          </a:xfrm>
          <a:prstGeom prst="rect">
            <a:avLst/>
          </a:prstGeom>
          <a:noFill/>
        </p:spPr>
      </p:pic>
      <p:pic>
        <p:nvPicPr>
          <p:cNvPr id="1033" name="Picture 9" descr="C:\Users\Acer\Downloads\Без назва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785926"/>
            <a:ext cx="2095505" cy="1402083"/>
          </a:xfrm>
          <a:prstGeom prst="rect">
            <a:avLst/>
          </a:prstGeom>
          <a:noFill/>
        </p:spPr>
      </p:pic>
      <p:pic>
        <p:nvPicPr>
          <p:cNvPr id="1034" name="Picture 10" descr="C:\Users\Acer\Downloads\324bb1efa278e91cfe3507042cc380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5072074"/>
            <a:ext cx="1563688" cy="1423954"/>
          </a:xfrm>
          <a:prstGeom prst="rect">
            <a:avLst/>
          </a:prstGeom>
          <a:noFill/>
        </p:spPr>
      </p:pic>
      <p:pic>
        <p:nvPicPr>
          <p:cNvPr id="1035" name="Picture 11" descr="C:\Users\Acer\Downloads\images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6" y="2214554"/>
            <a:ext cx="1299386" cy="195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12134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</a:rPr>
              <a:t>ХУ</a:t>
            </a:r>
            <a:br>
              <a:rPr lang="uk-UA" sz="6600" b="1" dirty="0" smtClean="0">
                <a:solidFill>
                  <a:srgbClr val="7030A0"/>
                </a:solidFill>
              </a:rPr>
            </a:br>
            <a:r>
              <a:rPr lang="uk-UA" sz="16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600" b="1" dirty="0" smtClean="0">
                <a:solidFill>
                  <a:srgbClr val="00B0F0"/>
                </a:solidFill>
              </a:rPr>
              <a:t>: ПРОЧИТАЙТЕ СЛОВА, ЯКІ ПОЧИНАЮТЬСЯ НА СКЛАД </a:t>
            </a:r>
            <a:r>
              <a:rPr lang="uk-UA" sz="2400" b="1" dirty="0" smtClean="0">
                <a:solidFill>
                  <a:srgbClr val="FF0000"/>
                </a:solidFill>
              </a:rPr>
              <a:t>ХУ</a:t>
            </a:r>
            <a:r>
              <a:rPr lang="uk-UA" sz="8800" b="1" dirty="0" smtClean="0">
                <a:solidFill>
                  <a:srgbClr val="FF0000"/>
                </a:solidFill>
              </a:rPr>
              <a:t/>
            </a:r>
            <a:br>
              <a:rPr lang="uk-UA" sz="8800" b="1" dirty="0" smtClean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488" y="928670"/>
            <a:ext cx="642942" cy="55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43174" y="3714752"/>
            <a:ext cx="1285884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КА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5000628" y="4214818"/>
            <a:ext cx="1128714" cy="985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ДОЖ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7286644" y="4143380"/>
            <a:ext cx="1071570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ТИН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5786446" y="571480"/>
            <a:ext cx="1700218" cy="14859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НИК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72599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ДИЛЬ</a:t>
            </a:r>
            <a:r>
              <a:rPr lang="uk-UA" dirty="0" smtClean="0"/>
              <a:t>              </a:t>
            </a:r>
            <a:r>
              <a:rPr lang="uk-UA" b="1" dirty="0" smtClean="0">
                <a:solidFill>
                  <a:srgbClr val="00B050"/>
                </a:solidFill>
              </a:rPr>
              <a:t>ЛО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br>
              <a:rPr lang="uk-UA" dirty="0" smtClean="0"/>
            </a:br>
            <a:r>
              <a:rPr lang="uk-UA" b="1" dirty="0" smtClean="0">
                <a:solidFill>
                  <a:srgbClr val="00B050"/>
                </a:solidFill>
              </a:rPr>
              <a:t>ХО</a:t>
            </a:r>
            <a:r>
              <a:rPr lang="uk-UA" dirty="0" smtClean="0"/>
              <a:t>                        </a:t>
            </a:r>
            <a:r>
              <a:rPr lang="uk-UA" b="1" dirty="0" smtClean="0">
                <a:solidFill>
                  <a:srgbClr val="00B050"/>
                </a:solidFill>
              </a:rPr>
              <a:t>НИК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sz="16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600" b="1" dirty="0" smtClean="0">
                <a:solidFill>
                  <a:srgbClr val="00B0F0"/>
                </a:solidFill>
              </a:rPr>
              <a:t>: ПРОЧИТАЙТЕ  ЗАШИФРОВАНЕ СЛОВО</a:t>
            </a:r>
            <a:r>
              <a:rPr lang="uk-UA" b="1" dirty="0" smtClean="0">
                <a:solidFill>
                  <a:srgbClr val="00B0F0"/>
                </a:solidFill>
              </a:rPr>
              <a:t/>
            </a:r>
            <a:br>
              <a:rPr lang="uk-UA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4429124" y="2857496"/>
            <a:ext cx="357190" cy="31432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214942" y="1428736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571736" y="1500174"/>
            <a:ext cx="714380" cy="74295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72330" y="1571612"/>
            <a:ext cx="1071570" cy="102870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cer\Downloads\56386431_2695780050448604_442203329356680396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895850"/>
            <a:ext cx="1742753" cy="196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</TotalTime>
  <Words>351</Words>
  <Application>Microsoft Office PowerPoint</Application>
  <PresentationFormat>Экран (4:3)</PresentationFormat>
  <Paragraphs>64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ВЕСЕЛА АБЕТКА</vt:lpstr>
      <vt:lpstr>ЩО ЗА БУКВА ТАЄМНИЧА? НЕ СМІШНА ВОНА, ЗДАЄТЬСЯ, ХТО Ж ЇЇ ПОВТОРИТЬ ДВІЧІ, ТОЙ ОДРАЗУ ЗАСМІЄТЬСЯ.</vt:lpstr>
      <vt:lpstr>У   Е   А   Д   В   О   Хх   З   И   Ж ЗАВДАННЯ: ДЛЯ ВЕСЕЛОЇ ХАРИНКИ ЗНАЙДІТЬ НЕЗНАЙОМУ БУКВУ; ВИКЛАДІТЬ ІЗ ОЛІВЦІВ БУКВУ Х.</vt:lpstr>
      <vt:lpstr>КИМАРНХА    ЗАВДАННЯ: ПРОЧИТАЙТЕ СЛОВО – ПОЧИНАЮЧИ З ВЕЛИКОЇ ЛІТЕРИ  ТА ЗАКІНЧУЮЧИ МАЛЕНЬКОЮ ЛІТЕРОЮ</vt:lpstr>
      <vt:lpstr>СОНЯШНИКОВА, ЗАПАШНА, ДіТЬМИ ЛЮБИМА УСіМА. СОЛОДКА і СМАЧНА ТАКА, А ЗВЕТЬСЯ ЯК ВОНА?..  ЗАВДАННЯ: СПРОБУЄМО РАЗОМ З ДОРОСЛИМ ПРОЧИТАТИ СЛОВА У ЗАГАДЦІ.</vt:lpstr>
      <vt:lpstr>ВАХЛА 42135 ЗАВДАННЯ: ПРОЧИТАЙТЕ СЛОВО – ПОЧИНАЮЧИ З ЦИФРИ 1  </vt:lpstr>
      <vt:lpstr>ЗАВДАННЯ: знайдіть відповідну картинку, назва якої починається на букву Х . Яка з цих картинок зайва? Чому?</vt:lpstr>
      <vt:lpstr>ХУ ЗАВДАННЯ: ПРОЧИТАЙТЕ СЛОВА, ЯКІ ПОЧИНАЮТЬСЯ НА СКЛАД ХУ </vt:lpstr>
      <vt:lpstr>ДИЛЬ              ЛО      ХО                        НИК  ЗАВДАННЯ: ПРОЧИТАЙТЕ  ЗАШИФРОВАНЕ СЛОВО </vt:lpstr>
      <vt:lpstr>ЦІВ-ЦІВ-ЦІВ. ЦІВ-ЦІВ-ЦІВ! – ЦІВКОТІННЯ ГОРОБЦІВ. ГОРОБЦЕВА ПІСНЯ – ЦЕ. А В СЛОВАХ – ТО БУКВА  “ЦЕ”</vt:lpstr>
      <vt:lpstr>ЗАВДАННЯ: допоможіть цапку знайти незнайому букву. Викладіть її із паличок А   К   ж      С   а   Р   Ц   к   У   Ж   е  Л   Е   л   Н   ц   Б   в</vt:lpstr>
      <vt:lpstr>ЦУКЕРКИ   ЦАРСТВО   ЦИТРУС   ОБЦЕНЬКИ   ЦіПОК   ПРОМіНЕЦЬ   ЦАРіВНА   ЦИБУЛЯ ЗАВДАННЯ: назвіть у словах склади із буквою Ц.</vt:lpstr>
      <vt:lpstr>Ці   КОР   ЦУ   П   ЦИ   ЛА   ЦИФ   Х   ЦУ   ПОК   ГАН   РА   Ці   ЦА   ЦЕ   ЦИК   ЦЕГ   НА   завдання: підберіть за кольором склади та прочитайте утворені слова  </vt:lpstr>
      <vt:lpstr>ХА   ХО   ХУ   ХЕ   ХИ   Хі   ЦА   ЦО   ЦУ   ЦЕ   ЦИ   Ці ЗАВДАННЯ: НАЗВІТЬ ТА ПРОСПІВАЙТЕ МЕЛОДІЙНО СКЛАДИ ДЛЯ  ЦИРКАЧА  ТА  ХОМЯЧКА  </vt:lpstr>
      <vt:lpstr>ЗАВДАНЯ: СКЛАДІТЬ ТА ПРОЧИТАЙТЕ СЛОВА</vt:lpstr>
      <vt:lpstr>МАЄ РАК ГОСТРЮЩІКЛЕШНІ, НИМИ РАК УСЕ РОЗПОРЕ. ЧЕ, ЯК ГІЛКА У ЧЕРЕШНІ, ЩО ЗРОСТАЄ ВБІК І ВГОРУ. (В.Гринько)</vt:lpstr>
      <vt:lpstr>БАГАТЬОМ БУВ НЕВІДОМИЙ, НИНІ З КОЖНИМ ПОДРУЖИВ. З КАЗКИ В КОЖНОГО УДОМА ХЛОПЧИК - ЦИБУЛИНКА ЖИВ, ДУЖЕ ПРОСТО, МЕЛОДІЙНО ВІН ЗВЕТЬСЯ… ЗАВДАННЯ: ПРОЧИТАЙТЕ ВИДІЛЕНІ СЛОВА; СКЛАДІТЬ ІЗ ЦИМИ СЛОВАМИ РЕЧЕННЯ</vt:lpstr>
      <vt:lpstr>ЧИ   НА   СЕ   ПО   ЛА   ВУ   Мі   Лі   ЗУ   КИ   ПЕ   НО   РИ   ТА   ЗАВДАННЯ: СКЛАДІТЬ ВИДІЛЕНІ СКЛАДИ І ПРОЧИТАЙТЕ ВІДГАДКУ</vt:lpstr>
      <vt:lpstr>ЧОРНО, ЧОРНО УНОЧІ, ЧОРНІ ОЧІ У СИЧІВ ЧОРНІ ОЧІ, ЧОРНІ КРИЛА ЧОРНА ТІНЬ УСЕ НАКРИЛА. ЧЕРЕЗ ЧОРНИХ ТИХ СИЧІВ – ЧОРНО, ЧОРНО УНОЧІ. (Г.Чубач) Завдання: прочитайте виділені відкриті та закриті склади з буквою Ч та порахуйте їх; яких складів більше.</vt:lpstr>
      <vt:lpstr>ЖИВЕ СПОКІЙНО, НЕ СПІШИТЬ, ВОНА НІКОЛИ НЕ БІЖИТЬ. ПІД ПАНЦИРОМ БЕЗ СТРАХУ ГУЛЯЄ… (ЧЕРЕПАХА) ЗАВДАННЯ: СПРОБУЙТЕ САМОСТІЙНО ПРОЧИТАТИ ЗАГАДКУ; НАЗВІТЬ КОРОТКІ ТА ДОВГІ СЛОВА У ЗАГАДЦІ.</vt:lpstr>
      <vt:lpstr>ЗАВДАННЯ: “ЗБЕРЕМО” У ЧОВЕН СЛОВА, ЯКІ ПОЧИНАЮТЬСЯ НА БУКВУ  Ч ВЕЧіР   ЧАШКА   ЧУБ   КАЧЕНЯТА   ЧУМАК   ПАНЧОХИ   ЧЕМПіОН   ОЧі   ПіДЖАЧОК   ЧЕРПАК   ЧАРИ   ЧУДО   ЧОВЕН   ЧАПЛЯ   ЧИТАЧ   ЧОЛО   ЧАВУН</vt:lpstr>
      <vt:lpstr>Ч ЗАВДАННЯ: ПОЧИНАЮЧИ З БУКВИ Ч ПРОЧИТАЙТЕ ДЛЯ ЧАПЛІ СЛОВА</vt:lpstr>
      <vt:lpstr>КАМИШИ ШУМЛЯТЬ: ШУ-ШУ, БУКВУ Я НОВУ ПИШУ: ТРИ СТОВПЦІ, ВНИЗУ МЕЖА – ОТ І ВИЙШЛА БУКВА “ША” (О.Олесь)</vt:lpstr>
      <vt:lpstr>ША – ША – ША – МАША В ЛіС… (ПіШЛА) ЗАВДАННЯ: ПРОЧИТАЄМО ТА ПОВТОРИМО ЧИСТОМОВКУ</vt:lpstr>
      <vt:lpstr>ШУ    БА    ШО    ЖИ   ШЕ    ВО    ШИ    ДЕ    Ші   ГУ    ША  ЗАВДАННЯ: ДОПОМОЖІТЬ МИШКАМ РОЗПОДІЛИТИ СКЛАДИ НА ДВІ ГРУПИ  </vt:lpstr>
      <vt:lpstr>ШИ…     ША…     ШО…     ШЕ…     ШУ…     ШО… ЗАВДАННЯ: ПРОДОВЖИМО СЛОВА ЗА ПОДАНИМ ПОЧАТКОМ.</vt:lpstr>
      <vt:lpstr>ШАШ  ПіТ   ШИР  СУ   ЛО   ХИ   ШАХ   ШЕ   МА   ЛИК   ШУР   ША   ХіТ   ША   ШИ   ТАР ЗАВДАННЯ: СКЛАДІТЬ СКЛАДИ ТА ПРОЧИТАЙТЕ СЛОВА ДЛЯ ШПАКА   </vt:lpstr>
      <vt:lpstr>шампіньйон   вишні   шершень   шовкопряд   шовковиця    шоу   шафа   шуліка   вішалка   шістдесят   шухляда завдання: для шимпанзе знайдіть склади з буквою Ш у поданих словах; прочитайте короткі слова.</vt:lpstr>
      <vt:lpstr>-РОЗКАЖІТЬ ПРО БУКВУ ЩА! -А ВОНА ТАКА, ЯК ША, ТІЛЬКИ В НЕЇ, - КАЖЕ КОСТИК, - УНИЗУ ПРАВОРУЧ ХВОСТИК. (В.Гринько)</vt:lpstr>
      <vt:lpstr>Л   щ   Д  т   Ж   а   Н   ж   Е   ш   В   А   к   Щ   м   У   М   щ   Т   Р   т   О   Б   б   Ж   і   Щ   а   Ш   ж  С   і   И   у   П   І   Г  завдання: знайдіть для щиглика незнайомі букви  </vt:lpstr>
      <vt:lpstr>УПІЙМАВ ІВАСИК РИБУ, АЛЕ ВИТЯГТИ – МУКА! БО СЕРДИТА І ВЕЛИКА НА ГАЧОК ЗЛОВИЛАСЬ… (ЩУКА) ЗАВДАННЯ: ПРОЧИТАЙТЕ ЗАГАДКУ; ВИЛІПІТЬ ІЗ ПЛАСТИЛІНУ СЛОВО ЩУКА</vt:lpstr>
      <vt:lpstr>ЩАВЕЛЬ   ЩУКА   ЩОГЛА   ЩОКА   ЩЕНЯ   ЩИПЦі   ЩИРЕЦЬ   ЩЕБіНЬ   КУЩі ЗАВДАННЯ: ДЛЯ ЩЕНЯТКА У ПОДАНИХ СЛОВАХ ЗНАЙДІТЬ СКЛАДИ ІЗ БУКВОЮ Щ; ПРИДУМАЙ СВОЇ СЛОВА.</vt:lpstr>
      <vt:lpstr>ЩіТ   ТОК   ПЛО   ЩИГ   ДО   КА   ЩО   ЩА  ЩИК   ЩИ   КА   ЛИК   КА   ЩУ ЗАВДАННЯ: СКЛАДІТЬ ЗА КОЛЬОРОМ ПОЛОВИНКИ СКЛАДІВ ТА ПРОЧИТАЙТЕ СЛОВА.</vt:lpstr>
      <vt:lpstr>       ЗАВДАННЯ :ПОМІРКУЙ ТА ВІДГАДАЙ, ЩО ЗАШИФРОВАНО – ПРОЧИТАЙ.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 АБЕТКА</dc:title>
  <dc:creator>Acer</dc:creator>
  <cp:lastModifiedBy>Acer</cp:lastModifiedBy>
  <cp:revision>40</cp:revision>
  <dcterms:created xsi:type="dcterms:W3CDTF">2022-11-10T09:15:19Z</dcterms:created>
  <dcterms:modified xsi:type="dcterms:W3CDTF">2023-12-10T16:23:28Z</dcterms:modified>
</cp:coreProperties>
</file>