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68" r:id="rId5"/>
    <p:sldId id="262" r:id="rId6"/>
    <p:sldId id="270" r:id="rId7"/>
    <p:sldId id="260" r:id="rId8"/>
    <p:sldId id="269" r:id="rId9"/>
    <p:sldId id="264" r:id="rId10"/>
    <p:sldId id="266" r:id="rId11"/>
    <p:sldId id="267" r:id="rId12"/>
    <p:sldId id="271" r:id="rId13"/>
    <p:sldId id="272" r:id="rId14"/>
    <p:sldId id="273" r:id="rId15"/>
    <p:sldId id="27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A9CC61-5201-EAE7-0D41-74A7D84FB3C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9D26FA7-F0CD-8CE5-81B3-8F9DDC2E8A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B0B0212-CA0C-FF4E-8E33-1192AD6C3D2D}"/>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5" name="Нижний колонтитул 4">
            <a:extLst>
              <a:ext uri="{FF2B5EF4-FFF2-40B4-BE49-F238E27FC236}">
                <a16:creationId xmlns:a16="http://schemas.microsoft.com/office/drawing/2014/main" id="{35D7CBCD-4F33-3D7B-E756-614F3BFEA4A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5C9BD3-DAA6-CC52-0875-C417B97BC545}"/>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85205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E9320-E596-E068-A21B-69FD39072D1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DB96F2B-42D7-3FCD-B441-5315CD5570E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8ECC61D-BF1D-28A4-E89E-857FF4753280}"/>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5" name="Нижний колонтитул 4">
            <a:extLst>
              <a:ext uri="{FF2B5EF4-FFF2-40B4-BE49-F238E27FC236}">
                <a16:creationId xmlns:a16="http://schemas.microsoft.com/office/drawing/2014/main" id="{DF8B86F8-E633-5B79-AC36-B2DBEEC58BE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44B904-C42B-5D61-AEEC-BAF7AF931AC9}"/>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2721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68AE3C1-3D8B-DC26-7BB2-0B44CFEA367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01833A3-FAC7-992B-00DD-58DB5E0E4C0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0DA9FC-3842-396D-077D-A4F6F29074DE}"/>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5" name="Нижний колонтитул 4">
            <a:extLst>
              <a:ext uri="{FF2B5EF4-FFF2-40B4-BE49-F238E27FC236}">
                <a16:creationId xmlns:a16="http://schemas.microsoft.com/office/drawing/2014/main" id="{B92D42D4-2A75-1956-5C76-6F6AA68FAF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499369-A401-AA5C-0BF9-AD4A55B867BD}"/>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385933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1DD806-65C0-847B-430A-8B73975B62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C660051-4F46-130D-755B-F73C125F78F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8DA272C-701F-E1E6-2D3F-5FD60CBCE6B0}"/>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5" name="Нижний колонтитул 4">
            <a:extLst>
              <a:ext uri="{FF2B5EF4-FFF2-40B4-BE49-F238E27FC236}">
                <a16:creationId xmlns:a16="http://schemas.microsoft.com/office/drawing/2014/main" id="{5566C8BE-AF63-C90D-6432-6611399B124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660343-7A89-26F1-FA71-E738912C53EA}"/>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422229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B0897B-EDFF-D203-D8AC-4AA9409B4F2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89D11E4-AA64-BA7A-2B02-638DACB06A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AFFEA56-0811-3FA8-5985-B630B8EC4EED}"/>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5" name="Нижний колонтитул 4">
            <a:extLst>
              <a:ext uri="{FF2B5EF4-FFF2-40B4-BE49-F238E27FC236}">
                <a16:creationId xmlns:a16="http://schemas.microsoft.com/office/drawing/2014/main" id="{F3170737-461B-D853-CC6F-F6B14C070B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AFCCA0-6D5E-BBBC-2EAD-9F9822A659A9}"/>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15858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598CA8-D32D-88F1-7799-3B831132FBA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3A0A414-25B4-20CF-15DD-A323681EE04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AACF7AC-DEE9-3EAF-EF1F-F51ACAC64EF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F7D8042-EF75-492C-828B-D6117E070910}"/>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6" name="Нижний колонтитул 5">
            <a:extLst>
              <a:ext uri="{FF2B5EF4-FFF2-40B4-BE49-F238E27FC236}">
                <a16:creationId xmlns:a16="http://schemas.microsoft.com/office/drawing/2014/main" id="{CC0B434D-B103-4F69-745B-7175F7555A8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84CA835-BAEE-53CA-27C1-5067244F13DA}"/>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11220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950A8-50EA-2C0B-CF56-A9630957C46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3A293A6-6DF8-78E5-3804-F1D614633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02ADB99-7825-B9AE-AF4C-7BCBA86CFF3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395034C-91F3-DA66-B532-6280FBBC9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23E5F52-9D7B-AF0B-A76B-99928195A83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8F2F184-93F2-6A66-6C6E-BAEB5450DC6A}"/>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8" name="Нижний колонтитул 7">
            <a:extLst>
              <a:ext uri="{FF2B5EF4-FFF2-40B4-BE49-F238E27FC236}">
                <a16:creationId xmlns:a16="http://schemas.microsoft.com/office/drawing/2014/main" id="{4384030C-96B7-F53E-6E44-5AA5BE5C792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509EF6D-F294-C927-93F4-2BB8DDEED81D}"/>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16104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CC4B22-FFEB-C84A-0715-3BE4DC1FD2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04C3DAF-3CBD-7FF4-EB2A-D5A128E29E5E}"/>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4" name="Нижний колонтитул 3">
            <a:extLst>
              <a:ext uri="{FF2B5EF4-FFF2-40B4-BE49-F238E27FC236}">
                <a16:creationId xmlns:a16="http://schemas.microsoft.com/office/drawing/2014/main" id="{390B39CB-4001-1C24-2FB6-0F706864793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50DC8AA-0910-7F43-3DFF-FA16988D592C}"/>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274172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347FA35-34A6-74C9-8836-BD722663D716}"/>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3" name="Нижний колонтитул 2">
            <a:extLst>
              <a:ext uri="{FF2B5EF4-FFF2-40B4-BE49-F238E27FC236}">
                <a16:creationId xmlns:a16="http://schemas.microsoft.com/office/drawing/2014/main" id="{323755FE-6435-8BD2-1BE5-BEA635E3F29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A7DCF51-2A46-5009-903C-B99E4F46A5E7}"/>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145796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6CDA7D-B235-60A4-9B68-6C2701A67FE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3069B6B-ACBD-220D-909F-6B24D20A2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907E51D-A9F2-2BB2-B449-E618B34D9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5F6D8C7-A5B8-A41E-B62B-22F0B30078A0}"/>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6" name="Нижний колонтитул 5">
            <a:extLst>
              <a:ext uri="{FF2B5EF4-FFF2-40B4-BE49-F238E27FC236}">
                <a16:creationId xmlns:a16="http://schemas.microsoft.com/office/drawing/2014/main" id="{4D08393C-54E4-2A2C-83EB-1054D0657C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2925395-D814-E339-A61B-BB0DBBC0EA17}"/>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284304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9BA58A-C5F1-CA39-B660-198AB16DB01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E1A1315-8325-20DA-D8B6-153F5D9AB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1F379E2-AABF-AC0F-F0AB-611F9DEC5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7FCB498-3B43-CE56-58B6-4AF243031C93}"/>
              </a:ext>
            </a:extLst>
          </p:cNvPr>
          <p:cNvSpPr>
            <a:spLocks noGrp="1"/>
          </p:cNvSpPr>
          <p:nvPr>
            <p:ph type="dt" sz="half" idx="10"/>
          </p:nvPr>
        </p:nvSpPr>
        <p:spPr/>
        <p:txBody>
          <a:bodyPr/>
          <a:lstStyle/>
          <a:p>
            <a:fld id="{894DA833-6EE4-42AF-A9A3-4A05536F4F1B}" type="datetimeFigureOut">
              <a:rPr lang="ru-RU" smtClean="0"/>
              <a:t>28.02.2024</a:t>
            </a:fld>
            <a:endParaRPr lang="ru-RU"/>
          </a:p>
        </p:txBody>
      </p:sp>
      <p:sp>
        <p:nvSpPr>
          <p:cNvPr id="6" name="Нижний колонтитул 5">
            <a:extLst>
              <a:ext uri="{FF2B5EF4-FFF2-40B4-BE49-F238E27FC236}">
                <a16:creationId xmlns:a16="http://schemas.microsoft.com/office/drawing/2014/main" id="{E5C931C2-F7B9-DFB8-6B6A-AC6858A662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99E7B32-2E3A-7BEA-7EA4-6DDE7306E60C}"/>
              </a:ext>
            </a:extLst>
          </p:cNvPr>
          <p:cNvSpPr>
            <a:spLocks noGrp="1"/>
          </p:cNvSpPr>
          <p:nvPr>
            <p:ph type="sldNum" sz="quarter" idx="12"/>
          </p:nvPr>
        </p:nvSpPr>
        <p:spPr/>
        <p:txBody>
          <a:bodyPr/>
          <a:lstStyle/>
          <a:p>
            <a:fld id="{F85E6E84-6F97-4D27-890E-E297D602087A}" type="slidenum">
              <a:rPr lang="ru-RU" smtClean="0"/>
              <a:t>‹№›</a:t>
            </a:fld>
            <a:endParaRPr lang="ru-RU"/>
          </a:p>
        </p:txBody>
      </p:sp>
    </p:spTree>
    <p:extLst>
      <p:ext uri="{BB962C8B-B14F-4D97-AF65-F5344CB8AC3E}">
        <p14:creationId xmlns:p14="http://schemas.microsoft.com/office/powerpoint/2010/main" val="25277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6ECDCE-FD5E-D3B5-CCA8-46410C11A0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7FD7521-197A-6D06-36B3-70A08DAFD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53EBDB-9AF7-04FE-16B9-C53006B23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DA833-6EE4-42AF-A9A3-4A05536F4F1B}" type="datetimeFigureOut">
              <a:rPr lang="ru-RU" smtClean="0"/>
              <a:t>28.02.2024</a:t>
            </a:fld>
            <a:endParaRPr lang="ru-RU"/>
          </a:p>
        </p:txBody>
      </p:sp>
      <p:sp>
        <p:nvSpPr>
          <p:cNvPr id="5" name="Нижний колонтитул 4">
            <a:extLst>
              <a:ext uri="{FF2B5EF4-FFF2-40B4-BE49-F238E27FC236}">
                <a16:creationId xmlns:a16="http://schemas.microsoft.com/office/drawing/2014/main" id="{3296C071-83B8-AFDF-9713-37B1195EF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AC78E96-FED8-04EA-C73D-10775619F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E6E84-6F97-4D27-890E-E297D602087A}" type="slidenum">
              <a:rPr lang="ru-RU" smtClean="0"/>
              <a:t>‹№›</a:t>
            </a:fld>
            <a:endParaRPr lang="ru-RU"/>
          </a:p>
        </p:txBody>
      </p:sp>
    </p:spTree>
    <p:extLst>
      <p:ext uri="{BB962C8B-B14F-4D97-AF65-F5344CB8AC3E}">
        <p14:creationId xmlns:p14="http://schemas.microsoft.com/office/powerpoint/2010/main" val="732179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703733-7BE6-E54E-2485-29AA6470819B}"/>
              </a:ext>
            </a:extLst>
          </p:cNvPr>
          <p:cNvSpPr>
            <a:spLocks noGrp="1"/>
          </p:cNvSpPr>
          <p:nvPr>
            <p:ph type="ctrTitle"/>
          </p:nvPr>
        </p:nvSpPr>
        <p:spPr>
          <a:xfrm>
            <a:off x="1524000" y="1122363"/>
            <a:ext cx="4405162" cy="2387600"/>
          </a:xfrm>
        </p:spPr>
        <p:txBody>
          <a:bodyPr anchor="b">
            <a:normAutofit/>
          </a:bodyPr>
          <a:lstStyle/>
          <a:p>
            <a:br>
              <a:rPr lang="es-ES" dirty="0"/>
            </a:br>
            <a:endParaRPr lang="uk-UA" dirty="0"/>
          </a:p>
        </p:txBody>
      </p:sp>
      <p:sp>
        <p:nvSpPr>
          <p:cNvPr id="3" name="Подзаголовок 2">
            <a:extLst>
              <a:ext uri="{FF2B5EF4-FFF2-40B4-BE49-F238E27FC236}">
                <a16:creationId xmlns:a16="http://schemas.microsoft.com/office/drawing/2014/main" id="{4EC64838-9B6A-0D75-374A-AAFB8F414EC5}"/>
              </a:ext>
            </a:extLst>
          </p:cNvPr>
          <p:cNvSpPr>
            <a:spLocks noGrp="1"/>
          </p:cNvSpPr>
          <p:nvPr>
            <p:ph type="subTitle" idx="1"/>
          </p:nvPr>
        </p:nvSpPr>
        <p:spPr>
          <a:xfrm>
            <a:off x="385011" y="681840"/>
            <a:ext cx="5320451" cy="4198167"/>
          </a:xfrm>
        </p:spPr>
        <p:txBody>
          <a:bodyPr anchor="t">
            <a:normAutofit fontScale="92500" lnSpcReduction="20000"/>
          </a:bodyPr>
          <a:lstStyle/>
          <a:p>
            <a:r>
              <a:rPr lang="es-ES" sz="3200" b="1" i="1" dirty="0">
                <a:solidFill>
                  <a:srgbClr val="C00000"/>
                </a:solidFill>
              </a:rPr>
              <a:t>II. </a:t>
            </a:r>
            <a:r>
              <a:rPr lang="uk-UA" sz="3200" b="1" i="1" dirty="0">
                <a:solidFill>
                  <a:srgbClr val="C00000"/>
                </a:solidFill>
              </a:rPr>
              <a:t>Основи теорії права і держави.</a:t>
            </a:r>
          </a:p>
          <a:p>
            <a:endParaRPr lang="uk-UA" sz="3200" b="1" i="1" dirty="0">
              <a:solidFill>
                <a:srgbClr val="C00000"/>
              </a:solidFill>
            </a:endParaRPr>
          </a:p>
          <a:p>
            <a:r>
              <a:rPr lang="uk-UA" sz="3200" b="1" i="1" dirty="0">
                <a:solidFill>
                  <a:schemeClr val="accent1">
                    <a:lumMod val="75000"/>
                  </a:schemeClr>
                </a:solidFill>
              </a:rPr>
              <a:t>Соціальні норми. </a:t>
            </a:r>
          </a:p>
          <a:p>
            <a:r>
              <a:rPr lang="uk-UA" sz="3200" b="1" i="1" dirty="0">
                <a:solidFill>
                  <a:schemeClr val="accent1">
                    <a:lumMod val="75000"/>
                  </a:schemeClr>
                </a:solidFill>
              </a:rPr>
              <a:t>Поняття і види соціальних норм. </a:t>
            </a:r>
          </a:p>
          <a:p>
            <a:r>
              <a:rPr lang="uk-UA" sz="3200" b="1" i="1" dirty="0">
                <a:solidFill>
                  <a:schemeClr val="accent1">
                    <a:lumMod val="75000"/>
                  </a:schemeClr>
                </a:solidFill>
              </a:rPr>
              <a:t>Поняття та ознаки права. </a:t>
            </a:r>
          </a:p>
          <a:p>
            <a:r>
              <a:rPr lang="uk-UA" sz="3200" b="1" i="1" dirty="0">
                <a:solidFill>
                  <a:schemeClr val="accent1">
                    <a:lumMod val="75000"/>
                  </a:schemeClr>
                </a:solidFill>
              </a:rPr>
              <a:t>Джерела права. Система права та її елементи. Цінність права.</a:t>
            </a:r>
            <a:endParaRPr lang="es-ES" sz="3200" b="1" i="1" dirty="0">
              <a:solidFill>
                <a:schemeClr val="accent1">
                  <a:lumMod val="75000"/>
                </a:schemeClr>
              </a:solidFill>
            </a:endParaRPr>
          </a:p>
        </p:txBody>
      </p:sp>
      <p:pic>
        <p:nvPicPr>
          <p:cNvPr id="4" name="Рисунок 3">
            <a:extLst>
              <a:ext uri="{FF2B5EF4-FFF2-40B4-BE49-F238E27FC236}">
                <a16:creationId xmlns:a16="http://schemas.microsoft.com/office/drawing/2014/main" id="{5DA4C60D-1329-D677-5090-618D0681DA56}"/>
              </a:ext>
            </a:extLst>
          </p:cNvPr>
          <p:cNvPicPr>
            <a:picLocks noChangeAspect="1"/>
          </p:cNvPicPr>
          <p:nvPr/>
        </p:nvPicPr>
        <p:blipFill rotWithShape="1">
          <a:blip r:embed="rId2"/>
          <a:srcRect l="9181" r="13815" b="-1"/>
          <a:stretch/>
        </p:blipFill>
        <p:spPr>
          <a:xfrm>
            <a:off x="5705463" y="221380"/>
            <a:ext cx="5169282" cy="5948413"/>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extLst>
      <p:ext uri="{BB962C8B-B14F-4D97-AF65-F5344CB8AC3E}">
        <p14:creationId xmlns:p14="http://schemas.microsoft.com/office/powerpoint/2010/main" val="83248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BA1976AB-D33E-CFA0-CC4A-55746E6F1DE5}"/>
              </a:ext>
            </a:extLst>
          </p:cNvPr>
          <p:cNvSpPr>
            <a:spLocks noGrp="1"/>
          </p:cNvSpPr>
          <p:nvPr>
            <p:ph type="title"/>
          </p:nvPr>
        </p:nvSpPr>
        <p:spPr>
          <a:xfrm>
            <a:off x="838200" y="410369"/>
            <a:ext cx="10515600" cy="1325563"/>
          </a:xfrm>
        </p:spPr>
        <p:txBody>
          <a:bodyPr>
            <a:normAutofit/>
          </a:bodyPr>
          <a:lstStyle/>
          <a:p>
            <a:endParaRPr lang="ru-RU" sz="2800" dirty="0">
              <a:solidFill>
                <a:srgbClr val="0070C0"/>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ACE47A7C-CC23-3E02-1E65-9EDDB757A04F}"/>
              </a:ext>
            </a:extLst>
          </p:cNvPr>
          <p:cNvSpPr>
            <a:spLocks noGrp="1"/>
          </p:cNvSpPr>
          <p:nvPr>
            <p:ph idx="1"/>
          </p:nvPr>
        </p:nvSpPr>
        <p:spPr>
          <a:xfrm>
            <a:off x="838200" y="1825625"/>
            <a:ext cx="10515600" cy="4351338"/>
          </a:xfrm>
        </p:spPr>
        <p:txBody>
          <a:bodyPr>
            <a:normAutofit/>
          </a:bodyPr>
          <a:lstStyle/>
          <a:p>
            <a:pPr marL="0" indent="0">
              <a:buNone/>
            </a:pPr>
            <a:endParaRPr lang="uk-UA" dirty="0"/>
          </a:p>
          <a:p>
            <a:pPr marL="0" indent="0">
              <a:buNone/>
            </a:pPr>
            <a:endParaRPr lang="uk-UA" dirty="0"/>
          </a:p>
        </p:txBody>
      </p:sp>
      <p:pic>
        <p:nvPicPr>
          <p:cNvPr id="7" name="Picture 2">
            <a:extLst>
              <a:ext uri="{FF2B5EF4-FFF2-40B4-BE49-F238E27FC236}">
                <a16:creationId xmlns:a16="http://schemas.microsoft.com/office/drawing/2014/main" id="{76067A4F-3B10-4EDB-9B26-F011271FF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8" y="206128"/>
            <a:ext cx="12173715" cy="665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B7A371C8-C80C-472F-B0D1-58E30D0243B7}"/>
              </a:ext>
            </a:extLst>
          </p:cNvPr>
          <p:cNvSpPr txBox="1"/>
          <p:nvPr/>
        </p:nvSpPr>
        <p:spPr>
          <a:xfrm>
            <a:off x="545672" y="308008"/>
            <a:ext cx="9531980" cy="3477875"/>
          </a:xfrm>
          <a:prstGeom prst="rect">
            <a:avLst/>
          </a:prstGeom>
          <a:noFill/>
        </p:spPr>
        <p:txBody>
          <a:bodyPr wrap="square">
            <a:spAutoFit/>
          </a:bodyPr>
          <a:lstStyle/>
          <a:p>
            <a:pPr marL="64008" marR="0" lvl="0" algn="l" defTabSz="914400" rtl="0" eaLnBrk="1" fontAlgn="auto" latinLnBrk="0" hangingPunct="1">
              <a:lnSpc>
                <a:spcPct val="100000"/>
              </a:lnSpc>
              <a:spcBef>
                <a:spcPct val="20000"/>
              </a:spcBef>
              <a:spcAft>
                <a:spcPts val="0"/>
              </a:spcAft>
              <a:buClr>
                <a:srgbClr val="DDDDDD"/>
              </a:buClr>
              <a:buSzPct val="80000"/>
              <a:tabLst/>
              <a:defRPr/>
            </a:pPr>
            <a:r>
              <a:rPr kumimoji="0" lang="ru-RU"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Право</a:t>
            </a:r>
            <a:r>
              <a:rPr kumimoji="0" lang="ru-RU"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система </a:t>
            </a:r>
            <a:r>
              <a:rPr kumimoji="0" lang="ru-RU"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загальнообов’язкових</a:t>
            </a:r>
            <a:r>
              <a:rPr kumimoji="0" lang="ru-RU"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формально </a:t>
            </a:r>
            <a:r>
              <a:rPr kumimoji="0" lang="ru-RU"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визначених</a:t>
            </a:r>
            <a:r>
              <a:rPr kumimoji="0" lang="ru-RU"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норм і правил </a:t>
            </a:r>
            <a:r>
              <a:rPr kumimoji="0" lang="ru-RU"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поведінки</a:t>
            </a:r>
            <a:r>
              <a:rPr kumimoji="0" lang="ru-RU"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санкціонованих</a:t>
            </a:r>
            <a:r>
              <a:rPr kumimoji="0" lang="ru-RU"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і </a:t>
            </a:r>
            <a:r>
              <a:rPr kumimoji="0" lang="ru-RU"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гарантованих</a:t>
            </a:r>
            <a:r>
              <a:rPr kumimoji="0" lang="ru-RU"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державою.</a:t>
            </a:r>
          </a:p>
        </p:txBody>
      </p:sp>
    </p:spTree>
    <p:extLst>
      <p:ext uri="{BB962C8B-B14F-4D97-AF65-F5344CB8AC3E}">
        <p14:creationId xmlns:p14="http://schemas.microsoft.com/office/powerpoint/2010/main" val="301842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BE00ED3-3A8D-436B-8AF8-214D0028BA3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527050"/>
            <a:ext cx="10866438" cy="5738813"/>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79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он паперовий BD 2,72х11 м Синій (Cortez Blue) (BD173A1)">
            <a:extLst>
              <a:ext uri="{FF2B5EF4-FFF2-40B4-BE49-F238E27FC236}">
                <a16:creationId xmlns:a16="http://schemas.microsoft.com/office/drawing/2014/main" id="{D5FEAD9D-EFF7-4393-A60E-10E2912A5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 y="0"/>
            <a:ext cx="12288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AF38F3-D9C4-465D-9678-78DB4DD8B165}"/>
              </a:ext>
            </a:extLst>
          </p:cNvPr>
          <p:cNvSpPr txBox="1"/>
          <p:nvPr/>
        </p:nvSpPr>
        <p:spPr>
          <a:xfrm>
            <a:off x="1684421" y="192505"/>
            <a:ext cx="7486048" cy="2585323"/>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Система права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внутрішня</a:t>
            </a:r>
            <a:r>
              <a:rPr lang="ru-RU" dirty="0">
                <a:latin typeface="Times New Roman" panose="02020603050405020304" pitchFamily="18" charset="0"/>
                <a:cs typeface="Times New Roman" panose="02020603050405020304" pitchFamily="18" charset="0"/>
              </a:rPr>
              <a:t> структура права,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взаємодію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елементами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галузями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інститутами</a:t>
            </a:r>
            <a:r>
              <a:rPr lang="ru-RU" dirty="0">
                <a:latin typeface="Times New Roman" panose="02020603050405020304" pitchFamily="18" charset="0"/>
                <a:cs typeface="Times New Roman" panose="02020603050405020304" pitchFamily="18" charset="0"/>
              </a:rPr>
              <a:t> та нормами</a:t>
            </a:r>
          </a:p>
          <a:p>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Правові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норми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закріплені</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законодавстві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регулюють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суспільні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відносини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розділяють</a:t>
            </a:r>
            <a:r>
              <a:rPr lang="ru-RU" dirty="0">
                <a:latin typeface="Times New Roman" panose="02020603050405020304" pitchFamily="18" charset="0"/>
                <a:cs typeface="Times New Roman" panose="02020603050405020304" pitchFamily="18" charset="0"/>
              </a:rPr>
              <a:t> по </a:t>
            </a:r>
            <a:r>
              <a:rPr lang="ru-RU" dirty="0" err="1">
                <a:latin typeface="Times New Roman" panose="02020603050405020304" pitchFamily="18" charset="0"/>
                <a:cs typeface="Times New Roman" panose="02020603050405020304" pitchFamily="18" charset="0"/>
              </a:rPr>
              <a:t>галузях</a:t>
            </a:r>
            <a:r>
              <a:rPr lang="ru-RU" dirty="0">
                <a:latin typeface="Times New Roman" panose="02020603050405020304" pitchFamily="18" charset="0"/>
                <a:cs typeface="Times New Roman" panose="02020603050405020304" pitchFamily="18" charset="0"/>
              </a:rPr>
              <a:t> для того,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простіше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орієнтуватися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різноманітті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приписів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галуззю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розуміється</a:t>
            </a:r>
            <a:r>
              <a:rPr lang="ru-RU" dirty="0">
                <a:latin typeface="Times New Roman" panose="02020603050405020304" pitchFamily="18" charset="0"/>
                <a:cs typeface="Times New Roman" panose="02020603050405020304" pitchFamily="18" charset="0"/>
              </a:rPr>
              <a:t> система </a:t>
            </a:r>
            <a:r>
              <a:rPr lang="ru-RU" dirty="0" err="1">
                <a:latin typeface="Times New Roman" panose="02020603050405020304" pitchFamily="18" charset="0"/>
                <a:cs typeface="Times New Roman" panose="02020603050405020304" pitchFamily="18" charset="0"/>
              </a:rPr>
              <a:t>інститутів</a:t>
            </a:r>
            <a:r>
              <a:rPr lang="ru-RU" dirty="0">
                <a:latin typeface="Times New Roman" panose="02020603050405020304" pitchFamily="18" charset="0"/>
                <a:cs typeface="Times New Roman" panose="02020603050405020304" pitchFamily="18" charset="0"/>
              </a:rPr>
              <a:t> і норм права,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регулюють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суспільні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відносини</a:t>
            </a:r>
            <a:r>
              <a:rPr lang="ru-RU" dirty="0">
                <a:latin typeface="Times New Roman" panose="02020603050405020304" pitchFamily="18" charset="0"/>
                <a:cs typeface="Times New Roman" panose="02020603050405020304" pitchFamily="18" charset="0"/>
              </a:rPr>
              <a:t> одного роду.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собою </a:t>
            </a:r>
            <a:r>
              <a:rPr lang="ru-RU" dirty="0" err="1">
                <a:latin typeface="Times New Roman" panose="02020603050405020304" pitchFamily="18" charset="0"/>
                <a:cs typeface="Times New Roman" panose="02020603050405020304" pitchFamily="18" charset="0"/>
              </a:rPr>
              <a:t>окремі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розрізняються</a:t>
            </a:r>
            <a:r>
              <a:rPr lang="ru-RU" dirty="0">
                <a:latin typeface="Times New Roman" panose="02020603050405020304" pitchFamily="18" charset="0"/>
                <a:cs typeface="Times New Roman" panose="02020603050405020304" pitchFamily="18" charset="0"/>
              </a:rPr>
              <a:t> методами правового </a:t>
            </a:r>
            <a:r>
              <a:rPr lang="ru-RU" dirty="0" err="1">
                <a:latin typeface="Times New Roman" panose="02020603050405020304" pitchFamily="18" charset="0"/>
                <a:cs typeface="Times New Roman" panose="02020603050405020304" pitchFamily="18" charset="0"/>
              </a:rPr>
              <a:t>регулювання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імперативним</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диспозитивним</a:t>
            </a:r>
            <a:r>
              <a:rPr lang="ru-RU" dirty="0"/>
              <a:t>.</a:t>
            </a:r>
          </a:p>
        </p:txBody>
      </p:sp>
      <p:pic>
        <p:nvPicPr>
          <p:cNvPr id="9" name="Picture 2">
            <a:extLst>
              <a:ext uri="{FF2B5EF4-FFF2-40B4-BE49-F238E27FC236}">
                <a16:creationId xmlns:a16="http://schemas.microsoft.com/office/drawing/2014/main" id="{8C286134-1363-4E42-976B-2C0218E6E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87" y="2916454"/>
            <a:ext cx="10485287" cy="394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12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EBF8FB4-6C22-44CF-81FC-D2A40A005EDA}"/>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62" y="1052737"/>
            <a:ext cx="10905423" cy="603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16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74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5D6643-87A4-455C-8014-DCCB61E5303B}"/>
              </a:ext>
            </a:extLst>
          </p:cNvPr>
          <p:cNvSpPr>
            <a:spLocks noGrp="1"/>
          </p:cNvSpPr>
          <p:nvPr>
            <p:ph type="title"/>
          </p:nvPr>
        </p:nvSpPr>
        <p:spPr/>
        <p:txBody>
          <a:bodyPr/>
          <a:lstStyle/>
          <a:p>
            <a:r>
              <a:rPr lang="ru-RU" dirty="0"/>
              <a:t>Нормативно-</a:t>
            </a:r>
            <a:r>
              <a:rPr lang="ru-RU" dirty="0" err="1"/>
              <a:t>правовий</a:t>
            </a:r>
            <a:r>
              <a:rPr lang="ru-RU" dirty="0"/>
              <a:t> акт і </a:t>
            </a:r>
            <a:r>
              <a:rPr lang="ru-RU" dirty="0" err="1"/>
              <a:t>нормативний</a:t>
            </a:r>
            <a:r>
              <a:rPr lang="ru-RU" dirty="0"/>
              <a:t> </a:t>
            </a:r>
            <a:r>
              <a:rPr lang="ru-RU" dirty="0" err="1"/>
              <a:t>договір</a:t>
            </a:r>
            <a:endParaRPr lang="es-ES" dirty="0"/>
          </a:p>
        </p:txBody>
      </p:sp>
      <p:sp>
        <p:nvSpPr>
          <p:cNvPr id="3" name="Місце для вмісту 2">
            <a:extLst>
              <a:ext uri="{FF2B5EF4-FFF2-40B4-BE49-F238E27FC236}">
                <a16:creationId xmlns:a16="http://schemas.microsoft.com/office/drawing/2014/main" id="{3E484251-FDAA-4B3C-BFD2-4F2D44EA8B6D}"/>
              </a:ext>
            </a:extLst>
          </p:cNvPr>
          <p:cNvSpPr>
            <a:spLocks noGrp="1"/>
          </p:cNvSpPr>
          <p:nvPr>
            <p:ph sz="half" idx="1"/>
          </p:nvPr>
        </p:nvSpPr>
        <p:spPr/>
        <p:txBody>
          <a:bodyPr>
            <a:normAutofit fontScale="62500" lnSpcReduction="20000"/>
          </a:bodyPr>
          <a:lstStyle/>
          <a:p>
            <a:r>
              <a:rPr lang="ru-RU" dirty="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Україні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основним</a:t>
            </a:r>
            <a:r>
              <a:rPr lang="ru-RU" dirty="0">
                <a:latin typeface="Times New Roman" panose="02020603050405020304" pitchFamily="18" charset="0"/>
                <a:cs typeface="Times New Roman" panose="02020603050405020304" pitchFamily="18" charset="0"/>
              </a:rPr>
              <a:t> видом </a:t>
            </a:r>
            <a:r>
              <a:rPr lang="ru-RU" dirty="0" err="1">
                <a:latin typeface="Times New Roman" panose="02020603050405020304" pitchFamily="18" charset="0"/>
                <a:cs typeface="Times New Roman" panose="02020603050405020304" pitchFamily="18" charset="0"/>
              </a:rPr>
              <a:t>джерел</a:t>
            </a:r>
            <a:r>
              <a:rPr lang="ru-RU" dirty="0">
                <a:latin typeface="Times New Roman" panose="02020603050405020304" pitchFamily="18" charset="0"/>
                <a:cs typeface="Times New Roman" panose="02020603050405020304" pitchFamily="18" charset="0"/>
              </a:rPr>
              <a:t> права є нормативно-</a:t>
            </a:r>
            <a:r>
              <a:rPr lang="ru-RU" dirty="0" err="1">
                <a:latin typeface="Times New Roman" panose="02020603050405020304" pitchFamily="18" charset="0"/>
                <a:cs typeface="Times New Roman" panose="02020603050405020304" pitchFamily="18" charset="0"/>
              </a:rPr>
              <a:t>правові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акти</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Нормативно-</a:t>
            </a:r>
            <a:r>
              <a:rPr lang="ru-RU" dirty="0" err="1">
                <a:latin typeface="Times New Roman" panose="02020603050405020304" pitchFamily="18" charset="0"/>
                <a:cs typeface="Times New Roman" panose="02020603050405020304" pitchFamily="18" charset="0"/>
              </a:rPr>
              <a:t>правовий</a:t>
            </a:r>
            <a:r>
              <a:rPr lang="ru-RU" dirty="0">
                <a:latin typeface="Times New Roman" panose="02020603050405020304" pitchFamily="18" charset="0"/>
                <a:cs typeface="Times New Roman" panose="02020603050405020304" pitchFamily="18" charset="0"/>
              </a:rPr>
              <a:t> акт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офіційний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письмовий</a:t>
            </a:r>
            <a:r>
              <a:rPr lang="ru-RU" dirty="0">
                <a:latin typeface="Times New Roman" panose="02020603050405020304" pitchFamily="18" charset="0"/>
                <a:cs typeface="Times New Roman" panose="02020603050405020304" pitchFamily="18" charset="0"/>
              </a:rPr>
              <a:t> документ, </a:t>
            </a:r>
            <a:r>
              <a:rPr lang="ru-RU" dirty="0" err="1">
                <a:latin typeface="Times New Roman" panose="02020603050405020304" pitchFamily="18" charset="0"/>
                <a:cs typeface="Times New Roman" panose="02020603050405020304" pitchFamily="18" charset="0"/>
              </a:rPr>
              <a:t>прийнятий</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встановленому</a:t>
            </a:r>
            <a:r>
              <a:rPr lang="ru-RU" dirty="0">
                <a:latin typeface="Times New Roman" panose="02020603050405020304" pitchFamily="18" charset="0"/>
                <a:cs typeface="Times New Roman" panose="02020603050405020304" pitchFamily="18" charset="0"/>
              </a:rPr>
              <a:t> законом порядку і </a:t>
            </a:r>
            <a:r>
              <a:rPr lang="ru-RU" dirty="0" err="1">
                <a:latin typeface="Times New Roman" panose="02020603050405020304" pitchFamily="18" charset="0"/>
                <a:cs typeface="Times New Roman" panose="02020603050405020304" pitchFamily="18" charset="0"/>
              </a:rPr>
              <a:t>формі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уповноваженими</a:t>
            </a:r>
            <a:r>
              <a:rPr lang="ru-RU" dirty="0">
                <a:latin typeface="Times New Roman" panose="02020603050405020304" pitchFamily="18" charset="0"/>
                <a:cs typeface="Times New Roman" panose="02020603050405020304" pitchFamily="18" charset="0"/>
              </a:rPr>
              <a:t> на те </a:t>
            </a:r>
            <a:r>
              <a:rPr lang="ru-RU" dirty="0" err="1">
                <a:latin typeface="Times New Roman" panose="02020603050405020304" pitchFamily="18" charset="0"/>
                <a:cs typeface="Times New Roman" panose="02020603050405020304" pitchFamily="18" charset="0"/>
              </a:rPr>
              <a:t>суб'єктами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правотворчості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закріплює</a:t>
            </a:r>
            <a:r>
              <a:rPr lang="ru-RU" dirty="0">
                <a:latin typeface="Times New Roman" panose="02020603050405020304" pitchFamily="18" charset="0"/>
                <a:cs typeface="Times New Roman" panose="02020603050405020304" pitchFamily="18" charset="0"/>
              </a:rPr>
              <a:t> правило </a:t>
            </a:r>
            <a:r>
              <a:rPr lang="ru-RU" dirty="0" err="1">
                <a:latin typeface="Times New Roman" panose="02020603050405020304" pitchFamily="18" charset="0"/>
                <a:cs typeface="Times New Roman" panose="02020603050405020304" pitchFamily="18" charset="0"/>
              </a:rPr>
              <a:t>поведінки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загального</a:t>
            </a:r>
            <a:r>
              <a:rPr lang="ru-RU" dirty="0">
                <a:latin typeface="Times New Roman" panose="02020603050405020304" pitchFamily="18" charset="0"/>
                <a:cs typeface="Times New Roman" panose="02020603050405020304" pitchFamily="18" charset="0"/>
              </a:rPr>
              <a:t> характеру,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забезпечується</a:t>
            </a:r>
            <a:r>
              <a:rPr lang="ru-RU" dirty="0">
                <a:latin typeface="Times New Roman" panose="02020603050405020304" pitchFamily="18" charset="0"/>
                <a:cs typeface="Times New Roman" panose="02020603050405020304" pitchFamily="18" charset="0"/>
              </a:rPr>
              <a:t> державою.</a:t>
            </a:r>
          </a:p>
          <a:p>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Всі</a:t>
            </a:r>
            <a:r>
              <a:rPr lang="ru-RU" dirty="0">
                <a:latin typeface="Times New Roman" panose="02020603050405020304" pitchFamily="18" charset="0"/>
                <a:cs typeface="Times New Roman" panose="02020603050405020304" pitchFamily="18" charset="0"/>
              </a:rPr>
              <a:t> нормативно-</a:t>
            </a:r>
            <a:r>
              <a:rPr lang="ru-RU" dirty="0" err="1">
                <a:latin typeface="Times New Roman" panose="02020603050405020304" pitchFamily="18" charset="0"/>
                <a:cs typeface="Times New Roman" panose="02020603050405020304" pitchFamily="18" charset="0"/>
              </a:rPr>
              <a:t>правові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офіційний</a:t>
            </a:r>
            <a:r>
              <a:rPr lang="ru-RU" dirty="0">
                <a:latin typeface="Times New Roman" panose="02020603050405020304" pitchFamily="18" charset="0"/>
                <a:cs typeface="Times New Roman" panose="02020603050405020304" pitchFamily="18" charset="0"/>
              </a:rPr>
              <a:t> характер, </a:t>
            </a:r>
            <a:r>
              <a:rPr lang="ru-RU" dirty="0" err="1">
                <a:latin typeface="Times New Roman" panose="02020603050405020304" pitchFamily="18" charset="0"/>
                <a:cs typeface="Times New Roman" panose="02020603050405020304" pitchFamily="18" charset="0"/>
              </a:rPr>
              <a:t>оскільки</a:t>
            </a:r>
            <a:r>
              <a:rPr lang="ru-RU" dirty="0">
                <a:latin typeface="Times New Roman" panose="02020603050405020304" pitchFamily="18" charset="0"/>
                <a:cs typeface="Times New Roman" panose="02020603050405020304" pitchFamily="18" charset="0"/>
              </a:rPr>
              <a:t> вони </a:t>
            </a:r>
            <a:r>
              <a:rPr lang="ru-RU" dirty="0" err="1">
                <a:latin typeface="Times New Roman" panose="02020603050405020304" pitchFamily="18" charset="0"/>
                <a:cs typeface="Times New Roman" panose="02020603050405020304" pitchFamily="18" charset="0"/>
              </a:rPr>
              <a:t>видаються</a:t>
            </a:r>
            <a:r>
              <a:rPr lang="ru-RU" dirty="0">
                <a:latin typeface="Times New Roman" panose="02020603050405020304" pitchFamily="18" charset="0"/>
                <a:cs typeface="Times New Roman" panose="02020603050405020304" pitchFamily="18" charset="0"/>
              </a:rPr>
              <a:t> державою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окремими</a:t>
            </a:r>
            <a:r>
              <a:rPr lang="ru-RU" dirty="0">
                <a:latin typeface="Times New Roman" panose="02020603050405020304" pitchFamily="18" charset="0"/>
                <a:cs typeface="Times New Roman" panose="02020603050405020304" pitchFamily="18" charset="0"/>
              </a:rPr>
              <a:t> органами.</a:t>
            </a:r>
          </a:p>
          <a:p>
            <a:endParaRPr lang="es-ES" dirty="0"/>
          </a:p>
        </p:txBody>
      </p:sp>
      <p:sp>
        <p:nvSpPr>
          <p:cNvPr id="4" name="Місце для вмісту 3">
            <a:extLst>
              <a:ext uri="{FF2B5EF4-FFF2-40B4-BE49-F238E27FC236}">
                <a16:creationId xmlns:a16="http://schemas.microsoft.com/office/drawing/2014/main" id="{95FF467F-AECD-4BF6-B4B1-7A727E3E920E}"/>
              </a:ext>
            </a:extLst>
          </p:cNvPr>
          <p:cNvSpPr>
            <a:spLocks noGrp="1"/>
          </p:cNvSpPr>
          <p:nvPr>
            <p:ph sz="half" idx="2"/>
          </p:nvPr>
        </p:nvSpPr>
        <p:spPr/>
        <p:txBody>
          <a:bodyPr>
            <a:normAutofit fontScale="62500" lnSpcReduction="20000"/>
          </a:bodyPr>
          <a:lstStyle/>
          <a:p>
            <a:r>
              <a:rPr lang="uk-UA" b="1" i="1" dirty="0">
                <a:solidFill>
                  <a:srgbClr val="00B050"/>
                </a:solidFill>
                <a:latin typeface="Times New Roman" panose="02020603050405020304" pitchFamily="18" charset="0"/>
                <a:cs typeface="Times New Roman" panose="02020603050405020304" pitchFamily="18" charset="0"/>
              </a:rPr>
              <a:t>Всі нормативні акти поділяються на дві великі групи: закони і підзаконні акти:</a:t>
            </a:r>
            <a:endParaRPr lang="es-ES" b="1" i="1" dirty="0">
              <a:solidFill>
                <a:srgbClr val="00B050"/>
              </a:solidFill>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Закон </a:t>
            </a:r>
            <a:r>
              <a:rPr lang="ru-RU" dirty="0">
                <a:latin typeface="Times New Roman" panose="02020603050405020304" pitchFamily="18" charset="0"/>
                <a:cs typeface="Times New Roman" panose="02020603050405020304" pitchFamily="18" charset="0"/>
              </a:rPr>
              <a:t>— нормативно-</a:t>
            </a:r>
            <a:r>
              <a:rPr lang="ru-RU" dirty="0" err="1">
                <a:latin typeface="Times New Roman" panose="02020603050405020304" pitchFamily="18" charset="0"/>
                <a:cs typeface="Times New Roman" panose="02020603050405020304" pitchFamily="18" charset="0"/>
              </a:rPr>
              <a:t>правовий</a:t>
            </a:r>
            <a:r>
              <a:rPr lang="ru-RU" dirty="0">
                <a:latin typeface="Times New Roman" panose="02020603050405020304" pitchFamily="18" charset="0"/>
                <a:cs typeface="Times New Roman" panose="02020603050405020304" pitchFamily="18" charset="0"/>
              </a:rPr>
              <a:t> акт, </a:t>
            </a:r>
            <a:r>
              <a:rPr lang="ru-RU" dirty="0" err="1">
                <a:latin typeface="Times New Roman" panose="02020603050405020304" pitchFamily="18" charset="0"/>
                <a:cs typeface="Times New Roman" panose="02020603050405020304" pitchFamily="18" charset="0"/>
              </a:rPr>
              <a:t>прийнятий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законодавчим</a:t>
            </a:r>
            <a:r>
              <a:rPr lang="ru-RU" dirty="0">
                <a:latin typeface="Times New Roman" panose="02020603050405020304" pitchFamily="18" charset="0"/>
                <a:cs typeface="Times New Roman" panose="02020603050405020304" pitchFamily="18" charset="0"/>
              </a:rPr>
              <a:t> органом </a:t>
            </a:r>
            <a:r>
              <a:rPr lang="ru-RU" dirty="0" err="1">
                <a:latin typeface="Times New Roman" panose="02020603050405020304" pitchFamily="18" charset="0"/>
                <a:cs typeface="Times New Roman" panose="02020603050405020304" pitchFamily="18" charset="0"/>
              </a:rPr>
              <a:t>державної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регламентує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найважливіші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сфери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суспільних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відносин</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вищу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юридичну</a:t>
            </a:r>
            <a:r>
              <a:rPr lang="ru-RU" dirty="0">
                <a:latin typeface="Times New Roman" panose="02020603050405020304" pitchFamily="18" charset="0"/>
                <a:cs typeface="Times New Roman" panose="02020603050405020304" pitchFamily="18" charset="0"/>
              </a:rPr>
              <a:t> силу.</a:t>
            </a:r>
          </a:p>
          <a:p>
            <a:r>
              <a:rPr lang="ru-RU" b="1" i="1" dirty="0" err="1">
                <a:solidFill>
                  <a:srgbClr val="FF0000"/>
                </a:solidFill>
                <a:latin typeface="Times New Roman" panose="02020603050405020304" pitchFamily="18" charset="0"/>
                <a:cs typeface="Times New Roman" panose="02020603050405020304" pitchFamily="18" charset="0"/>
              </a:rPr>
              <a:t>Підзаконний</a:t>
            </a:r>
            <a:r>
              <a:rPr lang="ru-RU" b="1" i="1" dirty="0">
                <a:solidFill>
                  <a:srgbClr val="FF0000"/>
                </a:solidFill>
                <a:latin typeface="Times New Roman" panose="02020603050405020304" pitchFamily="18" charset="0"/>
                <a:cs typeface="Times New Roman" panose="02020603050405020304" pitchFamily="18" charset="0"/>
              </a:rPr>
              <a:t> нормативно-</a:t>
            </a:r>
            <a:r>
              <a:rPr lang="ru-RU" b="1" i="1" dirty="0" err="1">
                <a:solidFill>
                  <a:srgbClr val="FF0000"/>
                </a:solidFill>
                <a:latin typeface="Times New Roman" panose="02020603050405020304" pitchFamily="18" charset="0"/>
                <a:cs typeface="Times New Roman" panose="02020603050405020304" pitchFamily="18" charset="0"/>
              </a:rPr>
              <a:t>правовий</a:t>
            </a:r>
            <a:r>
              <a:rPr lang="ru-RU" b="1" i="1" dirty="0">
                <a:solidFill>
                  <a:srgbClr val="FF0000"/>
                </a:solidFill>
                <a:latin typeface="Times New Roman" panose="02020603050405020304" pitchFamily="18" charset="0"/>
                <a:cs typeface="Times New Roman" panose="02020603050405020304" pitchFamily="18" charset="0"/>
              </a:rPr>
              <a:t> акт </a:t>
            </a:r>
            <a:r>
              <a:rPr lang="ru-RU" dirty="0">
                <a:latin typeface="Times New Roman" panose="02020603050405020304" pitchFamily="18" charset="0"/>
                <a:cs typeface="Times New Roman" panose="02020603050405020304" pitchFamily="18" charset="0"/>
              </a:rPr>
              <a:t>— акт,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закону, на </a:t>
            </a:r>
            <a:r>
              <a:rPr lang="ru-RU" dirty="0" err="1">
                <a:latin typeface="Times New Roman" panose="02020603050405020304" pitchFamily="18" charset="0"/>
                <a:cs typeface="Times New Roman" panose="02020603050405020304" pitchFamily="18" charset="0"/>
              </a:rPr>
              <a:t>підставі</a:t>
            </a:r>
            <a:r>
              <a:rPr lang="ru-RU" dirty="0">
                <a:latin typeface="Times New Roman" panose="02020603050405020304" pitchFamily="18" charset="0"/>
                <a:cs typeface="Times New Roman" panose="02020603050405020304" pitchFamily="18" charset="0"/>
              </a:rPr>
              <a:t> закону для </a:t>
            </a:r>
            <a:r>
              <a:rPr lang="ru-RU" dirty="0" err="1">
                <a:latin typeface="Times New Roman" panose="02020603050405020304" pitchFamily="18" charset="0"/>
                <a:cs typeface="Times New Roman" panose="02020603050405020304" pitchFamily="18" charset="0"/>
              </a:rPr>
              <a:t>конкретизації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законодавчих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розпоряджень</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трактування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встановлення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первинних</a:t>
            </a:r>
            <a:r>
              <a:rPr lang="ru-RU" dirty="0">
                <a:latin typeface="Times New Roman" panose="02020603050405020304" pitchFamily="18" charset="0"/>
                <a:cs typeface="Times New Roman" panose="02020603050405020304" pitchFamily="18" charset="0"/>
              </a:rPr>
              <a:t> норм.</a:t>
            </a:r>
          </a:p>
          <a:p>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Підзаконні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нормативні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різняться</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юридичною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чинністю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чинність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підзаконних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нормативних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залежить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становища </a:t>
            </a:r>
            <a:r>
              <a:rPr lang="ru-RU" dirty="0" err="1">
                <a:latin typeface="Times New Roman" panose="02020603050405020304" pitchFamily="18" charset="0"/>
                <a:cs typeface="Times New Roman" panose="02020603050405020304" pitchFamily="18" charset="0"/>
              </a:rPr>
              <a:t>органів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компетенції</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характеру і </a:t>
            </a:r>
            <a:r>
              <a:rPr lang="ru-RU" dirty="0" err="1">
                <a:latin typeface="Times New Roman" panose="02020603050405020304" pitchFamily="18" charset="0"/>
                <a:cs typeface="Times New Roman" panose="02020603050405020304" pitchFamily="18" charset="0"/>
              </a:rPr>
              <a:t>призначення</a:t>
            </a:r>
            <a:r>
              <a:rPr lang="ru-RU" dirty="0">
                <a:latin typeface="Times New Roman" panose="02020603050405020304" pitchFamily="18" charset="0"/>
                <a:cs typeface="Times New Roman" panose="02020603050405020304" pitchFamily="18" charset="0"/>
              </a:rPr>
              <a:t> самих </a:t>
            </a:r>
            <a:r>
              <a:rPr lang="ru-RU" dirty="0" err="1">
                <a:latin typeface="Times New Roman" panose="02020603050405020304" pitchFamily="18" charset="0"/>
                <a:cs typeface="Times New Roman" panose="02020603050405020304" pitchFamily="18" charset="0"/>
              </a:rPr>
              <a:t>актів</a:t>
            </a:r>
            <a:endParaRPr lang="ru-RU" dirty="0">
              <a:latin typeface="Times New Roman" panose="02020603050405020304" pitchFamily="18"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15742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793E0C7-E92D-4058-BA7B-468E1A1BBE4D}"/>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4" y="-105877"/>
            <a:ext cx="120476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25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Заголовок 1">
            <a:extLst>
              <a:ext uri="{FF2B5EF4-FFF2-40B4-BE49-F238E27FC236}">
                <a16:creationId xmlns:a16="http://schemas.microsoft.com/office/drawing/2014/main" id="{B435BE9D-CC4E-66EC-B904-FA6E83EB4F12}"/>
              </a:ext>
            </a:extLst>
          </p:cNvPr>
          <p:cNvSpPr>
            <a:spLocks noGrp="1"/>
          </p:cNvSpPr>
          <p:nvPr>
            <p:ph type="title"/>
          </p:nvPr>
        </p:nvSpPr>
        <p:spPr>
          <a:xfrm>
            <a:off x="838201" y="3998018"/>
            <a:ext cx="3981854" cy="2216513"/>
          </a:xfrm>
        </p:spPr>
        <p:txBody>
          <a:bodyPr>
            <a:normAutofit/>
          </a:bodyPr>
          <a:lstStyle/>
          <a:p>
            <a:r>
              <a:rPr lang="uk-UA"/>
              <a:t>Соціальні норми</a:t>
            </a:r>
            <a:endParaRPr lang="ru-RU" dirty="0"/>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Рисунок 4">
            <a:extLst>
              <a:ext uri="{FF2B5EF4-FFF2-40B4-BE49-F238E27FC236}">
                <a16:creationId xmlns:a16="http://schemas.microsoft.com/office/drawing/2014/main" id="{39F1C649-705D-7555-6E68-21F98C532068}"/>
              </a:ext>
            </a:extLst>
          </p:cNvPr>
          <p:cNvPicPr>
            <a:picLocks noChangeAspect="1"/>
          </p:cNvPicPr>
          <p:nvPr/>
        </p:nvPicPr>
        <p:blipFill>
          <a:blip r:embed="rId2"/>
          <a:stretch>
            <a:fillRect/>
          </a:stretch>
        </p:blipFill>
        <p:spPr>
          <a:xfrm>
            <a:off x="659914" y="923964"/>
            <a:ext cx="10872172" cy="251855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Объект 2">
            <a:extLst>
              <a:ext uri="{FF2B5EF4-FFF2-40B4-BE49-F238E27FC236}">
                <a16:creationId xmlns:a16="http://schemas.microsoft.com/office/drawing/2014/main" id="{00E98F1A-23A2-0287-B667-29E0788F303B}"/>
              </a:ext>
            </a:extLst>
          </p:cNvPr>
          <p:cNvSpPr>
            <a:spLocks noGrp="1"/>
          </p:cNvSpPr>
          <p:nvPr>
            <p:ph idx="1"/>
          </p:nvPr>
        </p:nvSpPr>
        <p:spPr>
          <a:xfrm>
            <a:off x="4970835" y="3998019"/>
            <a:ext cx="6382966" cy="2216512"/>
          </a:xfrm>
        </p:spPr>
        <p:txBody>
          <a:bodyPr>
            <a:normAutofit/>
          </a:bodyPr>
          <a:lstStyle/>
          <a:p>
            <a:pPr marL="0" indent="0">
              <a:buNone/>
            </a:pPr>
            <a:r>
              <a:rPr lang="uk-UA" sz="2400" b="1" i="1" dirty="0"/>
              <a:t>Соціальні норми </a:t>
            </a:r>
            <a:r>
              <a:rPr lang="uk-UA" sz="2400" dirty="0"/>
              <a:t>- правила (норми) загального характеру, які регулюють відносини в людському суспільстві та встановлені державою, суспільством, об’єднаннями громадян тощо, називають соціальними нормами. </a:t>
            </a:r>
          </a:p>
          <a:p>
            <a:pPr marL="0" indent="0">
              <a:buNone/>
            </a:pPr>
            <a:endParaRPr lang="ru-RU" sz="2400" dirty="0"/>
          </a:p>
        </p:txBody>
      </p:sp>
    </p:spTree>
    <p:extLst>
      <p:ext uri="{BB962C8B-B14F-4D97-AF65-F5344CB8AC3E}">
        <p14:creationId xmlns:p14="http://schemas.microsoft.com/office/powerpoint/2010/main" val="48177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32004B5-5772-6178-236D-F474DE1B6395}"/>
              </a:ext>
            </a:extLst>
          </p:cNvPr>
          <p:cNvSpPr>
            <a:spLocks noGrp="1"/>
          </p:cNvSpPr>
          <p:nvPr>
            <p:ph type="title"/>
          </p:nvPr>
        </p:nvSpPr>
        <p:spPr>
          <a:xfrm>
            <a:off x="838201" y="345810"/>
            <a:ext cx="5120561" cy="1325563"/>
          </a:xfrm>
        </p:spPr>
        <p:txBody>
          <a:bodyPr>
            <a:normAutofit/>
          </a:bodyPr>
          <a:lstStyle/>
          <a:p>
            <a:r>
              <a:rPr lang="uk-UA"/>
              <a:t>Звичаї та традиції</a:t>
            </a:r>
            <a:endParaRPr lang="ru-RU" dirty="0"/>
          </a:p>
        </p:txBody>
      </p:sp>
      <p:sp>
        <p:nvSpPr>
          <p:cNvPr id="3" name="Объект 2">
            <a:extLst>
              <a:ext uri="{FF2B5EF4-FFF2-40B4-BE49-F238E27FC236}">
                <a16:creationId xmlns:a16="http://schemas.microsoft.com/office/drawing/2014/main" id="{727BDCBE-BA18-93B5-783A-08FDAF16BC60}"/>
              </a:ext>
            </a:extLst>
          </p:cNvPr>
          <p:cNvSpPr>
            <a:spLocks noGrp="1"/>
          </p:cNvSpPr>
          <p:nvPr>
            <p:ph idx="1"/>
          </p:nvPr>
        </p:nvSpPr>
        <p:spPr>
          <a:xfrm>
            <a:off x="838201" y="1825625"/>
            <a:ext cx="5092194" cy="4351338"/>
          </a:xfrm>
        </p:spPr>
        <p:txBody>
          <a:bodyPr>
            <a:normAutofit/>
          </a:bodyPr>
          <a:lstStyle/>
          <a:p>
            <a:r>
              <a:rPr lang="uk-UA" sz="2400" b="1" i="1"/>
              <a:t>Звичаї</a:t>
            </a:r>
            <a:r>
              <a:rPr lang="uk-UA" sz="2400"/>
              <a:t> - правила поведінки людей, що сформовані внаслідок багаторазового повторення в житті людей і здійснюються цими людьми добровільно </a:t>
            </a:r>
          </a:p>
          <a:p>
            <a:r>
              <a:rPr lang="uk-UA" sz="2400" b="1" i="1"/>
              <a:t>Традиції</a:t>
            </a:r>
            <a:r>
              <a:rPr lang="uk-UA" sz="2400"/>
              <a:t> - історично сформовані правила поведінки людей, що успадковуються кожним наступним поколінням, перевіряються їх досвідом і стають прийнятними правовими нормами у суспільстві. </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Рисунок 5">
            <a:extLst>
              <a:ext uri="{FF2B5EF4-FFF2-40B4-BE49-F238E27FC236}">
                <a16:creationId xmlns:a16="http://schemas.microsoft.com/office/drawing/2014/main" id="{7D8DD8CB-F2FD-9CF1-92BF-DC606754F539}"/>
              </a:ext>
            </a:extLst>
          </p:cNvPr>
          <p:cNvPicPr>
            <a:picLocks noChangeAspect="1"/>
          </p:cNvPicPr>
          <p:nvPr/>
        </p:nvPicPr>
        <p:blipFill rotWithShape="1">
          <a:blip r:embed="rId2"/>
          <a:srcRect l="7435" r="30234"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Рисунок 6">
            <a:extLst>
              <a:ext uri="{FF2B5EF4-FFF2-40B4-BE49-F238E27FC236}">
                <a16:creationId xmlns:a16="http://schemas.microsoft.com/office/drawing/2014/main" id="{91226760-C967-72E3-2A2B-E260C8AF09D8}"/>
              </a:ext>
            </a:extLst>
          </p:cNvPr>
          <p:cNvPicPr>
            <a:picLocks noChangeAspect="1"/>
          </p:cNvPicPr>
          <p:nvPr/>
        </p:nvPicPr>
        <p:blipFill rotWithShape="1">
          <a:blip r:embed="rId3"/>
          <a:srcRect l="9573" r="9404"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69627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D1738A6-B859-9D23-4FEB-94EB3CA51456}"/>
              </a:ext>
            </a:extLst>
          </p:cNvPr>
          <p:cNvSpPr>
            <a:spLocks noGrp="1"/>
          </p:cNvSpPr>
          <p:nvPr>
            <p:ph type="title"/>
          </p:nvPr>
        </p:nvSpPr>
        <p:spPr>
          <a:xfrm>
            <a:off x="838201" y="345810"/>
            <a:ext cx="5120561" cy="1325563"/>
          </a:xfrm>
        </p:spPr>
        <p:txBody>
          <a:bodyPr>
            <a:normAutofit/>
          </a:bodyPr>
          <a:lstStyle/>
          <a:p>
            <a:r>
              <a:rPr lang="uk-UA" dirty="0"/>
              <a:t>Релігійні норми</a:t>
            </a:r>
            <a:endParaRPr lang="ru-RU" dirty="0"/>
          </a:p>
        </p:txBody>
      </p:sp>
      <p:sp>
        <p:nvSpPr>
          <p:cNvPr id="3" name="Объект 2">
            <a:extLst>
              <a:ext uri="{FF2B5EF4-FFF2-40B4-BE49-F238E27FC236}">
                <a16:creationId xmlns:a16="http://schemas.microsoft.com/office/drawing/2014/main" id="{943E5D6F-1966-0A88-47BB-01DCB55F8EEB}"/>
              </a:ext>
            </a:extLst>
          </p:cNvPr>
          <p:cNvSpPr>
            <a:spLocks noGrp="1"/>
          </p:cNvSpPr>
          <p:nvPr>
            <p:ph idx="1"/>
          </p:nvPr>
        </p:nvSpPr>
        <p:spPr>
          <a:xfrm>
            <a:off x="838201" y="1825625"/>
            <a:ext cx="5092194" cy="4351338"/>
          </a:xfrm>
        </p:spPr>
        <p:txBody>
          <a:bodyPr>
            <a:normAutofit/>
          </a:bodyPr>
          <a:lstStyle/>
          <a:p>
            <a:pPr marL="0" indent="0">
              <a:buNone/>
            </a:pPr>
            <a:r>
              <a:rPr lang="uk-UA" sz="2200" b="1" i="1"/>
              <a:t>Релігійні норми </a:t>
            </a:r>
            <a:r>
              <a:rPr lang="uk-UA" sz="2200"/>
              <a:t>- правила, установлені релігійними організаціями й громадами внаслідок багаторазового повторення в житті людей і здійснюються цими людьми добровільно. </a:t>
            </a:r>
          </a:p>
          <a:p>
            <a:pPr marL="0" indent="0">
              <a:buNone/>
            </a:pPr>
            <a:endParaRPr lang="uk-UA" sz="2200" i="1"/>
          </a:p>
          <a:p>
            <a:pPr marL="0" indent="0">
              <a:buNone/>
            </a:pPr>
            <a:r>
              <a:rPr lang="uk-UA" sz="2200" i="1"/>
              <a:t>Переважна більшість релігійних норм є формально визначеними, записаними у релігійні збірники ( Коран, Суна, Біблія, Тора), рішення авторитетних діячів релігії, рішення церковних соборів, конференцій, тощо). </a:t>
            </a:r>
          </a:p>
          <a:p>
            <a:endParaRPr lang="uk-UA" sz="2200"/>
          </a:p>
        </p:txBody>
      </p:sp>
      <p:sp>
        <p:nvSpPr>
          <p:cNvPr id="41" name="Oval 4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Рисунок 3">
            <a:extLst>
              <a:ext uri="{FF2B5EF4-FFF2-40B4-BE49-F238E27FC236}">
                <a16:creationId xmlns:a16="http://schemas.microsoft.com/office/drawing/2014/main" id="{057DB5F0-8001-002B-FBA1-7513F7D19321}"/>
              </a:ext>
            </a:extLst>
          </p:cNvPr>
          <p:cNvPicPr>
            <a:picLocks noChangeAspect="1"/>
          </p:cNvPicPr>
          <p:nvPr/>
        </p:nvPicPr>
        <p:blipFill rotWithShape="1">
          <a:blip r:embed="rId2"/>
          <a:srcRect l="11394" r="10695"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3" name="Arc 4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Рисунок 7">
            <a:extLst>
              <a:ext uri="{FF2B5EF4-FFF2-40B4-BE49-F238E27FC236}">
                <a16:creationId xmlns:a16="http://schemas.microsoft.com/office/drawing/2014/main" id="{78851659-239E-F6B1-53E9-64C036BEE614}"/>
              </a:ext>
            </a:extLst>
          </p:cNvPr>
          <p:cNvPicPr>
            <a:picLocks noChangeAspect="1"/>
          </p:cNvPicPr>
          <p:nvPr/>
        </p:nvPicPr>
        <p:blipFill rotWithShape="1">
          <a:blip r:embed="rId3"/>
          <a:srcRect l="14994" r="6258"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48165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9772ED7-8742-1BCC-6AFC-4C01FE8C1AD0}"/>
              </a:ext>
            </a:extLst>
          </p:cNvPr>
          <p:cNvSpPr>
            <a:spLocks noGrp="1"/>
          </p:cNvSpPr>
          <p:nvPr>
            <p:ph type="title"/>
          </p:nvPr>
        </p:nvSpPr>
        <p:spPr>
          <a:xfrm>
            <a:off x="838201" y="345810"/>
            <a:ext cx="5120561" cy="1325563"/>
          </a:xfrm>
        </p:spPr>
        <p:txBody>
          <a:bodyPr>
            <a:normAutofit/>
          </a:bodyPr>
          <a:lstStyle/>
          <a:p>
            <a:r>
              <a:rPr lang="uk-UA" dirty="0"/>
              <a:t>Моральні (етичні) норми</a:t>
            </a:r>
            <a:endParaRPr lang="ru-RU" dirty="0"/>
          </a:p>
        </p:txBody>
      </p:sp>
      <p:sp>
        <p:nvSpPr>
          <p:cNvPr id="3" name="Объект 2">
            <a:extLst>
              <a:ext uri="{FF2B5EF4-FFF2-40B4-BE49-F238E27FC236}">
                <a16:creationId xmlns:a16="http://schemas.microsoft.com/office/drawing/2014/main" id="{B8AF7157-C414-DEFD-A867-7B08EB8E02BA}"/>
              </a:ext>
            </a:extLst>
          </p:cNvPr>
          <p:cNvSpPr>
            <a:spLocks noGrp="1"/>
          </p:cNvSpPr>
          <p:nvPr>
            <p:ph idx="1"/>
          </p:nvPr>
        </p:nvSpPr>
        <p:spPr>
          <a:xfrm>
            <a:off x="838201" y="1825625"/>
            <a:ext cx="5092194" cy="4351338"/>
          </a:xfrm>
        </p:spPr>
        <p:txBody>
          <a:bodyPr>
            <a:normAutofit/>
          </a:bodyPr>
          <a:lstStyle/>
          <a:p>
            <a:r>
              <a:rPr lang="uk-UA" b="1" i="1" dirty="0"/>
              <a:t>Норми моралі </a:t>
            </a:r>
            <a:r>
              <a:rPr lang="uk-UA" dirty="0"/>
              <a:t>- правила, що виникають із духовної потреби узгодити інтереси особи з особою і суспільством та урегулювати поведінку людей відповідно до понять добра і зла, забезпечуючи її особистими переконаннями, традиціями, вихованням, силою громадської думки.</a:t>
            </a:r>
          </a:p>
        </p:txBody>
      </p:sp>
      <p:sp>
        <p:nvSpPr>
          <p:cNvPr id="44" name="Oval 3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Рисунок 3">
            <a:extLst>
              <a:ext uri="{FF2B5EF4-FFF2-40B4-BE49-F238E27FC236}">
                <a16:creationId xmlns:a16="http://schemas.microsoft.com/office/drawing/2014/main" id="{F2F43191-B8D1-4966-1A4B-E8BEBB267C02}"/>
              </a:ext>
            </a:extLst>
          </p:cNvPr>
          <p:cNvPicPr>
            <a:picLocks noChangeAspect="1"/>
          </p:cNvPicPr>
          <p:nvPr/>
        </p:nvPicPr>
        <p:blipFill rotWithShape="1">
          <a:blip r:embed="rId2"/>
          <a:srcRect r="-1" b="27897"/>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5" name="Arc 4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Рисунок 4">
            <a:extLst>
              <a:ext uri="{FF2B5EF4-FFF2-40B4-BE49-F238E27FC236}">
                <a16:creationId xmlns:a16="http://schemas.microsoft.com/office/drawing/2014/main" id="{D449A344-BA9A-87D2-2DAB-E872D8F4C765}"/>
              </a:ext>
            </a:extLst>
          </p:cNvPr>
          <p:cNvPicPr>
            <a:picLocks noChangeAspect="1"/>
          </p:cNvPicPr>
          <p:nvPr/>
        </p:nvPicPr>
        <p:blipFill rotWithShape="1">
          <a:blip r:embed="rId3"/>
          <a:srcRect l="28922" r="-2"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21616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19">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E2456B85-6E09-23B5-14E1-41193368ECE6}"/>
              </a:ext>
            </a:extLst>
          </p:cNvPr>
          <p:cNvSpPr>
            <a:spLocks noGrp="1"/>
          </p:cNvSpPr>
          <p:nvPr>
            <p:ph type="title"/>
          </p:nvPr>
        </p:nvSpPr>
        <p:spPr>
          <a:xfrm>
            <a:off x="838200" y="365125"/>
            <a:ext cx="10515599" cy="1325563"/>
          </a:xfrm>
        </p:spPr>
        <p:txBody>
          <a:bodyPr>
            <a:normAutofit/>
          </a:bodyPr>
          <a:lstStyle/>
          <a:p>
            <a:r>
              <a:rPr lang="uk-UA" dirty="0"/>
              <a:t>Корпоративні норми</a:t>
            </a:r>
            <a:endParaRPr lang="ru-RU" dirty="0"/>
          </a:p>
        </p:txBody>
      </p:sp>
      <p:sp>
        <p:nvSpPr>
          <p:cNvPr id="3" name="Объект 2">
            <a:extLst>
              <a:ext uri="{FF2B5EF4-FFF2-40B4-BE49-F238E27FC236}">
                <a16:creationId xmlns:a16="http://schemas.microsoft.com/office/drawing/2014/main" id="{A27DFAC8-F5FC-53AB-EBAF-2EB8B58F30D9}"/>
              </a:ext>
            </a:extLst>
          </p:cNvPr>
          <p:cNvSpPr>
            <a:spLocks noGrp="1"/>
          </p:cNvSpPr>
          <p:nvPr>
            <p:ph idx="1"/>
          </p:nvPr>
        </p:nvSpPr>
        <p:spPr>
          <a:xfrm>
            <a:off x="838200" y="1825625"/>
            <a:ext cx="5393361" cy="4351338"/>
          </a:xfrm>
        </p:spPr>
        <p:txBody>
          <a:bodyPr>
            <a:normAutofit/>
          </a:bodyPr>
          <a:lstStyle/>
          <a:p>
            <a:pPr marL="0" indent="0">
              <a:buNone/>
            </a:pPr>
            <a:r>
              <a:rPr lang="uk-UA" sz="2000" b="1" i="1"/>
              <a:t>Корпоративні норми </a:t>
            </a:r>
            <a:r>
              <a:rPr lang="uk-UA" sz="2000"/>
              <a:t>(від лат. - співтовариство, об'єднання) - правила поведінки, встановлені статутами (положеннями) об'єднань людей, створених для досягнення якої-небудь мети, а також рішеннями, прийнятими цими об'єднаннями для врегулювання внутрішніх відносин між їх членами. </a:t>
            </a:r>
          </a:p>
          <a:p>
            <a:pPr marL="0" indent="0">
              <a:buNone/>
            </a:pPr>
            <a:r>
              <a:rPr lang="uk-UA" sz="2000" b="1" i="1"/>
              <a:t>Корпоративні норми </a:t>
            </a:r>
            <a:r>
              <a:rPr lang="uk-UA" sz="2000"/>
              <a:t>за цілями об'єднань людей поділяються на: </a:t>
            </a:r>
          </a:p>
          <a:p>
            <a:r>
              <a:rPr lang="uk-UA" sz="2000"/>
              <a:t>норми, що містяться в документах громадських об'єднань, </a:t>
            </a:r>
          </a:p>
          <a:p>
            <a:r>
              <a:rPr lang="uk-UA" sz="2000"/>
              <a:t>норми, що містяться в документах комерційних корпорацій.</a:t>
            </a:r>
          </a:p>
        </p:txBody>
      </p:sp>
      <p:sp>
        <p:nvSpPr>
          <p:cNvPr id="26" name="Oval 2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Рисунок 3">
            <a:extLst>
              <a:ext uri="{FF2B5EF4-FFF2-40B4-BE49-F238E27FC236}">
                <a16:creationId xmlns:a16="http://schemas.microsoft.com/office/drawing/2014/main" id="{17A0AF44-AFF7-B411-927A-DA1276D4A5FD}"/>
              </a:ext>
            </a:extLst>
          </p:cNvPr>
          <p:cNvPicPr>
            <a:picLocks noChangeAspect="1"/>
          </p:cNvPicPr>
          <p:nvPr/>
        </p:nvPicPr>
        <p:blipFill>
          <a:blip r:embed="rId2"/>
          <a:stretch>
            <a:fillRect/>
          </a:stretch>
        </p:blipFill>
        <p:spPr>
          <a:xfrm>
            <a:off x="7109962" y="3367612"/>
            <a:ext cx="4221597" cy="2783806"/>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102678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Arc 14">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5040973E-95E8-3F95-8FEC-607EDB5EFDB0}"/>
              </a:ext>
            </a:extLst>
          </p:cNvPr>
          <p:cNvSpPr>
            <a:spLocks noGrp="1"/>
          </p:cNvSpPr>
          <p:nvPr>
            <p:ph type="title"/>
          </p:nvPr>
        </p:nvSpPr>
        <p:spPr>
          <a:xfrm>
            <a:off x="838200" y="365125"/>
            <a:ext cx="10515599" cy="1325563"/>
          </a:xfrm>
        </p:spPr>
        <p:txBody>
          <a:bodyPr>
            <a:normAutofit/>
          </a:bodyPr>
          <a:lstStyle/>
          <a:p>
            <a:r>
              <a:rPr lang="uk-UA" dirty="0"/>
              <a:t>Правові норми</a:t>
            </a:r>
            <a:endParaRPr lang="ru-RU" dirty="0"/>
          </a:p>
        </p:txBody>
      </p:sp>
      <p:sp>
        <p:nvSpPr>
          <p:cNvPr id="7" name="Объект 6">
            <a:extLst>
              <a:ext uri="{FF2B5EF4-FFF2-40B4-BE49-F238E27FC236}">
                <a16:creationId xmlns:a16="http://schemas.microsoft.com/office/drawing/2014/main" id="{F5624092-B61E-9824-E2C9-2A05874239C6}"/>
              </a:ext>
            </a:extLst>
          </p:cNvPr>
          <p:cNvSpPr>
            <a:spLocks noGrp="1"/>
          </p:cNvSpPr>
          <p:nvPr>
            <p:ph idx="1"/>
          </p:nvPr>
        </p:nvSpPr>
        <p:spPr>
          <a:xfrm>
            <a:off x="838200" y="1825625"/>
            <a:ext cx="5393361" cy="4351338"/>
          </a:xfrm>
        </p:spPr>
        <p:txBody>
          <a:bodyPr>
            <a:normAutofit/>
          </a:bodyPr>
          <a:lstStyle/>
          <a:p>
            <a:pPr marL="0" indent="0">
              <a:buNone/>
            </a:pPr>
            <a:r>
              <a:rPr lang="uk-UA" b="1" i="1" dirty="0"/>
              <a:t>Норма права </a:t>
            </a:r>
            <a:r>
              <a:rPr lang="ru-RU" dirty="0"/>
              <a:t>- </a:t>
            </a:r>
            <a:r>
              <a:rPr lang="uk-UA" dirty="0"/>
              <a:t>це загальнообов'язкове правило поведінки, сформоване в суспільстві відповідно до визнаної в ньому справедливої міри свободи і рівності та формально визначене (встановлене чи санкціоноване) і забезпечене державою з метою регулювання, охорони та захисту суспільних відносин. </a:t>
            </a:r>
          </a:p>
        </p:txBody>
      </p:sp>
      <p:sp>
        <p:nvSpPr>
          <p:cNvPr id="21" name="Oval 1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Рисунок 7">
            <a:extLst>
              <a:ext uri="{FF2B5EF4-FFF2-40B4-BE49-F238E27FC236}">
                <a16:creationId xmlns:a16="http://schemas.microsoft.com/office/drawing/2014/main" id="{7C57409B-EBD8-A450-AC60-8D86C606467B}"/>
              </a:ext>
            </a:extLst>
          </p:cNvPr>
          <p:cNvPicPr>
            <a:picLocks noChangeAspect="1"/>
          </p:cNvPicPr>
          <p:nvPr/>
        </p:nvPicPr>
        <p:blipFill>
          <a:blip r:embed="rId2"/>
          <a:stretch>
            <a:fillRect/>
          </a:stretch>
        </p:blipFill>
        <p:spPr>
          <a:xfrm>
            <a:off x="7109962" y="3449596"/>
            <a:ext cx="4221597" cy="270182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61547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Заголовок 1">
            <a:extLst>
              <a:ext uri="{FF2B5EF4-FFF2-40B4-BE49-F238E27FC236}">
                <a16:creationId xmlns:a16="http://schemas.microsoft.com/office/drawing/2014/main" id="{5040973E-95E8-3F95-8FEC-607EDB5EFDB0}"/>
              </a:ext>
            </a:extLst>
          </p:cNvPr>
          <p:cNvSpPr>
            <a:spLocks noGrp="1"/>
          </p:cNvSpPr>
          <p:nvPr>
            <p:ph type="title"/>
          </p:nvPr>
        </p:nvSpPr>
        <p:spPr>
          <a:xfrm>
            <a:off x="838201" y="3998018"/>
            <a:ext cx="3981854" cy="2216513"/>
          </a:xfrm>
        </p:spPr>
        <p:txBody>
          <a:bodyPr>
            <a:normAutofit/>
          </a:bodyPr>
          <a:lstStyle/>
          <a:p>
            <a:r>
              <a:rPr lang="uk-UA" dirty="0"/>
              <a:t>Правові норми</a:t>
            </a:r>
            <a:endParaRPr lang="ru-RU" dirty="0"/>
          </a:p>
        </p:txBody>
      </p:sp>
      <p:sp>
        <p:nvSpPr>
          <p:cNvPr id="14" name="Arc 13">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Рисунок 5">
            <a:extLst>
              <a:ext uri="{FF2B5EF4-FFF2-40B4-BE49-F238E27FC236}">
                <a16:creationId xmlns:a16="http://schemas.microsoft.com/office/drawing/2014/main" id="{CF2B9CB3-3695-1949-A347-434E35BB69CA}"/>
              </a:ext>
            </a:extLst>
          </p:cNvPr>
          <p:cNvPicPr>
            <a:picLocks noChangeAspect="1"/>
          </p:cNvPicPr>
          <p:nvPr/>
        </p:nvPicPr>
        <p:blipFill>
          <a:blip r:embed="rId2"/>
          <a:stretch>
            <a:fillRect/>
          </a:stretch>
        </p:blipFill>
        <p:spPr>
          <a:xfrm>
            <a:off x="659914" y="965456"/>
            <a:ext cx="10872172" cy="243556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7" name="Объект 6">
            <a:extLst>
              <a:ext uri="{FF2B5EF4-FFF2-40B4-BE49-F238E27FC236}">
                <a16:creationId xmlns:a16="http://schemas.microsoft.com/office/drawing/2014/main" id="{F5624092-B61E-9824-E2C9-2A05874239C6}"/>
              </a:ext>
            </a:extLst>
          </p:cNvPr>
          <p:cNvSpPr>
            <a:spLocks noGrp="1"/>
          </p:cNvSpPr>
          <p:nvPr>
            <p:ph idx="1"/>
          </p:nvPr>
        </p:nvSpPr>
        <p:spPr>
          <a:xfrm>
            <a:off x="4970835" y="3998019"/>
            <a:ext cx="6382966" cy="2216512"/>
          </a:xfrm>
        </p:spPr>
        <p:txBody>
          <a:bodyPr>
            <a:normAutofit/>
          </a:bodyPr>
          <a:lstStyle/>
          <a:p>
            <a:pPr marL="0" indent="0">
              <a:buNone/>
            </a:pPr>
            <a:r>
              <a:rPr lang="uk-UA" sz="2400" b="1" i="1" dirty="0"/>
              <a:t>Об’єктивним правом </a:t>
            </a:r>
            <a:r>
              <a:rPr lang="uk-UA" sz="2400" dirty="0"/>
              <a:t>називають систему загальнообов’язкових, формально визначених норм, правил поведінки, що встановлюються й підтримуються державою та регулюють важливі суспільні відносини. </a:t>
            </a:r>
          </a:p>
          <a:p>
            <a:pPr marL="0" indent="0">
              <a:buNone/>
            </a:pPr>
            <a:endParaRPr lang="uk-UA" sz="2400" dirty="0"/>
          </a:p>
        </p:txBody>
      </p:sp>
    </p:spTree>
    <p:extLst>
      <p:ext uri="{BB962C8B-B14F-4D97-AF65-F5344CB8AC3E}">
        <p14:creationId xmlns:p14="http://schemas.microsoft.com/office/powerpoint/2010/main" val="196602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3E64B018-D674-0A25-B2DC-3737B0C090D3}"/>
              </a:ext>
            </a:extLst>
          </p:cNvPr>
          <p:cNvSpPr>
            <a:spLocks noGrp="1"/>
          </p:cNvSpPr>
          <p:nvPr>
            <p:ph type="title"/>
          </p:nvPr>
        </p:nvSpPr>
        <p:spPr>
          <a:xfrm>
            <a:off x="838200" y="365125"/>
            <a:ext cx="10515600" cy="1325563"/>
          </a:xfrm>
        </p:spPr>
        <p:txBody>
          <a:bodyPr>
            <a:noAutofit/>
          </a:bodyPr>
          <a:lstStyle/>
          <a:p>
            <a:br>
              <a:rPr lang="ru-RU" sz="2800" dirty="0"/>
            </a:br>
            <a:br>
              <a:rPr lang="ru-RU" sz="2800" dirty="0"/>
            </a:br>
            <a:br>
              <a:rPr lang="ru-RU" sz="2800" dirty="0"/>
            </a:br>
            <a:br>
              <a:rPr lang="ru-RU" sz="2800" dirty="0"/>
            </a:br>
            <a:br>
              <a:rPr lang="ru-RU" sz="2800" dirty="0"/>
            </a:br>
            <a:br>
              <a:rPr lang="ru-RU" sz="2800" dirty="0"/>
            </a:br>
            <a:br>
              <a:rPr lang="ru-RU" sz="2800" dirty="0"/>
            </a:br>
            <a:br>
              <a:rPr lang="ru-RU" sz="2800" dirty="0"/>
            </a:br>
            <a:br>
              <a:rPr lang="ru-RU" sz="2800" dirty="0"/>
            </a:br>
            <a:br>
              <a:rPr lang="ru-RU" sz="2800" dirty="0"/>
            </a:br>
            <a:r>
              <a:rPr lang="ru-RU" sz="2800" dirty="0"/>
              <a:t>Одним з </a:t>
            </a:r>
            <a:r>
              <a:rPr lang="ru-RU" sz="2800" dirty="0" err="1"/>
              <a:t>найважливіших</a:t>
            </a:r>
            <a:r>
              <a:rPr lang="ru-RU" sz="2800" dirty="0"/>
              <a:t> </a:t>
            </a:r>
            <a:r>
              <a:rPr lang="ru-RU" sz="2800" dirty="0" err="1"/>
              <a:t>різновидів</a:t>
            </a:r>
            <a:r>
              <a:rPr lang="ru-RU" sz="2800" dirty="0"/>
              <a:t> </a:t>
            </a:r>
            <a:r>
              <a:rPr lang="ru-RU" sz="2800" dirty="0" err="1"/>
              <a:t>соціальних</a:t>
            </a:r>
            <a:r>
              <a:rPr lang="ru-RU" sz="2800" dirty="0"/>
              <a:t> норм є право. </a:t>
            </a:r>
            <a:r>
              <a:rPr lang="ru-RU" sz="2800" dirty="0" err="1"/>
              <a:t>Воно</a:t>
            </a:r>
            <a:r>
              <a:rPr lang="ru-RU" sz="2800" dirty="0"/>
              <a:t> приходить на </a:t>
            </a:r>
            <a:r>
              <a:rPr lang="ru-RU" sz="2800" dirty="0" err="1"/>
              <a:t>зміну</a:t>
            </a:r>
            <a:r>
              <a:rPr lang="ru-RU" sz="2800" dirty="0"/>
              <a:t> </a:t>
            </a:r>
            <a:r>
              <a:rPr lang="ru-RU" sz="2800" dirty="0" err="1"/>
              <a:t>звичаям</a:t>
            </a:r>
            <a:r>
              <a:rPr lang="ru-RU" sz="2800" dirty="0"/>
              <a:t>, </a:t>
            </a:r>
            <a:r>
              <a:rPr lang="ru-RU" sz="2800" dirty="0" err="1"/>
              <a:t>традиціям</a:t>
            </a:r>
            <a:r>
              <a:rPr lang="ru-RU" sz="2800" dirty="0"/>
              <a:t>, </a:t>
            </a:r>
            <a:r>
              <a:rPr lang="ru-RU" sz="2800" dirty="0" err="1"/>
              <a:t>релігійним</a:t>
            </a:r>
            <a:r>
              <a:rPr lang="ru-RU" sz="2800" dirty="0"/>
              <a:t> нормам і </a:t>
            </a:r>
            <a:r>
              <a:rPr lang="ru-RU" sz="2800" dirty="0" err="1"/>
              <a:t>стає</a:t>
            </a:r>
            <a:r>
              <a:rPr lang="ru-RU" sz="2800" dirty="0"/>
              <a:t> </a:t>
            </a:r>
            <a:r>
              <a:rPr lang="ru-RU" sz="2800" dirty="0" err="1"/>
              <a:t>основним</a:t>
            </a:r>
            <a:r>
              <a:rPr lang="ru-RU" sz="2800" dirty="0"/>
              <a:t> регулятором </a:t>
            </a:r>
            <a:r>
              <a:rPr lang="ru-RU" sz="2800" dirty="0" err="1"/>
              <a:t>суспільних</a:t>
            </a:r>
            <a:r>
              <a:rPr lang="ru-RU" sz="2800" dirty="0"/>
              <a:t> </a:t>
            </a:r>
            <a:r>
              <a:rPr lang="ru-RU" sz="2800" dirty="0" err="1"/>
              <a:t>відносин</a:t>
            </a:r>
            <a:r>
              <a:rPr lang="ru-RU" sz="2800" dirty="0"/>
              <a:t>. Право </a:t>
            </a:r>
            <a:r>
              <a:rPr lang="ru-RU" sz="2800" dirty="0" err="1"/>
              <a:t>виникає</a:t>
            </a:r>
            <a:r>
              <a:rPr lang="ru-RU" sz="2800" dirty="0"/>
              <a:t> разом з </a:t>
            </a:r>
            <a:r>
              <a:rPr lang="ru-RU" sz="2800" dirty="0" err="1"/>
              <a:t>появою</a:t>
            </a:r>
            <a:r>
              <a:rPr lang="ru-RU" sz="2800" dirty="0"/>
              <a:t> </a:t>
            </a:r>
            <a:r>
              <a:rPr lang="ru-RU" sz="2800" dirty="0" err="1"/>
              <a:t>держави</a:t>
            </a:r>
            <a:r>
              <a:rPr lang="ru-RU" sz="2800" dirty="0"/>
              <a:t>. У </a:t>
            </a:r>
            <a:r>
              <a:rPr lang="ru-RU" sz="2800" dirty="0" err="1"/>
              <a:t>первісному</a:t>
            </a:r>
            <a:r>
              <a:rPr lang="ru-RU" sz="2800" dirty="0"/>
              <a:t> </a:t>
            </a:r>
            <a:r>
              <a:rPr lang="ru-RU" sz="2800" dirty="0" err="1"/>
              <a:t>суспільстві</a:t>
            </a:r>
            <a:r>
              <a:rPr lang="ru-RU" sz="2800" dirty="0"/>
              <a:t> </a:t>
            </a:r>
            <a:r>
              <a:rPr lang="ru-RU" sz="2800" dirty="0" err="1"/>
              <a:t>відносини</a:t>
            </a:r>
            <a:r>
              <a:rPr lang="ru-RU" sz="2800" dirty="0"/>
              <a:t> </a:t>
            </a:r>
            <a:r>
              <a:rPr lang="ru-RU" sz="2800" dirty="0" err="1"/>
              <a:t>між</a:t>
            </a:r>
            <a:r>
              <a:rPr lang="ru-RU" sz="2800" dirty="0"/>
              <a:t> членами роду </a:t>
            </a:r>
            <a:r>
              <a:rPr lang="ru-RU" sz="2800" dirty="0" err="1"/>
              <a:t>регулювалися</a:t>
            </a:r>
            <a:r>
              <a:rPr lang="ru-RU" sz="2800" dirty="0"/>
              <a:t> </a:t>
            </a:r>
            <a:r>
              <a:rPr lang="ru-RU" sz="2800" dirty="0" err="1"/>
              <a:t>звичаями</a:t>
            </a:r>
            <a:r>
              <a:rPr lang="ru-RU" sz="2800" dirty="0"/>
              <a:t>, </a:t>
            </a:r>
            <a:r>
              <a:rPr lang="ru-RU" sz="2800" dirty="0" err="1"/>
              <a:t>іхню</a:t>
            </a:r>
            <a:r>
              <a:rPr lang="ru-RU" sz="2800" dirty="0"/>
              <a:t> </a:t>
            </a:r>
            <a:r>
              <a:rPr lang="ru-RU" sz="2800" dirty="0" err="1"/>
              <a:t>загальнообов'язковість</a:t>
            </a:r>
            <a:r>
              <a:rPr lang="ru-RU" sz="2800" dirty="0"/>
              <a:t> </a:t>
            </a:r>
            <a:r>
              <a:rPr lang="ru-RU" sz="2800" dirty="0" err="1"/>
              <a:t>забезпечувала</a:t>
            </a:r>
            <a:r>
              <a:rPr lang="ru-RU" sz="2800" dirty="0"/>
              <a:t> система </a:t>
            </a:r>
            <a:r>
              <a:rPr lang="ru-RU" sz="2800" dirty="0" err="1"/>
              <a:t>релігійних</a:t>
            </a:r>
            <a:r>
              <a:rPr lang="ru-RU" sz="2800" dirty="0"/>
              <a:t> </a:t>
            </a:r>
            <a:r>
              <a:rPr lang="ru-RU" sz="2800" dirty="0" err="1"/>
              <a:t>заборон</a:t>
            </a:r>
            <a:r>
              <a:rPr lang="ru-RU" sz="2800" dirty="0"/>
              <a:t>. </a:t>
            </a:r>
            <a:r>
              <a:rPr lang="ru-RU" sz="2800" dirty="0" err="1"/>
              <a:t>Внаслідок</a:t>
            </a:r>
            <a:r>
              <a:rPr lang="ru-RU" sz="2800" dirty="0"/>
              <a:t> переходу </a:t>
            </a:r>
            <a:r>
              <a:rPr lang="ru-RU" sz="2800" dirty="0" err="1"/>
              <a:t>людства</a:t>
            </a:r>
            <a:r>
              <a:rPr lang="ru-RU" sz="2800" dirty="0"/>
              <a:t> до </a:t>
            </a:r>
            <a:r>
              <a:rPr lang="ru-RU" sz="2800" dirty="0" err="1"/>
              <a:t>відтворювального</a:t>
            </a:r>
            <a:r>
              <a:rPr lang="ru-RU" sz="2800" dirty="0"/>
              <a:t> </a:t>
            </a:r>
            <a:r>
              <a:rPr lang="ru-RU" sz="2800" dirty="0" err="1"/>
              <a:t>господарства</a:t>
            </a:r>
            <a:r>
              <a:rPr lang="ru-RU" sz="2800" dirty="0"/>
              <a:t> та </a:t>
            </a:r>
            <a:r>
              <a:rPr lang="ru-RU" sz="2800" dirty="0" err="1"/>
              <a:t>появи</a:t>
            </a:r>
            <a:r>
              <a:rPr lang="ru-RU" sz="2800" dirty="0"/>
              <a:t> </a:t>
            </a:r>
            <a:r>
              <a:rPr lang="ru-RU" sz="2800" dirty="0" err="1"/>
              <a:t>надлишкового</a:t>
            </a:r>
            <a:r>
              <a:rPr lang="ru-RU" sz="2800" dirty="0"/>
              <a:t> продукту, система </a:t>
            </a:r>
            <a:r>
              <a:rPr lang="ru-RU" sz="2800" dirty="0" err="1"/>
              <a:t>заборон</a:t>
            </a:r>
            <a:r>
              <a:rPr lang="ru-RU" sz="2800" dirty="0"/>
              <a:t> </a:t>
            </a:r>
            <a:r>
              <a:rPr lang="ru-RU" sz="2800" dirty="0" err="1"/>
              <a:t>розвивалася</a:t>
            </a:r>
            <a:r>
              <a:rPr lang="ru-RU" sz="2800" dirty="0"/>
              <a:t>. </a:t>
            </a:r>
            <a:r>
              <a:rPr lang="ru-RU" sz="2800" dirty="0" err="1"/>
              <a:t>Крім</a:t>
            </a:r>
            <a:r>
              <a:rPr lang="ru-RU" sz="2800" dirty="0"/>
              <a:t> того, </a:t>
            </a:r>
            <a:r>
              <a:rPr lang="ru-RU" sz="2800" dirty="0" err="1"/>
              <a:t>ускладнення</a:t>
            </a:r>
            <a:r>
              <a:rPr lang="ru-RU" sz="2800" dirty="0"/>
              <a:t> </a:t>
            </a:r>
            <a:r>
              <a:rPr lang="ru-RU" sz="2800" dirty="0" err="1"/>
              <a:t>суспільного</a:t>
            </a:r>
            <a:r>
              <a:rPr lang="ru-RU" sz="2800" dirty="0"/>
              <a:t> </a:t>
            </a:r>
            <a:r>
              <a:rPr lang="ru-RU" sz="2800" dirty="0" err="1"/>
              <a:t>життя</a:t>
            </a:r>
            <a:r>
              <a:rPr lang="ru-RU" sz="2800" dirty="0"/>
              <a:t> </a:t>
            </a:r>
            <a:r>
              <a:rPr lang="ru-RU" sz="2800" dirty="0" err="1"/>
              <a:t>зумовило</a:t>
            </a:r>
            <a:r>
              <a:rPr lang="ru-RU" sz="2800" dirty="0"/>
              <a:t> </a:t>
            </a:r>
            <a:r>
              <a:rPr lang="ru-RU" sz="2800" dirty="0" err="1"/>
              <a:t>необхідність</a:t>
            </a:r>
            <a:r>
              <a:rPr lang="ru-RU" sz="2800" dirty="0"/>
              <a:t> </a:t>
            </a:r>
            <a:r>
              <a:rPr lang="ru-RU" sz="2800" dirty="0" err="1"/>
              <a:t>створення</a:t>
            </a:r>
            <a:r>
              <a:rPr lang="ru-RU" sz="2800" dirty="0"/>
              <a:t> </a:t>
            </a:r>
            <a:r>
              <a:rPr lang="ru-RU" sz="2800" dirty="0" err="1"/>
              <a:t>нової</a:t>
            </a:r>
            <a:r>
              <a:rPr lang="ru-RU" sz="2800" dirty="0"/>
              <a:t> </a:t>
            </a:r>
            <a:r>
              <a:rPr lang="ru-RU" sz="2800" dirty="0" err="1"/>
              <a:t>організації</a:t>
            </a:r>
            <a:r>
              <a:rPr lang="ru-RU" sz="2800" dirty="0"/>
              <a:t> </a:t>
            </a:r>
            <a:r>
              <a:rPr lang="ru-RU" sz="2800" dirty="0" err="1"/>
              <a:t>громадського</a:t>
            </a:r>
            <a:r>
              <a:rPr lang="ru-RU" sz="2800" dirty="0"/>
              <a:t> </a:t>
            </a:r>
            <a:r>
              <a:rPr lang="ru-RU" sz="2800" dirty="0" err="1"/>
              <a:t>управління</a:t>
            </a:r>
            <a:r>
              <a:rPr lang="ru-RU" sz="2800" dirty="0"/>
              <a:t> — </a:t>
            </a:r>
            <a:r>
              <a:rPr lang="ru-RU" sz="2800" dirty="0" err="1"/>
              <a:t>такої</a:t>
            </a:r>
            <a:r>
              <a:rPr lang="ru-RU" sz="2800" dirty="0"/>
              <a:t>, як держава, і </a:t>
            </a:r>
            <a:r>
              <a:rPr lang="ru-RU" sz="2800" dirty="0" err="1"/>
              <a:t>появи</a:t>
            </a:r>
            <a:r>
              <a:rPr lang="ru-RU" sz="2800" dirty="0"/>
              <a:t> </a:t>
            </a:r>
            <a:r>
              <a:rPr lang="ru-RU" sz="2800" dirty="0" err="1"/>
              <a:t>ефективного</a:t>
            </a:r>
            <a:r>
              <a:rPr lang="ru-RU" sz="2800" dirty="0"/>
              <a:t> виду </a:t>
            </a:r>
            <a:r>
              <a:rPr lang="ru-RU" sz="2800" dirty="0" err="1"/>
              <a:t>соціальних</a:t>
            </a:r>
            <a:r>
              <a:rPr lang="ru-RU" sz="2800" dirty="0"/>
              <a:t> </a:t>
            </a:r>
            <a:r>
              <a:rPr lang="ru-RU" sz="2800" dirty="0" err="1"/>
              <a:t>регуляторів</a:t>
            </a:r>
            <a:r>
              <a:rPr lang="ru-RU" sz="2800" dirty="0"/>
              <a:t> у </a:t>
            </a:r>
            <a:r>
              <a:rPr lang="ru-RU" sz="2800" dirty="0" err="1"/>
              <a:t>вигляді</a:t>
            </a:r>
            <a:r>
              <a:rPr lang="ru-RU" sz="2800" dirty="0"/>
              <a:t> права</a:t>
            </a:r>
            <a:endParaRPr lang="uk-UA" sz="2800" dirty="0">
              <a:solidFill>
                <a:srgbClr val="0070C0"/>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518B7C1D-21D9-59A4-1F58-E9964B9B11F6}"/>
              </a:ext>
            </a:extLst>
          </p:cNvPr>
          <p:cNvSpPr>
            <a:spLocks noGrp="1"/>
          </p:cNvSpPr>
          <p:nvPr>
            <p:ph idx="1"/>
          </p:nvPr>
        </p:nvSpPr>
        <p:spPr>
          <a:xfrm>
            <a:off x="738590" y="-168300"/>
            <a:ext cx="10388214" cy="6449394"/>
          </a:xfrm>
        </p:spPr>
        <p:txBody>
          <a:bodyPr>
            <a:normAutofit/>
          </a:bodyPr>
          <a:lstStyle/>
          <a:p>
            <a:pPr marL="0" indent="0">
              <a:buNone/>
            </a:pPr>
            <a:endParaRPr lang="ru-RU" dirty="0"/>
          </a:p>
        </p:txBody>
      </p:sp>
    </p:spTree>
    <p:extLst>
      <p:ext uri="{BB962C8B-B14F-4D97-AF65-F5344CB8AC3E}">
        <p14:creationId xmlns:p14="http://schemas.microsoft.com/office/powerpoint/2010/main" val="27828422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719</Words>
  <Application>Microsoft Office PowerPoint</Application>
  <PresentationFormat>Широкий екран</PresentationFormat>
  <Paragraphs>43</Paragraphs>
  <Slides>15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15</vt:i4>
      </vt:variant>
    </vt:vector>
  </HeadingPairs>
  <TitlesOfParts>
    <vt:vector size="20" baseType="lpstr">
      <vt:lpstr>Arial</vt:lpstr>
      <vt:lpstr>Calibri</vt:lpstr>
      <vt:lpstr>Calibri Light</vt:lpstr>
      <vt:lpstr>Times New Roman</vt:lpstr>
      <vt:lpstr>Тема Office</vt:lpstr>
      <vt:lpstr> </vt:lpstr>
      <vt:lpstr>Соціальні норми</vt:lpstr>
      <vt:lpstr>Звичаї та традиції</vt:lpstr>
      <vt:lpstr>Релігійні норми</vt:lpstr>
      <vt:lpstr>Моральні (етичні) норми</vt:lpstr>
      <vt:lpstr>Корпоративні норми</vt:lpstr>
      <vt:lpstr>Правові норми</vt:lpstr>
      <vt:lpstr>Правові норми</vt:lpstr>
      <vt:lpstr>          Одним з найважливіших різновидів соціальних норм є право. Воно приходить на зміну звичаям, традиціям, релігійним нормам і стає основним регулятором суспільних відносин. Право виникає разом з появою держави. У первісному суспільстві відносини між членами роду регулювалися звичаями, іхню загальнообов'язковість забезпечувала система релігійних заборон. Внаслідок переходу людства до відтворювального господарства та появи надлишкового продукту, система заборон розвивалася. Крім того, ускладнення суспільного життя зумовило необхідність створення нової організації громадського управління — такої, як держава, і появи ефективного виду соціальних регуляторів у вигляді права</vt:lpstr>
      <vt:lpstr>Презентація PowerPoint</vt:lpstr>
      <vt:lpstr>Презентація PowerPoint</vt:lpstr>
      <vt:lpstr>Презентація PowerPoint</vt:lpstr>
      <vt:lpstr>Презентація PowerPoint</vt:lpstr>
      <vt:lpstr>Нормативно-правовий акт і нормативний договір</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Соціальні передумови права. Мораль і релігія</dc:title>
  <dc:creator>Гармаш Людмила Олександрівна</dc:creator>
  <cp:lastModifiedBy>Sebastià</cp:lastModifiedBy>
  <cp:revision>13</cp:revision>
  <dcterms:created xsi:type="dcterms:W3CDTF">2022-09-11T10:40:17Z</dcterms:created>
  <dcterms:modified xsi:type="dcterms:W3CDTF">2024-02-28T21:39:12Z</dcterms:modified>
</cp:coreProperties>
</file>