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1" r:id="rId5"/>
    <p:sldId id="264" r:id="rId6"/>
    <p:sldId id="271" r:id="rId7"/>
    <p:sldId id="262" r:id="rId8"/>
    <p:sldId id="259" r:id="rId9"/>
    <p:sldId id="27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17CEFC-5F64-31B2-C045-EF4A6F5AC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4AA1DC-EAF6-70E9-975B-B5FA32007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2F841F-5944-73FF-4724-ABE2B5065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7571-8783-478B-AA39-82CDD78FCBE3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BB351A-91BF-618D-443A-7F6687238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02A82C-DF7B-DF72-64CC-53C8B72E1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D317-BF50-43DB-9FFA-DECE5744EB5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03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84F41-7046-D540-6794-D8167C795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497623-483E-20B4-282B-5E4AD9A94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D7E133-A846-1425-1797-46004B450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7571-8783-478B-AA39-82CDD78FCBE3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770A41-2F61-43D8-12A2-76F0E1CDA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DED3A2-B96C-227C-6F00-7DC4A00BF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D317-BF50-43DB-9FFA-DECE5744EB5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51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0569E18-9D41-C665-DA02-6DCE66A621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A66165-8091-7DB3-66FE-96F8C364E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227EE6-B233-F0E3-FFD8-744255FAC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7571-8783-478B-AA39-82CDD78FCBE3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39F413-7FA0-AF7C-BE67-5C0917CB7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3E73C2-24B4-B06E-578C-3D33189B0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D317-BF50-43DB-9FFA-DECE5744EB5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6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D3197-89A9-0D8D-DFC2-3533D29A0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D9F447-A056-DCBA-EB72-6CFB42205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0D6230-F198-BE49-6808-E6237BA04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7571-8783-478B-AA39-82CDD78FCBE3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6C4155-88AD-C226-22B9-688DBB637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E39462-DC90-8519-B7DD-B3DCB5EE1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D317-BF50-43DB-9FFA-DECE5744EB5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227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6E2D-1049-9612-69D6-F95AB2C4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6C4441-B132-B744-B87B-FC4B2ADA7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B2E50A-11E7-F2E6-5B10-06E946084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7571-8783-478B-AA39-82CDD78FCBE3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65B267-71E7-9047-7408-A3141653B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73FDF5-CE55-93D0-39FF-A6C6E4A72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D317-BF50-43DB-9FFA-DECE5744EB5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662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EFCE9E-0B62-9A68-6661-58C2BBCF6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A9DEDB-EC25-21BE-7223-EA2FA3CFE1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79401A-7346-3EDD-DF59-3C00B28A1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A445C5-09A6-F59F-B3C2-64F4A1D32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7571-8783-478B-AA39-82CDD78FCBE3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FB0517-97EA-58F0-B6A0-4C21E06DF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D4599B-30ED-2B42-81CD-2FFF2FA77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D317-BF50-43DB-9FFA-DECE5744EB5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63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B7B6B2-500A-B73B-AC5E-993D7D642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BC59DB-8996-9F0D-F94E-CF857070B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77853D-A4DC-FA54-A976-084B5B0C5A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8D9689B-F7B0-EA18-6862-F1737E89B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BD3B7F-0C63-9F68-D932-EC0F84E0B9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8948684-33FF-E81F-239E-CC77149FF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7571-8783-478B-AA39-82CDD78FCBE3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D39B71F-893C-C5ED-791E-DDD52FE8B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78E9F0D-E8DE-47FC-82C6-E12B34C21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D317-BF50-43DB-9FFA-DECE5744EB5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230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35FCC2-949F-0E93-64D2-57EE41A38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C5CD26-F348-CCBF-6ADF-F6E2E34BE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7571-8783-478B-AA39-82CDD78FCBE3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47589B-63F4-F286-C9B3-60297DD94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C204C6-1C87-2FE9-D228-985C424D1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D317-BF50-43DB-9FFA-DECE5744EB5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57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E22E18-A3A5-5BD5-2199-2CBE656DB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7571-8783-478B-AA39-82CDD78FCBE3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CDE699C-6F7F-10F5-DB43-964399ED6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21142B-7667-C8B3-0627-B6CCF3B74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D317-BF50-43DB-9FFA-DECE5744EB5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887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B2E481-C345-F798-CACF-36E23FDF6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B2E6EA-57FF-7357-7E41-7EBDE12AC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2CB3939-8A10-F69B-4118-BAEE4E727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5D1C6F-8D78-B941-06CB-9BADA70E7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7571-8783-478B-AA39-82CDD78FCBE3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0EBF46-7798-8ABB-19F3-C923D64FD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528AD3-F12A-8D19-B548-5614707BF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D317-BF50-43DB-9FFA-DECE5744EB5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70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4ED95-FC6F-A3B7-711F-1010C082D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406B2E6-EB82-432D-1049-0964473373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F0F7C0-94DC-B509-9B93-0E91C6B0F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886503-1D97-0E8A-B60A-FAC532D24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7571-8783-478B-AA39-82CDD78FCBE3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714101-79EC-5A63-0EDF-C0E870B3E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D03F8B-A13A-BF12-CD16-20930996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D317-BF50-43DB-9FFA-DECE5744EB5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774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0CA35-3474-CB6F-B393-7B730DF01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FF60A-97E6-FC4B-FD02-1D21FC06C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1025F7-CC58-5E1E-5F5B-F8963CCCA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87571-8783-478B-AA39-82CDD78FCBE3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F5C074-6BF0-F44C-5BE7-D2B7B07D2A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AD814D-B1E8-03E6-AA25-1FAD443FE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5D317-BF50-43DB-9FFA-DECE5744EB5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5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3017B7-DB56-477D-A4AE-8EC1B3C99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C5F88A-D4F6-3316-69F4-B463EDF41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1384" y="679730"/>
            <a:ext cx="4171994" cy="3932729"/>
          </a:xfrm>
        </p:spPr>
        <p:txBody>
          <a:bodyPr>
            <a:normAutofit/>
          </a:bodyPr>
          <a:lstStyle/>
          <a:p>
            <a:pPr algn="l"/>
            <a:r>
              <a:rPr lang="uk-UA" sz="4200" b="1" i="1" dirty="0">
                <a:solidFill>
                  <a:srgbClr val="0070C0"/>
                </a:solidFill>
              </a:rPr>
              <a:t>Правовідносини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2218698" y="2733627"/>
            <a:ext cx="1340409" cy="5777807"/>
            <a:chOff x="329184" y="2"/>
            <a:chExt cx="524256" cy="577780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D7C56F-E0D0-B62A-955F-9F537882D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1383" y="5227455"/>
            <a:ext cx="3876085" cy="857461"/>
          </a:xfrm>
        </p:spPr>
        <p:txBody>
          <a:bodyPr>
            <a:normAutofit/>
          </a:bodyPr>
          <a:lstStyle/>
          <a:p>
            <a:pPr algn="l"/>
            <a:r>
              <a:rPr lang="uk-UA" i="1" dirty="0"/>
              <a:t>Розділ : Реалізації права</a:t>
            </a:r>
            <a:endParaRPr lang="ru-RU" i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372533"/>
            <a:ext cx="6116779" cy="60687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9471F8-2DFF-87AB-1D70-2797C09F2D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68" r="14767"/>
          <a:stretch/>
        </p:blipFill>
        <p:spPr>
          <a:xfrm>
            <a:off x="942597" y="612553"/>
            <a:ext cx="5608830" cy="563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8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26CAED0A-2A45-4C9C-BCDD-21A8A092C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62B893-BD07-F658-5BF6-5D87D094F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uk-UA" sz="4800" i="1" dirty="0">
                <a:solidFill>
                  <a:srgbClr val="0070C0"/>
                </a:solidFill>
              </a:rPr>
              <a:t>Правовідносини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D2AF97-F4CC-D762-80CD-C377999C2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4160725" cy="35989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uk-UA" sz="2000" b="1" i="1"/>
              <a:t>Правовідносини</a:t>
            </a:r>
            <a:r>
              <a:rPr lang="uk-UA" sz="2000"/>
              <a:t> - це врегульовані нормами права суспільні відносини, учасники яких мають суб'єктивні права і юридичні обов'язки, що забезпечуються державою</a:t>
            </a:r>
            <a:endParaRPr lang="ru-RU" sz="2000"/>
          </a:p>
        </p:txBody>
      </p:sp>
      <p:pic>
        <p:nvPicPr>
          <p:cNvPr id="6" name="Рисунок 5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5398D3CF-EBDD-2325-4500-F2C8EA7046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97" b="4"/>
          <a:stretch/>
        </p:blipFill>
        <p:spPr>
          <a:xfrm>
            <a:off x="5418759" y="2559047"/>
            <a:ext cx="2741805" cy="3639451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5933592-711F-3CDD-FFAE-3C3995802D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46" r="2" b="2"/>
          <a:stretch/>
        </p:blipFill>
        <p:spPr>
          <a:xfrm>
            <a:off x="8412616" y="2559047"/>
            <a:ext cx="2743620" cy="3639451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23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700E0F77-E936-4985-B7B1-B9823486A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DEA44-2A49-5C86-32E6-A83AF879B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89" y="4883544"/>
            <a:ext cx="3876086" cy="1556907"/>
          </a:xfrm>
        </p:spPr>
        <p:txBody>
          <a:bodyPr anchor="ctr">
            <a:normAutofit/>
          </a:bodyPr>
          <a:lstStyle/>
          <a:p>
            <a:r>
              <a:rPr lang="uk-UA" sz="3200" dirty="0"/>
              <a:t>Склад правовідносин</a:t>
            </a:r>
            <a:endParaRPr lang="ru-RU" sz="32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55F0575-18BC-60B8-D7AB-B8137A63C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105" y="364142"/>
            <a:ext cx="6815845" cy="3867993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D3D0D7E4-132B-3453-F85C-B72AE81A0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719" y="4883544"/>
            <a:ext cx="6586915" cy="15569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uk-UA" sz="1800" b="1" i="1" dirty="0"/>
              <a:t>Склад правовідносин </a:t>
            </a:r>
            <a:r>
              <a:rPr lang="uk-UA" sz="1800" dirty="0"/>
              <a:t>- структура правовідносин, що включає відповідні елементи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43810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8">
            <a:extLst>
              <a:ext uri="{FF2B5EF4-FFF2-40B4-BE49-F238E27FC236}">
                <a16:creationId xmlns:a16="http://schemas.microsoft.com/office/drawing/2014/main" id="{6AB33354-5302-409E-90BF-4E7A98AFB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DEA44-2A49-5C86-32E6-A83AF879B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165014"/>
            <a:ext cx="3796306" cy="4666206"/>
          </a:xfrm>
        </p:spPr>
        <p:txBody>
          <a:bodyPr anchor="ctr">
            <a:normAutofit/>
          </a:bodyPr>
          <a:lstStyle/>
          <a:p>
            <a:r>
              <a:rPr lang="uk-UA"/>
              <a:t>Склад правовідносин</a:t>
            </a:r>
            <a:endParaRPr lang="ru-RU"/>
          </a:p>
        </p:txBody>
      </p:sp>
      <p:grpSp>
        <p:nvGrpSpPr>
          <p:cNvPr id="38" name="Group 30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39" name="Rectangle 31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2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3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13E0C881-E01A-6B5F-867B-7A30660BC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840" y="1165014"/>
            <a:ext cx="5625253" cy="4666206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uk-UA" sz="1600" b="1" dirty="0"/>
              <a:t>Суб’єктами правовідносин </a:t>
            </a:r>
            <a:r>
              <a:rPr lang="uk-UA" sz="1600" dirty="0"/>
              <a:t>є особи, серед яких розрізняють </a:t>
            </a:r>
            <a:r>
              <a:rPr lang="uk-UA" sz="1600" b="1" i="1" dirty="0"/>
              <a:t>фізичні і юридичні особи</a:t>
            </a:r>
            <a:r>
              <a:rPr lang="uk-UA" sz="1600" dirty="0"/>
              <a:t>.</a:t>
            </a:r>
          </a:p>
          <a:p>
            <a:pPr marL="0" indent="0">
              <a:spcBef>
                <a:spcPts val="200"/>
              </a:spcBef>
              <a:buNone/>
            </a:pPr>
            <a:endParaRPr lang="uk-UA" sz="1600" dirty="0"/>
          </a:p>
          <a:p>
            <a:pPr marL="0" indent="0">
              <a:spcBef>
                <a:spcPts val="200"/>
              </a:spcBef>
              <a:buNone/>
            </a:pPr>
            <a:r>
              <a:rPr lang="uk-UA" sz="1600" dirty="0"/>
              <a:t>Розрізняють такі види суб’єктів правовідносин: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uk-UA" sz="1600" dirty="0"/>
              <a:t>1) </a:t>
            </a:r>
            <a:r>
              <a:rPr lang="uk-UA" sz="1600" b="1" dirty="0"/>
              <a:t>Індивідуальні суб’єкти </a:t>
            </a:r>
            <a:r>
              <a:rPr lang="uk-UA" sz="1600" dirty="0"/>
              <a:t>(</a:t>
            </a:r>
            <a:r>
              <a:rPr lang="uk-UA" sz="1600" b="1" i="1" dirty="0"/>
              <a:t>фізичні особи</a:t>
            </a:r>
            <a:r>
              <a:rPr lang="uk-UA" sz="1600" dirty="0"/>
              <a:t>):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uk-UA" sz="1600" dirty="0"/>
              <a:t>громадяни, тобто індивіди, що мають громадянство даної країни; іноземні громадяни; особи без громадянства (апатриди); особи з подвійним громадянством (біпатриди).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uk-UA" sz="1600" dirty="0"/>
              <a:t>2) </a:t>
            </a:r>
            <a:r>
              <a:rPr lang="uk-UA" sz="1600" b="1" dirty="0"/>
              <a:t>Колективні суб’єкти </a:t>
            </a:r>
            <a:r>
              <a:rPr lang="uk-UA" sz="1600" dirty="0"/>
              <a:t>(</a:t>
            </a:r>
            <a:r>
              <a:rPr lang="uk-UA" sz="1600" b="1" i="1" dirty="0"/>
              <a:t>юридичні особи</a:t>
            </a:r>
            <a:r>
              <a:rPr lang="uk-UA" sz="1600" dirty="0"/>
              <a:t>):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uk-UA" sz="1600" dirty="0"/>
              <a:t>державні органи, організації, установи, підприємства; органи місцевого самоврядування; комерційні організації (акціонерні товариства, приватні фірми тощо — вітчизняні, іноземні, міжнародні); громадські об’єднання (партії, профспілкові організації тощо);  релігійні організації.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uk-UA" sz="1600" dirty="0"/>
              <a:t>3) </a:t>
            </a:r>
            <a:r>
              <a:rPr lang="uk-UA" sz="1600" b="1" dirty="0"/>
              <a:t>Держава та її структурні одиниці</a:t>
            </a:r>
            <a:r>
              <a:rPr lang="uk-UA" sz="1600" dirty="0"/>
              <a:t>: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uk-UA" sz="1600" dirty="0"/>
              <a:t>держава; державні утворення (суб’єкти федерації — штати, землі, автономії); адміністративно-територіальні одиниці (область місто, район, селище тощо)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uk-UA" sz="1600" dirty="0"/>
              <a:t>4) </a:t>
            </a:r>
            <a:r>
              <a:rPr lang="uk-UA" sz="1600" b="1" dirty="0"/>
              <a:t>Соціальні спільноти</a:t>
            </a:r>
          </a:p>
        </p:txBody>
      </p:sp>
    </p:spTree>
    <p:extLst>
      <p:ext uri="{BB962C8B-B14F-4D97-AF65-F5344CB8AC3E}">
        <p14:creationId xmlns:p14="http://schemas.microsoft.com/office/powerpoint/2010/main" val="746785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B33354-5302-409E-90BF-4E7A98AFB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73BD2-A858-F65A-60A2-F1A5B7698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165014"/>
            <a:ext cx="3796306" cy="4666206"/>
          </a:xfrm>
        </p:spPr>
        <p:txBody>
          <a:bodyPr anchor="ctr">
            <a:normAutofit/>
          </a:bodyPr>
          <a:lstStyle/>
          <a:p>
            <a:r>
              <a:rPr lang="uk-UA" dirty="0"/>
              <a:t>Об'єкти правовідносин</a:t>
            </a:r>
            <a:endParaRPr lang="ru-RU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5FD1E8-70B8-4855-9BE5-28BD14D83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840" y="587829"/>
            <a:ext cx="5625253" cy="5243391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spcBef>
                <a:spcPts val="400"/>
              </a:spcBef>
              <a:buNone/>
              <a:tabLst>
                <a:tab pos="-180340" algn="l"/>
              </a:tabLst>
            </a:pP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Об’єкти правовідносин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— це матеріальні і нематеріальні блага, із приводу яких суб’єкти вступають у правовідносини, здійснюють свої суб’єктивні юридичні права і суб’єктивні юридичні обов’язки.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400"/>
              </a:spcBef>
              <a:buNone/>
              <a:tabLst>
                <a:tab pos="-180340" algn="l"/>
              </a:tabLst>
            </a:pP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400"/>
              </a:spcBef>
              <a:buNone/>
              <a:tabLst>
                <a:tab pos="-180340" algn="l"/>
              </a:tabLs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Розрізняють такі види об’єктів правовідносин: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400"/>
              </a:spcBef>
              <a:buNone/>
              <a:tabLst>
                <a:tab pos="-180340" algn="l"/>
              </a:tabLs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uk-UA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предмети матеріального світу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речі, цінності, майно тощо. Речі — предмети природи в їх природному стані, а також створені в процесі трудової діяльності. До них належать засоби виробництва, предмети споживання; цінності — гроші, акції, векселі, облігації, цінні документи (диплом, атестат); та ін.</a:t>
            </a:r>
          </a:p>
          <a:p>
            <a:pPr marL="0" indent="0">
              <a:spcBef>
                <a:spcPts val="400"/>
              </a:spcBef>
              <a:buNone/>
              <a:tabLst>
                <a:tab pos="-180340" algn="l"/>
              </a:tabLs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uk-UA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послуги виробничого і невиробничого характеру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— виконання роботи, обумовленої договором або контрактом, наприклад, договір перевезення, підряд на капітальне будівництво, виконання пісні на святковому концерті тощо;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400"/>
              </a:spcBef>
              <a:buNone/>
              <a:tabLst>
                <a:tab pos="-180340" algn="l"/>
              </a:tabLs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uk-UA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продукти духовної та інтелектуальної творчості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— твори мистецтва, літератури, живопису, кіно, інформація, комп’ютерні програми та, інші </a:t>
            </a:r>
          </a:p>
          <a:p>
            <a:pPr marL="0" indent="0">
              <a:spcBef>
                <a:spcPts val="400"/>
              </a:spcBef>
              <a:buNone/>
              <a:tabLst>
                <a:tab pos="-180340" algn="l"/>
              </a:tabLs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</a:t>
            </a:r>
            <a:r>
              <a:rPr lang="uk-UA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особисті немайнові блага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— життя, здоров’я, честь, гідність, право на освіту та інші права і свободи.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854416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B33354-5302-409E-90BF-4E7A98AFB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73BD2-A858-F65A-60A2-F1A5B7698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165014"/>
            <a:ext cx="3796306" cy="4666206"/>
          </a:xfrm>
        </p:spPr>
        <p:txBody>
          <a:bodyPr anchor="ctr">
            <a:normAutofit/>
          </a:bodyPr>
          <a:lstStyle/>
          <a:p>
            <a:r>
              <a:rPr lang="uk-UA" dirty="0"/>
              <a:t>Зміст  правовідносин</a:t>
            </a:r>
            <a:endParaRPr lang="ru-RU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5FD1E8-70B8-4855-9BE5-28BD14D83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6476" y="587829"/>
            <a:ext cx="5625253" cy="5243391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-180340" algn="l"/>
              </a:tabLst>
            </a:pP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Зміст правовідносин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— це їх реальна наповненість.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-180340" algn="l"/>
              </a:tabLst>
            </a:pPr>
            <a:r>
              <a:rPr lang="uk-UA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Фактичний зміст правовідносин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становить поведінка суб’єктів, їхня діяльність, у якій реалізуються суб’єктивні права та юридичні обов’язки сторін.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-180340" algn="l"/>
              </a:tabLst>
            </a:pPr>
            <a:r>
              <a:rPr lang="uk-UA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Юридичний зміст правовідносин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— суб’єктивне право і суб’єктивний обов’язок.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994217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AB33354-5302-409E-90BF-4E7A98AFB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766D2A-1FCE-272A-D071-EFD2FCE44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165014"/>
            <a:ext cx="3796306" cy="4666206"/>
          </a:xfrm>
        </p:spPr>
        <p:txBody>
          <a:bodyPr anchor="ctr">
            <a:normAutofit/>
          </a:bodyPr>
          <a:lstStyle/>
          <a:p>
            <a:r>
              <a:rPr lang="uk-UA" sz="3700"/>
              <a:t>Правосуб</a:t>
            </a:r>
            <a:r>
              <a:rPr lang="en-US" sz="3700"/>
              <a:t>’</a:t>
            </a:r>
            <a:r>
              <a:rPr lang="uk-UA" sz="3700"/>
              <a:t>єктність учасників правовідносин </a:t>
            </a:r>
            <a:endParaRPr lang="ru-RU" sz="37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5F8305-BEDF-2DF6-47A6-BF58F6D0E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840" y="1165014"/>
            <a:ext cx="5625253" cy="466620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uk-UA" sz="1700" b="1" i="1" dirty="0"/>
              <a:t>Правосуб’єктність осіб </a:t>
            </a:r>
            <a:r>
              <a:rPr lang="uk-UA" sz="1700" dirty="0"/>
              <a:t>(суб’єктів правовідносин) — це передбачена нормами права здатність бути учасниками правовідносин. </a:t>
            </a:r>
          </a:p>
          <a:p>
            <a:pPr marL="0" indent="0">
              <a:buNone/>
            </a:pPr>
            <a:r>
              <a:rPr lang="uk-UA" sz="1700" i="1" dirty="0"/>
              <a:t>У міжнародних документах про права людини (ст. 6 Загальної декларації прав людини, ст. 16 Міжнародного пакту про громадянські і політичні права) записано, що кожна людина, де б вона не перебувала, має право на визнання її правосуб’єктності.</a:t>
            </a:r>
          </a:p>
          <a:p>
            <a:pPr marL="0" indent="0">
              <a:buNone/>
            </a:pPr>
            <a:r>
              <a:rPr lang="uk-UA" sz="1700" b="1" i="1" dirty="0"/>
              <a:t>Зміст правосуб’єктності:</a:t>
            </a:r>
          </a:p>
          <a:p>
            <a:pPr marL="0" indent="0">
              <a:buNone/>
            </a:pPr>
            <a:r>
              <a:rPr lang="uk-UA" sz="1700" dirty="0"/>
              <a:t>1) </a:t>
            </a:r>
            <a:r>
              <a:rPr lang="uk-UA" sz="1700" b="1" i="1" dirty="0"/>
              <a:t>правоздатність </a:t>
            </a:r>
            <a:r>
              <a:rPr lang="uk-UA" sz="1700" dirty="0"/>
              <a:t>(здатність особи мати права та обов’язки);</a:t>
            </a:r>
          </a:p>
          <a:p>
            <a:pPr marL="0" indent="0">
              <a:buNone/>
            </a:pPr>
            <a:r>
              <a:rPr lang="uk-UA" sz="1700" dirty="0"/>
              <a:t>2) </a:t>
            </a:r>
            <a:r>
              <a:rPr lang="uk-UA" sz="1700" b="1" i="1" dirty="0"/>
              <a:t>дієздатність</a:t>
            </a:r>
            <a:r>
              <a:rPr lang="uk-UA" sz="1700" dirty="0"/>
              <a:t> (здатність особи своїми діями реалізувати свої права та обов’язки);</a:t>
            </a:r>
          </a:p>
          <a:p>
            <a:pPr marL="0" indent="0">
              <a:buNone/>
            </a:pPr>
            <a:r>
              <a:rPr lang="uk-UA" sz="1700" dirty="0"/>
              <a:t>3)</a:t>
            </a:r>
            <a:r>
              <a:rPr lang="uk-UA" sz="1700" b="1" i="1" dirty="0"/>
              <a:t> деліктоздатність </a:t>
            </a:r>
            <a:r>
              <a:rPr lang="uk-UA" sz="1700" dirty="0"/>
              <a:t>(здатність відповідати за невиконання своїх обов’язків та протиправну поведінку).</a:t>
            </a:r>
          </a:p>
        </p:txBody>
      </p:sp>
    </p:spTree>
    <p:extLst>
      <p:ext uri="{BB962C8B-B14F-4D97-AF65-F5344CB8AC3E}">
        <p14:creationId xmlns:p14="http://schemas.microsoft.com/office/powerpoint/2010/main" val="2758000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58">
            <a:extLst>
              <a:ext uri="{FF2B5EF4-FFF2-40B4-BE49-F238E27FC236}">
                <a16:creationId xmlns:a16="http://schemas.microsoft.com/office/drawing/2014/main" id="{700E0F77-E936-4985-B7B1-B9823486A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4C32B-3A85-CF87-728F-9255AAFCA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89" y="4883544"/>
            <a:ext cx="3876086" cy="1556907"/>
          </a:xfrm>
        </p:spPr>
        <p:txBody>
          <a:bodyPr anchor="ctr">
            <a:normAutofit/>
          </a:bodyPr>
          <a:lstStyle/>
          <a:p>
            <a:r>
              <a:rPr lang="uk-UA" sz="3000"/>
              <a:t>Підстави виникнення, зміни й припинення правовідносин</a:t>
            </a:r>
            <a:endParaRPr lang="ru-RU" sz="3000"/>
          </a:p>
        </p:txBody>
      </p:sp>
      <p:sp>
        <p:nvSpPr>
          <p:cNvPr id="75" name="Rectangle 60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6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64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CCF91F-D427-BC11-EF0F-75D2D0362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719" y="4883544"/>
            <a:ext cx="6586915" cy="15569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uk-UA" sz="1800" b="1" i="1"/>
              <a:t>Юридичні факти </a:t>
            </a:r>
            <a:r>
              <a:rPr lang="uk-UA" sz="1800"/>
              <a:t>– це конкретні життєві обставини, передбачені нормою права, що викликають виникнення, зміну чи припинення правовідносин</a:t>
            </a:r>
            <a:endParaRPr lang="ru-RU" sz="180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FC7AD9-C0CB-DCBF-577F-AE671B5E3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762" y="247456"/>
            <a:ext cx="8083997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47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50963-6924-4432-B2F3-F8D661A4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ADCB222-A931-49EF-B2E3-CC2D27A12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8029"/>
            <a:ext cx="10515600" cy="509893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Правовідносини може виникнути лише за наявності необхідних передумов (умов). Розрізняють загальні (матеріальні) і спеціальні (юридичні) передумови виникнення правовідносин. Загальні (матеріальні) передумови виникнення правовідносин: 1) наявність не менше двох учасників (суб’єкт права не може вступити у відносини сам із собою); 2) об’єкт правовідносин – матеріальні або нематеріальні цінності, з приводу володіння якими або захисту яких суб’єкти вступили у відносини між собою.</a:t>
            </a:r>
          </a:p>
          <a:p>
            <a:pPr marL="0" indent="0" algn="just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Спеціальні (юридичні) передумови виникнення правовідносин: 1) норма права, яка, регулюючи суспільне відносини, надає йому вигляду правових відносин. Без юридичної норми відносини не мають правового характеру; 2) правосуб’єктність учасників правовідносини. Під правосуб’єктністю розуміють сукупність правоздатності, дієздатності і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деліктоздатності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особи. Для загальних (абсолютних) правовідносин досить правоздатності особи (наприклад, правовідносини власності). Для відносних регулятивних правовідносин необхідна наявність як правоздатності, так і дієздатності особи (наприклад, правовідносини з договору позики). Для відносних охоронних правовідносин необхідна наявність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деліктоздатності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(наприклад, правовідносини юридичної відповідальності); 3) юридичний факт (фактичний склад). </a:t>
            </a:r>
          </a:p>
          <a:p>
            <a:pPr marL="0" indent="0" algn="just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Юридичний факт – це конкретні життєві обставини, з якими норми права пов’язують виникнення, зміну або припинення правовідносин. Разом з тим роль юридичних фактів виходить за межі власне правовідносин: вони є самостійною ланкою в механізмі правового регулювання1 . Юридичні факти (наприклад, народження людини, створення громадської організації) породжують не тільки правовідносини, але і правосуб’єктність, суб’єктивні права і юридичні обов’язки, які можуть бути реалізовані і поза правовідносинами. У широкому сенсі слова юридичні факти – це життєві обставини, з якими право пов’язує настання певних юридичних наслідків. Ознаки юридичних фактів: 1) конкретність та індивідуальність. Юридичний факт є унікальним (неповторним) явищем дійсності, що існує в певній точці простору, в певний момент часу, і, як правило, пов’язане з конкретними суб’єктами (наприклад, факт реєстрації шлюбу); 2) соціальна змістовність. Події та дії, що не мають значення або зв’язку з соціальною дійсністю, не мають і юридичного значення (наприклад, такі явища природи – світанок, танення снігу);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5080225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897</Words>
  <Application>Microsoft Office PowerPoint</Application>
  <PresentationFormat>Широкий екран</PresentationFormat>
  <Paragraphs>41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Правовідносини</vt:lpstr>
      <vt:lpstr>Правовідносини</vt:lpstr>
      <vt:lpstr>Склад правовідносин</vt:lpstr>
      <vt:lpstr>Склад правовідносин</vt:lpstr>
      <vt:lpstr>Об'єкти правовідносин</vt:lpstr>
      <vt:lpstr>Зміст  правовідносин</vt:lpstr>
      <vt:lpstr>Правосуб’єктність учасників правовідносин </vt:lpstr>
      <vt:lpstr>Підстави виникнення, зміни й припинення правовідносин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Правовідносини</dc:title>
  <dc:creator>Гармаш Людмила Олександрівна</dc:creator>
  <cp:lastModifiedBy>Sebastià</cp:lastModifiedBy>
  <cp:revision>11</cp:revision>
  <dcterms:created xsi:type="dcterms:W3CDTF">2022-10-09T12:02:19Z</dcterms:created>
  <dcterms:modified xsi:type="dcterms:W3CDTF">2024-03-01T13:04:15Z</dcterms:modified>
</cp:coreProperties>
</file>