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2" r:id="rId3"/>
    <p:sldId id="273" r:id="rId4"/>
    <p:sldId id="257" r:id="rId5"/>
    <p:sldId id="258" r:id="rId6"/>
    <p:sldId id="261" r:id="rId7"/>
    <p:sldId id="262" r:id="rId8"/>
    <p:sldId id="274" r:id="rId9"/>
    <p:sldId id="263" r:id="rId10"/>
    <p:sldId id="264" r:id="rId11"/>
    <p:sldId id="265" r:id="rId12"/>
    <p:sldId id="266" r:id="rId13"/>
    <p:sldId id="267" r:id="rId14"/>
    <p:sldId id="268" r:id="rId15"/>
    <p:sldId id="276" r:id="rId16"/>
    <p:sldId id="277" r:id="rId17"/>
    <p:sldId id="269" r:id="rId18"/>
    <p:sldId id="275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34A0A3C9-8C6A-4C7B-BB83-92C54784BF97}" type="datetimeFigureOut">
              <a:rPr lang="ru-RU" smtClean="0"/>
              <a:pPr/>
              <a:t>29.02.2024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42A57-A1E8-4F0C-879A-9E5FBACC9A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0A3C9-8C6A-4C7B-BB83-92C54784BF97}" type="datetimeFigureOut">
              <a:rPr lang="ru-RU" smtClean="0"/>
              <a:pPr/>
              <a:t>29.02.2024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42A57-A1E8-4F0C-879A-9E5FBACC9A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0A3C9-8C6A-4C7B-BB83-92C54784BF97}" type="datetimeFigureOut">
              <a:rPr lang="ru-RU" smtClean="0"/>
              <a:pPr/>
              <a:t>29.02.2024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42A57-A1E8-4F0C-879A-9E5FBACC9A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0A3C9-8C6A-4C7B-BB83-92C54784BF97}" type="datetimeFigureOut">
              <a:rPr lang="ru-RU" smtClean="0"/>
              <a:pPr/>
              <a:t>29.02.2024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42A57-A1E8-4F0C-879A-9E5FBACC9A06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0A3C9-8C6A-4C7B-BB83-92C54784BF97}" type="datetimeFigureOut">
              <a:rPr lang="ru-RU" smtClean="0"/>
              <a:pPr/>
              <a:t>29.02.2024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42A57-A1E8-4F0C-879A-9E5FBACC9A06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0A3C9-8C6A-4C7B-BB83-92C54784BF97}" type="datetimeFigureOut">
              <a:rPr lang="ru-RU" smtClean="0"/>
              <a:pPr/>
              <a:t>29.02.2024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42A57-A1E8-4F0C-879A-9E5FBACC9A0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0A3C9-8C6A-4C7B-BB83-92C54784BF97}" type="datetimeFigureOut">
              <a:rPr lang="ru-RU" smtClean="0"/>
              <a:pPr/>
              <a:t>29.02.2024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42A57-A1E8-4F0C-879A-9E5FBACC9A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0A3C9-8C6A-4C7B-BB83-92C54784BF97}" type="datetimeFigureOut">
              <a:rPr lang="ru-RU" smtClean="0"/>
              <a:pPr/>
              <a:t>29.02.2024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42A57-A1E8-4F0C-879A-9E5FBACC9A06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0A3C9-8C6A-4C7B-BB83-92C54784BF97}" type="datetimeFigureOut">
              <a:rPr lang="ru-RU" smtClean="0"/>
              <a:pPr/>
              <a:t>29.02.2024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42A57-A1E8-4F0C-879A-9E5FBACC9A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0A3C9-8C6A-4C7B-BB83-92C54784BF97}" type="datetimeFigureOut">
              <a:rPr lang="ru-RU" smtClean="0"/>
              <a:pPr/>
              <a:t>29.02.2024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42A57-A1E8-4F0C-879A-9E5FBACC9A0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0A3C9-8C6A-4C7B-BB83-92C54784BF97}" type="datetimeFigureOut">
              <a:rPr lang="ru-RU" smtClean="0"/>
              <a:pPr/>
              <a:t>29.02.2024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42A57-A1E8-4F0C-879A-9E5FBACC9A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34A0A3C9-8C6A-4C7B-BB83-92C54784BF97}" type="datetimeFigureOut">
              <a:rPr lang="ru-RU" smtClean="0"/>
              <a:pPr/>
              <a:t>29.02.2024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92642A57-A1E8-4F0C-879A-9E5FBACC9A0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emf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87624" y="1244659"/>
            <a:ext cx="68407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i="1" dirty="0" smtClean="0">
                <a:latin typeface="Times New Roman" pitchFamily="18" charset="0"/>
                <a:cs typeface="Times New Roman" pitchFamily="18" charset="0"/>
              </a:rPr>
              <a:t>Технологія приготування котлетної та </a:t>
            </a:r>
            <a:r>
              <a:rPr lang="uk-UA" sz="2400" b="1" i="1" dirty="0" err="1" smtClean="0">
                <a:latin typeface="Times New Roman" pitchFamily="18" charset="0"/>
                <a:cs typeface="Times New Roman" pitchFamily="18" charset="0"/>
              </a:rPr>
              <a:t>кнельно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ï</a:t>
            </a:r>
            <a:r>
              <a:rPr lang="uk-UA" sz="2400" b="1" i="1" dirty="0" smtClean="0">
                <a:latin typeface="Times New Roman" pitchFamily="18" charset="0"/>
                <a:cs typeface="Times New Roman" pitchFamily="18" charset="0"/>
              </a:rPr>
              <a:t> маси з </a:t>
            </a:r>
            <a:r>
              <a:rPr lang="uk-UA" sz="2400" b="1" i="1" dirty="0" err="1" smtClean="0">
                <a:latin typeface="Times New Roman" pitchFamily="18" charset="0"/>
                <a:cs typeface="Times New Roman" pitchFamily="18" charset="0"/>
              </a:rPr>
              <a:t>птиці,приготування</a:t>
            </a:r>
            <a:r>
              <a:rPr lang="uk-UA" sz="2400" b="1" i="1" dirty="0" smtClean="0">
                <a:latin typeface="Times New Roman" pitchFamily="18" charset="0"/>
                <a:cs typeface="Times New Roman" pitchFamily="18" charset="0"/>
              </a:rPr>
              <a:t> напівфабрикатів з не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ï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27786" y="-5720"/>
            <a:ext cx="74168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ВСП БТЕФК ДТЕУ</a:t>
            </a:r>
            <a:endParaRPr 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52020" y="6309320"/>
            <a:ext cx="42124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Підготувала майстер в/н :Галина Шульга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480630"/>
            <a:ext cx="4705145" cy="3066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71600" y="980728"/>
            <a:ext cx="70567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Биточки. 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Котлетну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масу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розкладають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порції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(по 1—2 шт. на пор/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цію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обкачують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у сухарях,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надають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приплюснутої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округлої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форми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до 2 см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завтовшки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6 см у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діаметрі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1941" y="3356992"/>
            <a:ext cx="2896102" cy="2169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99592" y="1160804"/>
            <a:ext cx="7488832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u="sng" dirty="0" err="1">
                <a:latin typeface="Times New Roman" pitchFamily="18" charset="0"/>
                <a:cs typeface="Times New Roman" pitchFamily="18" charset="0"/>
              </a:rPr>
              <a:t>Шніцель</a:t>
            </a:r>
            <a:r>
              <a:rPr lang="ru-RU" sz="2400" b="1" u="sng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Котлетну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масу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розкладають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порції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(по 1 шт. на пор/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цію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обкачують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у сухарях,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надають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приплюснуто/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овальної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форми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1 см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завтовшки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Котлети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биточки,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шніцелі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приготувати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додаванням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час/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нику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відповідно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0,5—0,8 г нетто)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цибулі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(5—10 г нетто). Норму води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молока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зменшують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цьому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разі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вироби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відразу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підлягають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теп/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ловій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обробці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оскільки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котлетна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маса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при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зберіганні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набуває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сірого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кольору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погіршується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структура, 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отже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якість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виробів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561461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71600" y="1052736"/>
            <a:ext cx="727280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/>
              <a:t>Зрази</a:t>
            </a:r>
            <a:r>
              <a:rPr lang="ru-RU" b="1" dirty="0"/>
              <a:t>. </a:t>
            </a:r>
            <a:r>
              <a:rPr lang="ru-RU" dirty="0" err="1"/>
              <a:t>Котлетну</a:t>
            </a:r>
            <a:r>
              <a:rPr lang="ru-RU" dirty="0"/>
              <a:t> </a:t>
            </a:r>
            <a:r>
              <a:rPr lang="ru-RU" dirty="0" err="1"/>
              <a:t>масу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меншою</a:t>
            </a:r>
            <a:r>
              <a:rPr lang="ru-RU" dirty="0"/>
              <a:t> </a:t>
            </a:r>
            <a:r>
              <a:rPr lang="ru-RU" dirty="0" err="1"/>
              <a:t>кількістю</a:t>
            </a:r>
            <a:r>
              <a:rPr lang="ru-RU" dirty="0"/>
              <a:t> </a:t>
            </a:r>
            <a:r>
              <a:rPr lang="ru-RU" dirty="0" err="1"/>
              <a:t>хліба</a:t>
            </a:r>
            <a:r>
              <a:rPr lang="ru-RU" dirty="0"/>
              <a:t> </a:t>
            </a:r>
            <a:r>
              <a:rPr lang="ru-RU" dirty="0" err="1"/>
              <a:t>розкладають</a:t>
            </a:r>
            <a:r>
              <a:rPr lang="ru-RU" dirty="0"/>
              <a:t> на </a:t>
            </a:r>
            <a:r>
              <a:rPr lang="ru-RU" dirty="0" err="1"/>
              <a:t>порції</a:t>
            </a:r>
            <a:r>
              <a:rPr lang="ru-RU" dirty="0"/>
              <a:t> (по 1—2 шт. на </a:t>
            </a:r>
            <a:r>
              <a:rPr lang="ru-RU" dirty="0" err="1"/>
              <a:t>порцію</a:t>
            </a:r>
            <a:r>
              <a:rPr lang="ru-RU" dirty="0"/>
              <a:t>), </a:t>
            </a:r>
            <a:r>
              <a:rPr lang="ru-RU" dirty="0" err="1"/>
              <a:t>надають</a:t>
            </a:r>
            <a:r>
              <a:rPr lang="ru-RU" dirty="0"/>
              <a:t> </a:t>
            </a:r>
            <a:r>
              <a:rPr lang="ru-RU" dirty="0" err="1"/>
              <a:t>форми</a:t>
            </a:r>
            <a:r>
              <a:rPr lang="ru-RU" dirty="0"/>
              <a:t> </a:t>
            </a:r>
            <a:r>
              <a:rPr lang="ru-RU" dirty="0" err="1"/>
              <a:t>кружальця</a:t>
            </a:r>
            <a:r>
              <a:rPr lang="ru-RU" dirty="0"/>
              <a:t> </a:t>
            </a:r>
            <a:r>
              <a:rPr lang="ru-RU" dirty="0" err="1"/>
              <a:t>завтовшки</a:t>
            </a:r>
            <a:r>
              <a:rPr lang="ru-RU" dirty="0"/>
              <a:t> 1 см, на середину </a:t>
            </a:r>
            <a:r>
              <a:rPr lang="ru-RU" dirty="0" err="1"/>
              <a:t>кладуть</a:t>
            </a:r>
            <a:r>
              <a:rPr lang="ru-RU" dirty="0"/>
              <a:t> начинку, </a:t>
            </a:r>
            <a:r>
              <a:rPr lang="ru-RU" dirty="0" err="1"/>
              <a:t>краї</a:t>
            </a:r>
            <a:r>
              <a:rPr lang="ru-RU" dirty="0"/>
              <a:t> </a:t>
            </a:r>
            <a:r>
              <a:rPr lang="ru-RU" dirty="0" err="1"/>
              <a:t>з’єднують</a:t>
            </a:r>
            <a:r>
              <a:rPr lang="ru-RU" dirty="0"/>
              <a:t>, </a:t>
            </a:r>
            <a:r>
              <a:rPr lang="ru-RU" dirty="0" err="1"/>
              <a:t>обкачують</a:t>
            </a:r>
            <a:r>
              <a:rPr lang="ru-RU" dirty="0"/>
              <a:t> в сухарях, </a:t>
            </a:r>
            <a:r>
              <a:rPr lang="ru-RU" dirty="0" err="1"/>
              <a:t>формують</a:t>
            </a:r>
            <a:r>
              <a:rPr lang="ru-RU" dirty="0"/>
              <a:t> у </a:t>
            </a:r>
            <a:r>
              <a:rPr lang="ru-RU" dirty="0" err="1"/>
              <a:t>вигляді</a:t>
            </a:r>
            <a:r>
              <a:rPr lang="ru-RU" dirty="0"/>
              <a:t> </a:t>
            </a:r>
            <a:r>
              <a:rPr lang="ru-RU" dirty="0" err="1"/>
              <a:t>цеглини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овальними</a:t>
            </a:r>
            <a:r>
              <a:rPr lang="ru-RU" dirty="0"/>
              <a:t> краями.</a:t>
            </a:r>
          </a:p>
          <a:p>
            <a:r>
              <a:rPr lang="ru-RU" dirty="0"/>
              <a:t>Для начинки </a:t>
            </a:r>
            <a:r>
              <a:rPr lang="ru-RU" dirty="0" err="1"/>
              <a:t>пасеровану</a:t>
            </a:r>
            <a:r>
              <a:rPr lang="ru-RU" dirty="0"/>
              <a:t> </a:t>
            </a:r>
            <a:r>
              <a:rPr lang="ru-RU" dirty="0" err="1"/>
              <a:t>ріпчасту</a:t>
            </a:r>
            <a:r>
              <a:rPr lang="ru-RU" dirty="0"/>
              <a:t> цибулю </a:t>
            </a:r>
            <a:r>
              <a:rPr lang="ru-RU" dirty="0" err="1"/>
              <a:t>з’єднують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вареними</a:t>
            </a:r>
            <a:r>
              <a:rPr lang="ru-RU" dirty="0"/>
              <a:t> </a:t>
            </a:r>
            <a:r>
              <a:rPr lang="ru-RU" dirty="0" err="1"/>
              <a:t>січеними</a:t>
            </a:r>
            <a:r>
              <a:rPr lang="ru-RU" dirty="0"/>
              <a:t> </a:t>
            </a:r>
            <a:r>
              <a:rPr lang="ru-RU" dirty="0" err="1"/>
              <a:t>яйцями</a:t>
            </a:r>
            <a:r>
              <a:rPr lang="ru-RU" dirty="0"/>
              <a:t>, </a:t>
            </a:r>
            <a:r>
              <a:rPr lang="ru-RU" dirty="0" err="1"/>
              <a:t>зеленню</a:t>
            </a:r>
            <a:r>
              <a:rPr lang="ru-RU" dirty="0"/>
              <a:t> петрушки, </a:t>
            </a:r>
            <a:r>
              <a:rPr lang="ru-RU" dirty="0" err="1"/>
              <a:t>додають</a:t>
            </a:r>
            <a:r>
              <a:rPr lang="ru-RU" dirty="0"/>
              <a:t> </a:t>
            </a:r>
            <a:r>
              <a:rPr lang="ru-RU" dirty="0" err="1"/>
              <a:t>сіль</a:t>
            </a:r>
            <a:r>
              <a:rPr lang="ru-RU" dirty="0"/>
              <a:t>, </a:t>
            </a:r>
            <a:r>
              <a:rPr lang="ru-RU" dirty="0" err="1"/>
              <a:t>мелений</a:t>
            </a:r>
            <a:r>
              <a:rPr lang="ru-RU" dirty="0"/>
              <a:t> </a:t>
            </a:r>
            <a:r>
              <a:rPr lang="ru-RU" dirty="0" err="1"/>
              <a:t>перець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перемішують</a:t>
            </a:r>
            <a:r>
              <a:rPr lang="ru-RU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7" r="8217"/>
          <a:stretch/>
        </p:blipFill>
        <p:spPr bwMode="auto">
          <a:xfrm>
            <a:off x="3054439" y="3501008"/>
            <a:ext cx="3107130" cy="2100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71600" y="1499298"/>
            <a:ext cx="70567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Тюфтельки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котлетної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маси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меншою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кількістю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хліба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додають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дрібно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нарізану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пасеровану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цибулю, добре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перемішують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розкладають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порції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по 2—4 шт.,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формують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вигляді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кульок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діаметром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2—4 см,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обкачують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борошні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7124" y="2924944"/>
            <a:ext cx="3465735" cy="25959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00525" y="989174"/>
            <a:ext cx="702027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Рулет. </a:t>
            </a:r>
            <a:r>
              <a:rPr lang="ru-RU" dirty="0" err="1"/>
              <a:t>Котлетну</a:t>
            </a:r>
            <a:r>
              <a:rPr lang="ru-RU" dirty="0"/>
              <a:t> </a:t>
            </a:r>
            <a:r>
              <a:rPr lang="ru-RU" dirty="0" err="1"/>
              <a:t>масу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меншою</a:t>
            </a:r>
            <a:r>
              <a:rPr lang="ru-RU" dirty="0"/>
              <a:t> </a:t>
            </a:r>
            <a:r>
              <a:rPr lang="ru-RU" dirty="0" err="1"/>
              <a:t>кількістю</a:t>
            </a:r>
            <a:r>
              <a:rPr lang="ru-RU" dirty="0"/>
              <a:t> </a:t>
            </a:r>
            <a:r>
              <a:rPr lang="ru-RU" dirty="0" err="1"/>
              <a:t>хліба</a:t>
            </a:r>
            <a:r>
              <a:rPr lang="ru-RU" dirty="0"/>
              <a:t> </a:t>
            </a:r>
            <a:r>
              <a:rPr lang="ru-RU" dirty="0" err="1"/>
              <a:t>викладають</a:t>
            </a:r>
            <a:r>
              <a:rPr lang="ru-RU" dirty="0"/>
              <a:t> на </a:t>
            </a:r>
            <a:r>
              <a:rPr lang="ru-RU" dirty="0" err="1"/>
              <a:t>змо</a:t>
            </a:r>
            <a:r>
              <a:rPr lang="ru-RU" dirty="0"/>
              <a:t>/ </a:t>
            </a:r>
            <a:r>
              <a:rPr lang="ru-RU" dirty="0" err="1"/>
              <a:t>чену</a:t>
            </a:r>
            <a:r>
              <a:rPr lang="ru-RU" dirty="0"/>
              <a:t> у </a:t>
            </a:r>
            <a:r>
              <a:rPr lang="ru-RU" dirty="0" err="1"/>
              <a:t>воді</a:t>
            </a:r>
            <a:r>
              <a:rPr lang="ru-RU" dirty="0"/>
              <a:t> </a:t>
            </a:r>
            <a:r>
              <a:rPr lang="ru-RU" dirty="0" err="1"/>
              <a:t>серветку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марлю у </a:t>
            </a:r>
            <a:r>
              <a:rPr lang="ru-RU" dirty="0" err="1"/>
              <a:t>вигляді</a:t>
            </a:r>
            <a:r>
              <a:rPr lang="ru-RU" dirty="0"/>
              <a:t> </a:t>
            </a:r>
            <a:r>
              <a:rPr lang="ru-RU" dirty="0" err="1"/>
              <a:t>прямокутника</a:t>
            </a:r>
            <a:r>
              <a:rPr lang="ru-RU" dirty="0"/>
              <a:t> 1,5—2 см зав/ </a:t>
            </a:r>
            <a:r>
              <a:rPr lang="ru-RU" dirty="0" err="1"/>
              <a:t>товшки</a:t>
            </a:r>
            <a:r>
              <a:rPr lang="ru-RU" dirty="0"/>
              <a:t>, 20 см </a:t>
            </a:r>
            <a:r>
              <a:rPr lang="ru-RU" dirty="0" err="1"/>
              <a:t>завширшки</a:t>
            </a:r>
            <a:r>
              <a:rPr lang="ru-RU" dirty="0"/>
              <a:t>, на середину </a:t>
            </a:r>
            <a:r>
              <a:rPr lang="ru-RU" dirty="0" err="1"/>
              <a:t>вздовж</a:t>
            </a:r>
            <a:r>
              <a:rPr lang="ru-RU" dirty="0"/>
              <a:t> </a:t>
            </a:r>
            <a:r>
              <a:rPr lang="ru-RU" dirty="0" err="1"/>
              <a:t>кладуть</a:t>
            </a:r>
            <a:r>
              <a:rPr lang="ru-RU" dirty="0"/>
              <a:t> фарш. </a:t>
            </a:r>
            <a:r>
              <a:rPr lang="ru-RU" dirty="0" err="1"/>
              <a:t>Масу</a:t>
            </a:r>
            <a:r>
              <a:rPr lang="ru-RU" dirty="0"/>
              <a:t> </a:t>
            </a:r>
            <a:r>
              <a:rPr lang="ru-RU" dirty="0" err="1"/>
              <a:t>з’єднують</a:t>
            </a:r>
            <a:r>
              <a:rPr lang="ru-RU" dirty="0"/>
              <a:t> за </a:t>
            </a:r>
            <a:r>
              <a:rPr lang="ru-RU" dirty="0" err="1"/>
              <a:t>допомогою</a:t>
            </a:r>
            <a:r>
              <a:rPr lang="ru-RU" dirty="0"/>
              <a:t> </a:t>
            </a:r>
            <a:r>
              <a:rPr lang="ru-RU" dirty="0" err="1"/>
              <a:t>серветки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марлі</a:t>
            </a:r>
            <a:r>
              <a:rPr lang="ru-RU" dirty="0"/>
              <a:t> так, </a:t>
            </a:r>
            <a:r>
              <a:rPr lang="ru-RU" dirty="0" err="1"/>
              <a:t>щоб</a:t>
            </a:r>
            <a:r>
              <a:rPr lang="ru-RU" dirty="0"/>
              <a:t> один край </a:t>
            </a:r>
            <a:r>
              <a:rPr lang="ru-RU" dirty="0" err="1"/>
              <a:t>трохи</a:t>
            </a:r>
            <a:r>
              <a:rPr lang="ru-RU" dirty="0"/>
              <a:t> </a:t>
            </a:r>
            <a:r>
              <a:rPr lang="ru-RU" dirty="0" err="1"/>
              <a:t>накривав</a:t>
            </a:r>
            <a:r>
              <a:rPr lang="ru-RU" dirty="0"/>
              <a:t> </a:t>
            </a:r>
            <a:r>
              <a:rPr lang="ru-RU" dirty="0" err="1"/>
              <a:t>другий</a:t>
            </a:r>
            <a:r>
              <a:rPr lang="ru-RU" dirty="0"/>
              <a:t>, </a:t>
            </a:r>
            <a:r>
              <a:rPr lang="ru-RU" dirty="0" err="1"/>
              <a:t>надають</a:t>
            </a:r>
            <a:r>
              <a:rPr lang="ru-RU" dirty="0"/>
              <a:t> </a:t>
            </a:r>
            <a:r>
              <a:rPr lang="ru-RU" dirty="0" err="1"/>
              <a:t>форми</a:t>
            </a:r>
            <a:r>
              <a:rPr lang="ru-RU" dirty="0"/>
              <a:t> батона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перекладають</a:t>
            </a:r>
            <a:r>
              <a:rPr lang="ru-RU" dirty="0"/>
              <a:t> швом донизу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серветки</a:t>
            </a:r>
            <a:r>
              <a:rPr lang="ru-RU" dirty="0"/>
              <a:t> на лист, </a:t>
            </a:r>
            <a:r>
              <a:rPr lang="ru-RU" dirty="0" err="1"/>
              <a:t>змащений</a:t>
            </a:r>
            <a:r>
              <a:rPr lang="ru-RU" dirty="0"/>
              <a:t> жиром </a:t>
            </a:r>
          </a:p>
        </p:txBody>
      </p:sp>
      <p:pic>
        <p:nvPicPr>
          <p:cNvPr id="5" name="Рисунок 4" descr="7f99d592b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96136" y="4437112"/>
            <a:ext cx="2699792" cy="181601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894828" y="2780928"/>
            <a:ext cx="687625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Поверхню</a:t>
            </a:r>
            <a:r>
              <a:rPr lang="ru-RU" dirty="0"/>
              <a:t> рулету </a:t>
            </a:r>
            <a:r>
              <a:rPr lang="ru-RU" dirty="0" err="1"/>
              <a:t>змащують</a:t>
            </a:r>
            <a:r>
              <a:rPr lang="ru-RU" dirty="0"/>
              <a:t> </a:t>
            </a:r>
            <a:r>
              <a:rPr lang="ru-RU" dirty="0" err="1"/>
              <a:t>збитим</a:t>
            </a:r>
            <a:r>
              <a:rPr lang="ru-RU" dirty="0"/>
              <a:t> </a:t>
            </a:r>
            <a:r>
              <a:rPr lang="ru-RU" dirty="0" err="1"/>
              <a:t>яйцем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льєзоном</a:t>
            </a:r>
            <a:r>
              <a:rPr lang="ru-RU" dirty="0"/>
              <a:t>, </a:t>
            </a:r>
            <a:r>
              <a:rPr lang="ru-RU" dirty="0" err="1"/>
              <a:t>посипа</a:t>
            </a:r>
            <a:r>
              <a:rPr lang="ru-RU" dirty="0"/>
              <a:t>/ </a:t>
            </a:r>
            <a:r>
              <a:rPr lang="ru-RU" dirty="0" err="1"/>
              <a:t>ють</a:t>
            </a:r>
            <a:r>
              <a:rPr lang="ru-RU" dirty="0"/>
              <a:t> сухарями, </a:t>
            </a:r>
            <a:r>
              <a:rPr lang="ru-RU" dirty="0" err="1"/>
              <a:t>проколюють</a:t>
            </a:r>
            <a:r>
              <a:rPr lang="ru-RU" dirty="0"/>
              <a:t> в 2—3 </a:t>
            </a:r>
            <a:r>
              <a:rPr lang="ru-RU" dirty="0" err="1"/>
              <a:t>місцях</a:t>
            </a:r>
            <a:r>
              <a:rPr lang="ru-RU" dirty="0"/>
              <a:t>,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dirty="0" err="1"/>
              <a:t>запікання</a:t>
            </a:r>
            <a:r>
              <a:rPr lang="ru-RU" dirty="0"/>
              <a:t> не </a:t>
            </a:r>
            <a:r>
              <a:rPr lang="ru-RU" dirty="0" err="1"/>
              <a:t>ут</a:t>
            </a:r>
            <a:r>
              <a:rPr lang="ru-RU" dirty="0"/>
              <a:t>/ </a:t>
            </a:r>
            <a:r>
              <a:rPr lang="ru-RU" dirty="0" err="1"/>
              <a:t>ворилися</a:t>
            </a:r>
            <a:r>
              <a:rPr lang="ru-RU" dirty="0"/>
              <a:t> </a:t>
            </a:r>
            <a:r>
              <a:rPr lang="ru-RU" dirty="0" err="1"/>
              <a:t>тріщини</a:t>
            </a:r>
            <a:r>
              <a:rPr lang="ru-RU" dirty="0"/>
              <a:t>.</a:t>
            </a:r>
          </a:p>
          <a:p>
            <a:r>
              <a:rPr lang="ru-RU" dirty="0"/>
              <a:t>Для фаршу </a:t>
            </a:r>
            <a:r>
              <a:rPr lang="ru-RU" dirty="0" err="1"/>
              <a:t>використовують</a:t>
            </a:r>
            <a:r>
              <a:rPr lang="ru-RU" dirty="0"/>
              <a:t> </a:t>
            </a:r>
            <a:r>
              <a:rPr lang="ru-RU" dirty="0" err="1"/>
              <a:t>відварені</a:t>
            </a:r>
            <a:r>
              <a:rPr lang="ru-RU" dirty="0"/>
              <a:t> </a:t>
            </a:r>
            <a:r>
              <a:rPr lang="ru-RU" dirty="0" err="1"/>
              <a:t>макарони</a:t>
            </a:r>
            <a:r>
              <a:rPr lang="ru-RU" dirty="0"/>
              <a:t>, </a:t>
            </a:r>
            <a:r>
              <a:rPr lang="ru-RU" dirty="0" err="1"/>
              <a:t>заправлені</a:t>
            </a:r>
            <a:r>
              <a:rPr lang="ru-RU" dirty="0"/>
              <a:t> маслом і </a:t>
            </a:r>
            <a:r>
              <a:rPr lang="ru-RU" dirty="0" err="1"/>
              <a:t>яйцем</a:t>
            </a:r>
            <a:r>
              <a:rPr lang="ru-RU" dirty="0"/>
              <a:t>, </a:t>
            </a:r>
            <a:r>
              <a:rPr lang="ru-RU" dirty="0" err="1"/>
              <a:t>варені</a:t>
            </a:r>
            <a:r>
              <a:rPr lang="ru-RU" dirty="0"/>
              <a:t> </a:t>
            </a:r>
            <a:r>
              <a:rPr lang="ru-RU" dirty="0" err="1"/>
              <a:t>яйця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пасеровану</a:t>
            </a:r>
            <a:r>
              <a:rPr lang="ru-RU" dirty="0"/>
              <a:t> </a:t>
            </a:r>
            <a:r>
              <a:rPr lang="ru-RU" dirty="0" err="1"/>
              <a:t>ріпчасту</a:t>
            </a:r>
            <a:r>
              <a:rPr lang="ru-RU" dirty="0"/>
              <a:t> цибулю, омлет. </a:t>
            </a:r>
            <a:r>
              <a:rPr lang="ru-RU" dirty="0" err="1" smtClean="0"/>
              <a:t>Варені</a:t>
            </a:r>
            <a:r>
              <a:rPr lang="ru-RU" dirty="0"/>
              <a:t> </a:t>
            </a:r>
            <a:r>
              <a:rPr lang="ru-RU" dirty="0" err="1" smtClean="0"/>
              <a:t>яйця</a:t>
            </a:r>
            <a:r>
              <a:rPr lang="ru-RU" dirty="0" smtClean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з’єднувати</a:t>
            </a:r>
            <a:r>
              <a:rPr lang="ru-RU" dirty="0"/>
              <a:t> з </a:t>
            </a:r>
            <a:r>
              <a:rPr lang="ru-RU" dirty="0" err="1"/>
              <a:t>пасерованою</a:t>
            </a:r>
            <a:r>
              <a:rPr lang="ru-RU" dirty="0"/>
              <a:t> </a:t>
            </a:r>
            <a:r>
              <a:rPr lang="ru-RU" dirty="0" err="1"/>
              <a:t>ріпчастою</a:t>
            </a:r>
            <a:r>
              <a:rPr lang="ru-RU" dirty="0"/>
              <a:t> цибулею.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98" r="23597"/>
          <a:stretch/>
        </p:blipFill>
        <p:spPr bwMode="auto">
          <a:xfrm>
            <a:off x="4211961" y="4477322"/>
            <a:ext cx="1584176" cy="1775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401" y="205779"/>
            <a:ext cx="2552700" cy="298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2692" y="548680"/>
            <a:ext cx="2785581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506" y="3645024"/>
            <a:ext cx="2559596" cy="233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2692" y="3453802"/>
            <a:ext cx="2759796" cy="2302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WordArt 8"/>
          <p:cNvSpPr>
            <a:spLocks noChangeArrowheads="1" noChangeShapeType="1" noTextEdit="1"/>
          </p:cNvSpPr>
          <p:nvPr/>
        </p:nvSpPr>
        <p:spPr bwMode="auto">
          <a:xfrm>
            <a:off x="1817007" y="1484784"/>
            <a:ext cx="5613400" cy="36322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 rtl="0">
              <a:buNone/>
            </a:pPr>
            <a:r>
              <a:rPr lang="ru-RU" sz="3600" b="1" kern="10" spc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К н е л ь н а </a:t>
            </a:r>
          </a:p>
          <a:p>
            <a:pPr algn="ctr" rtl="0">
              <a:buNone/>
            </a:pPr>
            <a:r>
              <a:rPr lang="ru-RU" sz="3600" b="1" kern="10" spc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м  а  с  а</a:t>
            </a:r>
          </a:p>
          <a:p>
            <a:pPr algn="ctr" rtl="0">
              <a:buNone/>
            </a:pPr>
            <a:r>
              <a:rPr lang="ru-RU" sz="3600" b="1" kern="10" spc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з   п т и ц і.</a:t>
            </a:r>
            <a:endParaRPr lang="uk-UA" sz="3600" b="1" kern="10" spc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Impact"/>
            </a:endParaRPr>
          </a:p>
        </p:txBody>
      </p:sp>
    </p:spTree>
    <p:extLst>
      <p:ext uri="{BB962C8B-B14F-4D97-AF65-F5344CB8AC3E}">
        <p14:creationId xmlns:p14="http://schemas.microsoft.com/office/powerpoint/2010/main" val="40743456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764704"/>
            <a:ext cx="1152525" cy="92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890" y="1823442"/>
            <a:ext cx="1089895" cy="923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7945" y="991401"/>
            <a:ext cx="4464496" cy="1009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029133"/>
            <a:ext cx="4386525" cy="3252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9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1226" y="932324"/>
            <a:ext cx="1381125" cy="102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0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4672" y="1950063"/>
            <a:ext cx="1390650" cy="401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483768" y="5157192"/>
            <a:ext cx="4360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uk-UA" b="1" dirty="0">
                <a:solidFill>
                  <a:srgbClr val="0000FF"/>
                </a:solidFill>
                <a:latin typeface="Times New Roman"/>
                <a:ea typeface="Times New Roman"/>
              </a:rPr>
              <a:t>Якщо шматочок </a:t>
            </a:r>
            <a:r>
              <a:rPr lang="uk-UA" b="1" dirty="0" err="1">
                <a:solidFill>
                  <a:srgbClr val="0000FF"/>
                </a:solidFill>
                <a:latin typeface="Times New Roman"/>
                <a:ea typeface="Times New Roman"/>
              </a:rPr>
              <a:t>кнельної</a:t>
            </a:r>
            <a:r>
              <a:rPr lang="uk-UA" b="1" dirty="0">
                <a:solidFill>
                  <a:srgbClr val="0000FF"/>
                </a:solidFill>
                <a:latin typeface="Times New Roman"/>
                <a:ea typeface="Times New Roman"/>
              </a:rPr>
              <a:t> маси плаває по поверхні води – маса готова.</a:t>
            </a:r>
            <a:endParaRPr lang="uk-UA" sz="1100" dirty="0">
              <a:effectLst/>
              <a:latin typeface="Times New Roman"/>
              <a:ea typeface="Times New Roman"/>
            </a:endParaRPr>
          </a:p>
        </p:txBody>
      </p:sp>
      <p:sp>
        <p:nvSpPr>
          <p:cNvPr id="6" name="Rectangle 13"/>
          <p:cNvSpPr>
            <a:spLocks noChangeArrowheads="1"/>
          </p:cNvSpPr>
          <p:nvPr/>
        </p:nvSpPr>
        <p:spPr bwMode="auto">
          <a:xfrm>
            <a:off x="0" y="424190"/>
            <a:ext cx="197361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altLang="uk-UA" sz="1400" b="1" i="1" u="none" strike="noStrike" cap="none" normalizeH="0" baseline="0" dirty="0" smtClean="0">
              <a:ln>
                <a:noFill/>
              </a:ln>
              <a:solidFill>
                <a:srgbClr val="80008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1400" b="1" i="1" u="none" strike="noStrike" cap="none" normalizeH="0" baseline="0" dirty="0" smtClean="0">
                <a:ln>
                  <a:noFill/>
                </a:ln>
                <a:solidFill>
                  <a:srgbClr val="800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</a:t>
            </a:r>
            <a:endParaRPr kumimoji="0" lang="uk-UA" alt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55576" y="2597319"/>
            <a:ext cx="201622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uk-UA" sz="1400" b="1" u="sng" dirty="0">
                <a:solidFill>
                  <a:srgbClr val="FF0000"/>
                </a:solidFill>
                <a:latin typeface="Times New Roman"/>
                <a:ea typeface="Times New Roman"/>
              </a:rPr>
              <a:t>З </a:t>
            </a:r>
            <a:r>
              <a:rPr lang="uk-UA" sz="1400" b="1" u="sng" dirty="0" err="1">
                <a:solidFill>
                  <a:srgbClr val="FF0000"/>
                </a:solidFill>
                <a:latin typeface="Times New Roman"/>
                <a:ea typeface="Times New Roman"/>
              </a:rPr>
              <a:t>кнельної</a:t>
            </a:r>
            <a:r>
              <a:rPr lang="uk-UA" sz="1400" b="1" u="sng" dirty="0">
                <a:solidFill>
                  <a:srgbClr val="FF0000"/>
                </a:solidFill>
                <a:latin typeface="Times New Roman"/>
                <a:ea typeface="Times New Roman"/>
              </a:rPr>
              <a:t> маси можна приготувати   </a:t>
            </a:r>
            <a:r>
              <a:rPr lang="uk-UA" sz="1600" b="1" dirty="0">
                <a:solidFill>
                  <a:srgbClr val="FF0000"/>
                </a:solidFill>
                <a:latin typeface="Times New Roman"/>
                <a:ea typeface="Times New Roman"/>
              </a:rPr>
              <a:t>-</a:t>
            </a:r>
            <a:endParaRPr lang="uk-UA" sz="1600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uk-UA" sz="1600" b="1" dirty="0">
                <a:solidFill>
                  <a:srgbClr val="000080"/>
                </a:solidFill>
                <a:latin typeface="Times New Roman"/>
                <a:ea typeface="Times New Roman"/>
              </a:rPr>
              <a:t>                                                              </a:t>
            </a:r>
            <a:r>
              <a:rPr lang="uk-UA" sz="1600" b="1" i="1" u="sng" dirty="0" smtClean="0">
                <a:solidFill>
                  <a:srgbClr val="FF00FF"/>
                </a:solidFill>
                <a:latin typeface="Times New Roman"/>
                <a:ea typeface="Times New Roman"/>
              </a:rPr>
              <a:t>галушки</a:t>
            </a:r>
            <a:r>
              <a:rPr lang="uk-UA" sz="1600" b="1" dirty="0" smtClean="0">
                <a:solidFill>
                  <a:srgbClr val="FF00FF"/>
                </a:solidFill>
                <a:latin typeface="Times New Roman"/>
                <a:ea typeface="Times New Roman"/>
              </a:rPr>
              <a:t> </a:t>
            </a:r>
            <a:r>
              <a:rPr lang="uk-UA" sz="1600" b="1" dirty="0">
                <a:solidFill>
                  <a:srgbClr val="000080"/>
                </a:solidFill>
                <a:latin typeface="Times New Roman"/>
                <a:ea typeface="Times New Roman"/>
              </a:rPr>
              <a:t>різної форми для </a:t>
            </a:r>
            <a:r>
              <a:rPr lang="uk-UA" sz="1600" b="1" dirty="0" err="1">
                <a:solidFill>
                  <a:srgbClr val="000080"/>
                </a:solidFill>
                <a:latin typeface="Times New Roman"/>
                <a:ea typeface="Times New Roman"/>
              </a:rPr>
              <a:t>кулешів</a:t>
            </a:r>
            <a:r>
              <a:rPr lang="uk-UA" sz="1600" b="1" dirty="0">
                <a:solidFill>
                  <a:srgbClr val="000080"/>
                </a:solidFill>
                <a:latin typeface="Times New Roman"/>
                <a:ea typeface="Times New Roman"/>
              </a:rPr>
              <a:t>,</a:t>
            </a:r>
            <a:endParaRPr lang="uk-UA" sz="1600" dirty="0">
              <a:latin typeface="Times New Roman"/>
              <a:ea typeface="Times New Roman"/>
            </a:endParaRPr>
          </a:p>
          <a:p>
            <a:r>
              <a:rPr lang="uk-UA" sz="1600" b="1" i="1" dirty="0">
                <a:solidFill>
                  <a:srgbClr val="800080"/>
                </a:solidFill>
                <a:latin typeface="Times New Roman"/>
                <a:ea typeface="Times New Roman"/>
              </a:rPr>
              <a:t>крім того масу готують у формочках на пару як окрему страву і </a:t>
            </a:r>
            <a:r>
              <a:rPr lang="uk-UA" sz="1600" b="1" i="1" dirty="0" err="1" smtClean="0">
                <a:solidFill>
                  <a:srgbClr val="800080"/>
                </a:solidFill>
                <a:latin typeface="Times New Roman"/>
                <a:ea typeface="Times New Roman"/>
              </a:rPr>
              <a:t>подають</a:t>
            </a:r>
            <a:r>
              <a:rPr lang="uk-UA" sz="1600" b="1" i="1" dirty="0" err="1">
                <a:solidFill>
                  <a:srgbClr val="800080"/>
                </a:solidFill>
                <a:latin typeface="Times New Roman"/>
                <a:ea typeface="Times New Roman"/>
              </a:rPr>
              <a:t>під</a:t>
            </a:r>
            <a:r>
              <a:rPr lang="uk-UA" sz="1600" b="1" i="1" dirty="0">
                <a:solidFill>
                  <a:srgbClr val="800080"/>
                </a:solidFill>
                <a:latin typeface="Times New Roman"/>
                <a:ea typeface="Times New Roman"/>
              </a:rPr>
              <a:t> різними підливами</a:t>
            </a:r>
            <a:r>
              <a:rPr lang="uk-UA" b="1" i="1" dirty="0">
                <a:solidFill>
                  <a:srgbClr val="800080"/>
                </a:solidFill>
                <a:latin typeface="Times New Roman"/>
                <a:ea typeface="Times New Roman"/>
              </a:rPr>
              <a:t>.</a:t>
            </a:r>
            <a:r>
              <a:rPr lang="uk-UA" b="1" i="1" dirty="0" smtClean="0">
                <a:solidFill>
                  <a:srgbClr val="800080"/>
                </a:solidFill>
                <a:latin typeface="Times New Roman"/>
                <a:ea typeface="Times New Roman"/>
              </a:rPr>
              <a:t> </a:t>
            </a:r>
            <a:endParaRPr lang="uk-UA" dirty="0"/>
          </a:p>
        </p:txBody>
      </p:sp>
      <p:pic>
        <p:nvPicPr>
          <p:cNvPr id="10254" name="Picture 1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808" y="5547715"/>
            <a:ext cx="1406959" cy="1173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5476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71600" y="1028234"/>
            <a:ext cx="72008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err="1"/>
              <a:t>Вимоги</a:t>
            </a:r>
            <a:r>
              <a:rPr lang="ru-RU" b="1" i="1" dirty="0"/>
              <a:t> до </a:t>
            </a:r>
            <a:r>
              <a:rPr lang="ru-RU" b="1" i="1" dirty="0" err="1"/>
              <a:t>якості</a:t>
            </a:r>
            <a:r>
              <a:rPr lang="ru-RU" b="1" i="1" dirty="0"/>
              <a:t> </a:t>
            </a:r>
            <a:r>
              <a:rPr lang="ru-RU" b="1" i="1" dirty="0" err="1"/>
              <a:t>напівфабрикатів</a:t>
            </a:r>
            <a:r>
              <a:rPr lang="ru-RU" b="1" i="1" dirty="0"/>
              <a:t> </a:t>
            </a:r>
            <a:r>
              <a:rPr lang="ru-RU" b="1" i="1" dirty="0" err="1"/>
              <a:t>і</a:t>
            </a:r>
            <a:r>
              <a:rPr lang="ru-RU" b="1" i="1" dirty="0"/>
              <a:t> строки </a:t>
            </a:r>
            <a:r>
              <a:rPr lang="ru-RU" b="1" i="1" dirty="0" err="1"/>
              <a:t>їх</a:t>
            </a:r>
            <a:r>
              <a:rPr lang="ru-RU" b="1" i="1" dirty="0"/>
              <a:t> </a:t>
            </a:r>
            <a:r>
              <a:rPr lang="ru-RU" b="1" i="1" dirty="0" err="1"/>
              <a:t>зберігання</a:t>
            </a:r>
            <a:endParaRPr lang="ru-RU" b="1" i="1" dirty="0"/>
          </a:p>
          <a:p>
            <a:r>
              <a:rPr lang="ru-RU" dirty="0" err="1"/>
              <a:t>Поверхня</a:t>
            </a:r>
            <a:r>
              <a:rPr lang="ru-RU" dirty="0"/>
              <a:t> </a:t>
            </a:r>
            <a:r>
              <a:rPr lang="ru-RU" dirty="0" err="1"/>
              <a:t>напівфабрикатів</a:t>
            </a:r>
            <a:r>
              <a:rPr lang="ru-RU" dirty="0"/>
              <a:t> </a:t>
            </a:r>
            <a:r>
              <a:rPr lang="ru-RU" dirty="0" err="1"/>
              <a:t>необвітрена</a:t>
            </a:r>
            <a:r>
              <a:rPr lang="ru-RU" dirty="0"/>
              <a:t>, </a:t>
            </a:r>
            <a:r>
              <a:rPr lang="ru-RU" dirty="0" err="1"/>
              <a:t>колір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запах </a:t>
            </a:r>
            <a:r>
              <a:rPr lang="ru-RU" dirty="0" err="1"/>
              <a:t>характерні</a:t>
            </a:r>
            <a:r>
              <a:rPr lang="ru-RU" dirty="0"/>
              <a:t> для </a:t>
            </a:r>
            <a:r>
              <a:rPr lang="ru-RU" dirty="0" err="1"/>
              <a:t>доброякісного</a:t>
            </a:r>
            <a:r>
              <a:rPr lang="ru-RU" dirty="0"/>
              <a:t> </a:t>
            </a:r>
            <a:r>
              <a:rPr lang="ru-RU" dirty="0" err="1"/>
              <a:t>м’яса</a:t>
            </a:r>
            <a:r>
              <a:rPr lang="ru-RU" dirty="0"/>
              <a:t>, не повинно бути </a:t>
            </a:r>
            <a:r>
              <a:rPr lang="ru-RU" dirty="0" err="1"/>
              <a:t>грубих</a:t>
            </a:r>
            <a:r>
              <a:rPr lang="ru-RU" dirty="0"/>
              <a:t> </a:t>
            </a:r>
            <a:r>
              <a:rPr lang="ru-RU" dirty="0" err="1"/>
              <a:t>сухожилків</a:t>
            </a:r>
            <a:r>
              <a:rPr lang="ru-RU" dirty="0"/>
              <a:t>, </a:t>
            </a:r>
            <a:r>
              <a:rPr lang="ru-RU" dirty="0" err="1"/>
              <a:t>шматків</a:t>
            </a:r>
            <a:r>
              <a:rPr lang="ru-RU" dirty="0"/>
              <a:t> </a:t>
            </a:r>
            <a:r>
              <a:rPr lang="ru-RU" dirty="0" err="1"/>
              <a:t>м’я</a:t>
            </a:r>
            <a:r>
              <a:rPr lang="ru-RU" dirty="0"/>
              <a:t>/ </a:t>
            </a:r>
            <a:r>
              <a:rPr lang="ru-RU" dirty="0" err="1"/>
              <a:t>коті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синцями</a:t>
            </a:r>
            <a:r>
              <a:rPr lang="ru-RU" dirty="0"/>
              <a:t>, </a:t>
            </a:r>
            <a:r>
              <a:rPr lang="ru-RU" dirty="0" err="1"/>
              <a:t>кістками</a:t>
            </a:r>
            <a:r>
              <a:rPr lang="ru-RU" dirty="0"/>
              <a:t>. У </a:t>
            </a:r>
            <a:r>
              <a:rPr lang="ru-RU" dirty="0" err="1"/>
              <a:t>великошматкових</a:t>
            </a:r>
            <a:r>
              <a:rPr lang="ru-RU" dirty="0"/>
              <a:t> </a:t>
            </a:r>
            <a:r>
              <a:rPr lang="ru-RU" dirty="0" err="1"/>
              <a:t>напівфабрикатах</a:t>
            </a:r>
            <a:r>
              <a:rPr lang="ru-RU" dirty="0"/>
              <a:t> </a:t>
            </a:r>
            <a:r>
              <a:rPr lang="ru-RU" dirty="0" err="1"/>
              <a:t>повер</a:t>
            </a:r>
            <a:r>
              <a:rPr lang="ru-RU" dirty="0"/>
              <a:t>/ </a:t>
            </a:r>
            <a:r>
              <a:rPr lang="ru-RU" dirty="0" err="1"/>
              <a:t>хня</a:t>
            </a:r>
            <a:r>
              <a:rPr lang="ru-RU" dirty="0"/>
              <a:t> </a:t>
            </a:r>
            <a:r>
              <a:rPr lang="ru-RU" dirty="0" err="1"/>
              <a:t>рівна</a:t>
            </a:r>
            <a:r>
              <a:rPr lang="ru-RU" dirty="0"/>
              <a:t>, </a:t>
            </a:r>
            <a:r>
              <a:rPr lang="ru-RU" dirty="0" err="1"/>
              <a:t>краї</a:t>
            </a:r>
            <a:r>
              <a:rPr lang="ru-RU" dirty="0"/>
              <a:t> </a:t>
            </a:r>
            <a:r>
              <a:rPr lang="ru-RU" dirty="0" err="1"/>
              <a:t>вирівняні</a:t>
            </a:r>
            <a:r>
              <a:rPr lang="ru-RU" dirty="0"/>
              <a:t>, без </a:t>
            </a:r>
            <a:r>
              <a:rPr lang="ru-RU" dirty="0" err="1"/>
              <a:t>глибоких</a:t>
            </a:r>
            <a:r>
              <a:rPr lang="ru-RU" dirty="0"/>
              <a:t> </a:t>
            </a:r>
            <a:r>
              <a:rPr lang="ru-RU" dirty="0" err="1"/>
              <a:t>надрізів</a:t>
            </a:r>
            <a:r>
              <a:rPr lang="ru-RU" dirty="0"/>
              <a:t> (не </a:t>
            </a:r>
            <a:r>
              <a:rPr lang="ru-RU" dirty="0" err="1"/>
              <a:t>більш</a:t>
            </a:r>
            <a:r>
              <a:rPr lang="ru-RU" dirty="0"/>
              <a:t> як 10 мм), шар </a:t>
            </a:r>
            <a:r>
              <a:rPr lang="ru-RU" dirty="0" err="1"/>
              <a:t>підшкірного</a:t>
            </a:r>
            <a:r>
              <a:rPr lang="ru-RU" dirty="0"/>
              <a:t> жиру не </a:t>
            </a:r>
            <a:r>
              <a:rPr lang="ru-RU" dirty="0" err="1"/>
              <a:t>більш</a:t>
            </a:r>
            <a:r>
              <a:rPr lang="ru-RU" dirty="0"/>
              <a:t> як 10 мм, у </a:t>
            </a:r>
            <a:r>
              <a:rPr lang="ru-RU" dirty="0" err="1"/>
              <a:t>дрібношматкових</a:t>
            </a:r>
            <a:r>
              <a:rPr lang="ru-RU" dirty="0"/>
              <a:t> </a:t>
            </a:r>
            <a:r>
              <a:rPr lang="ru-RU" dirty="0" err="1"/>
              <a:t>допус</a:t>
            </a:r>
            <a:r>
              <a:rPr lang="ru-RU" dirty="0"/>
              <a:t>/ </a:t>
            </a:r>
            <a:r>
              <a:rPr lang="ru-RU" dirty="0" err="1"/>
              <a:t>кається</a:t>
            </a:r>
            <a:r>
              <a:rPr lang="ru-RU" dirty="0"/>
              <a:t> </a:t>
            </a:r>
            <a:r>
              <a:rPr lang="ru-RU" dirty="0" err="1"/>
              <a:t>відхилення</a:t>
            </a:r>
            <a:r>
              <a:rPr lang="ru-RU" dirty="0"/>
              <a:t> </a:t>
            </a:r>
            <a:r>
              <a:rPr lang="ru-RU" dirty="0" err="1"/>
              <a:t>форми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маси</a:t>
            </a:r>
            <a:r>
              <a:rPr lang="ru-RU" dirty="0"/>
              <a:t> (до 10% </a:t>
            </a:r>
            <a:r>
              <a:rPr lang="ru-RU" dirty="0" err="1"/>
              <a:t>загальної</a:t>
            </a:r>
            <a:r>
              <a:rPr lang="ru-RU" dirty="0"/>
              <a:t> </a:t>
            </a:r>
            <a:r>
              <a:rPr lang="ru-RU" dirty="0" err="1"/>
              <a:t>кількості</a:t>
            </a:r>
            <a:r>
              <a:rPr lang="ru-RU" dirty="0"/>
              <a:t>). </a:t>
            </a:r>
            <a:r>
              <a:rPr lang="ru-RU" dirty="0" err="1"/>
              <a:t>Порційні</a:t>
            </a:r>
            <a:r>
              <a:rPr lang="ru-RU" dirty="0"/>
              <a:t> </a:t>
            </a:r>
            <a:r>
              <a:rPr lang="ru-RU" dirty="0" err="1"/>
              <a:t>напівфабрикати</a:t>
            </a:r>
            <a:r>
              <a:rPr lang="ru-RU" dirty="0"/>
              <a:t> </a:t>
            </a:r>
            <a:r>
              <a:rPr lang="ru-RU" dirty="0" err="1"/>
              <a:t>нарізані</a:t>
            </a:r>
            <a:r>
              <a:rPr lang="ru-RU" dirty="0"/>
              <a:t> </a:t>
            </a:r>
            <a:r>
              <a:rPr lang="ru-RU" dirty="0" err="1"/>
              <a:t>впоперек</a:t>
            </a:r>
            <a:r>
              <a:rPr lang="ru-RU" dirty="0"/>
              <a:t> </a:t>
            </a:r>
            <a:r>
              <a:rPr lang="ru-RU" dirty="0" err="1"/>
              <a:t>м’язових</a:t>
            </a:r>
            <a:r>
              <a:rPr lang="ru-RU" dirty="0"/>
              <a:t> волокон,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правиль</a:t>
            </a:r>
            <a:r>
              <a:rPr lang="ru-RU" dirty="0"/>
              <a:t>/</a:t>
            </a:r>
          </a:p>
          <a:p>
            <a:r>
              <a:rPr lang="ru-RU" dirty="0"/>
              <a:t>ну форму, яка </a:t>
            </a:r>
            <a:r>
              <a:rPr lang="ru-RU" dirty="0" err="1"/>
              <a:t>відповідає</a:t>
            </a:r>
            <a:r>
              <a:rPr lang="ru-RU" dirty="0"/>
              <a:t> виду </a:t>
            </a:r>
            <a:r>
              <a:rPr lang="ru-RU" dirty="0" err="1"/>
              <a:t>напівфабрикату</a:t>
            </a:r>
            <a:r>
              <a:rPr lang="ru-RU" dirty="0"/>
              <a:t>.</a:t>
            </a:r>
          </a:p>
          <a:p>
            <a:r>
              <a:rPr lang="ru-RU" dirty="0" err="1"/>
              <a:t>Поверхня</a:t>
            </a:r>
            <a:r>
              <a:rPr lang="ru-RU" dirty="0"/>
              <a:t> </a:t>
            </a:r>
            <a:r>
              <a:rPr lang="ru-RU" dirty="0" err="1"/>
              <a:t>панірованих</a:t>
            </a:r>
            <a:r>
              <a:rPr lang="ru-RU" dirty="0"/>
              <a:t> </a:t>
            </a:r>
            <a:r>
              <a:rPr lang="ru-RU" dirty="0" err="1"/>
              <a:t>напівфабрикатів</a:t>
            </a:r>
            <a:r>
              <a:rPr lang="ru-RU" dirty="0"/>
              <a:t> </a:t>
            </a:r>
            <a:r>
              <a:rPr lang="ru-RU" dirty="0" err="1"/>
              <a:t>вкрита</a:t>
            </a:r>
            <a:r>
              <a:rPr lang="ru-RU" dirty="0"/>
              <a:t> </a:t>
            </a:r>
            <a:r>
              <a:rPr lang="ru-RU" dirty="0" err="1"/>
              <a:t>рівним</a:t>
            </a:r>
            <a:r>
              <a:rPr lang="ru-RU" dirty="0"/>
              <a:t> шаром су/ </a:t>
            </a:r>
            <a:r>
              <a:rPr lang="ru-RU" dirty="0" err="1"/>
              <a:t>харів</a:t>
            </a:r>
            <a:r>
              <a:rPr lang="ru-RU" dirty="0"/>
              <a:t>, </a:t>
            </a:r>
            <a:r>
              <a:rPr lang="ru-RU" dirty="0" err="1"/>
              <a:t>товщина</a:t>
            </a:r>
            <a:r>
              <a:rPr lang="ru-RU" dirty="0"/>
              <a:t> </a:t>
            </a:r>
            <a:r>
              <a:rPr lang="ru-RU" dirty="0" err="1"/>
              <a:t>паніровки</a:t>
            </a:r>
            <a:r>
              <a:rPr lang="ru-RU" dirty="0"/>
              <a:t> повинна бути не </a:t>
            </a:r>
            <a:r>
              <a:rPr lang="ru-RU" dirty="0" err="1"/>
              <a:t>більш</a:t>
            </a:r>
            <a:r>
              <a:rPr lang="ru-RU" dirty="0"/>
              <a:t> як 2 мм. Не допуска/ </a:t>
            </a:r>
            <a:r>
              <a:rPr lang="ru-RU" dirty="0" err="1"/>
              <a:t>ються</a:t>
            </a:r>
            <a:r>
              <a:rPr lang="ru-RU" dirty="0"/>
              <a:t> </a:t>
            </a:r>
            <a:r>
              <a:rPr lang="ru-RU" dirty="0" err="1"/>
              <a:t>поверхневі</a:t>
            </a:r>
            <a:r>
              <a:rPr lang="ru-RU" dirty="0"/>
              <a:t> </a:t>
            </a:r>
            <a:r>
              <a:rPr lang="ru-RU" dirty="0" err="1"/>
              <a:t>сухожилки</a:t>
            </a:r>
            <a:r>
              <a:rPr lang="ru-RU" dirty="0"/>
              <a:t>, </a:t>
            </a:r>
            <a:r>
              <a:rPr lang="ru-RU" dirty="0" err="1"/>
              <a:t>зволожена</a:t>
            </a:r>
            <a:r>
              <a:rPr lang="ru-RU" dirty="0"/>
              <a:t> </a:t>
            </a:r>
            <a:r>
              <a:rPr lang="ru-RU" dirty="0" err="1"/>
              <a:t>паніровка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відстала</a:t>
            </a:r>
            <a:r>
              <a:rPr lang="ru-RU" dirty="0"/>
              <a:t>, </a:t>
            </a:r>
            <a:r>
              <a:rPr lang="ru-RU" dirty="0" err="1"/>
              <a:t>ро</a:t>
            </a:r>
            <a:r>
              <a:rPr lang="ru-RU" dirty="0"/>
              <a:t>/ </a:t>
            </a:r>
            <a:r>
              <a:rPr lang="ru-RU" dirty="0" err="1"/>
              <a:t>зірвані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ламані</a:t>
            </a:r>
            <a:r>
              <a:rPr lang="ru-RU" dirty="0"/>
              <a:t> </a:t>
            </a:r>
            <a:r>
              <a:rPr lang="ru-RU" dirty="0" err="1"/>
              <a:t>краї</a:t>
            </a:r>
            <a:r>
              <a:rPr lang="ru-RU" dirty="0"/>
              <a:t>. </a:t>
            </a:r>
            <a:r>
              <a:rPr lang="ru-RU" dirty="0" err="1"/>
              <a:t>Маса</a:t>
            </a:r>
            <a:r>
              <a:rPr lang="ru-RU" dirty="0"/>
              <a:t> на </a:t>
            </a:r>
            <a:r>
              <a:rPr lang="ru-RU" dirty="0" err="1"/>
              <a:t>розрізі</a:t>
            </a:r>
            <a:r>
              <a:rPr lang="ru-RU" dirty="0"/>
              <a:t> </a:t>
            </a:r>
            <a:r>
              <a:rPr lang="ru-RU" dirty="0" err="1"/>
              <a:t>однорідна</a:t>
            </a:r>
            <a:r>
              <a:rPr lang="ru-RU" dirty="0"/>
              <a:t>, </a:t>
            </a:r>
            <a:r>
              <a:rPr lang="ru-RU" dirty="0" err="1"/>
              <a:t>з</a:t>
            </a:r>
            <a:r>
              <a:rPr lang="ru-RU" dirty="0"/>
              <a:t> запахом, характер/ ним для </a:t>
            </a:r>
            <a:r>
              <a:rPr lang="ru-RU" dirty="0" err="1"/>
              <a:t>доброякісного</a:t>
            </a:r>
            <a:r>
              <a:rPr lang="ru-RU" dirty="0"/>
              <a:t> </a:t>
            </a:r>
            <a:r>
              <a:rPr lang="ru-RU" dirty="0" err="1"/>
              <a:t>м’яса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спеціями</a:t>
            </a:r>
            <a:r>
              <a:rPr lang="ru-RU" dirty="0"/>
              <a:t>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908720"/>
            <a:ext cx="4032448" cy="3271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482293"/>
            <a:ext cx="4262586" cy="3180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43171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99592" y="1052736"/>
            <a:ext cx="72008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</a:rPr>
              <a:t>Як ми з вами </a:t>
            </a:r>
            <a:r>
              <a:rPr lang="ru-RU" dirty="0" err="1" smtClean="0">
                <a:solidFill>
                  <a:prstClr val="black"/>
                </a:solidFill>
              </a:rPr>
              <a:t>вже</a:t>
            </a:r>
            <a:r>
              <a:rPr lang="ru-RU" dirty="0" smtClean="0">
                <a:solidFill>
                  <a:prstClr val="black"/>
                </a:solidFill>
              </a:rPr>
              <a:t> </a:t>
            </a:r>
            <a:r>
              <a:rPr lang="ru-RU" dirty="0" err="1" smtClean="0">
                <a:solidFill>
                  <a:prstClr val="black"/>
                </a:solidFill>
              </a:rPr>
              <a:t>вивчали,із</a:t>
            </a:r>
            <a:r>
              <a:rPr lang="ru-RU" dirty="0" smtClean="0">
                <a:solidFill>
                  <a:prstClr val="black"/>
                </a:solidFill>
              </a:rPr>
              <a:t> </a:t>
            </a:r>
            <a:r>
              <a:rPr lang="ru-RU" dirty="0" err="1">
                <a:solidFill>
                  <a:prstClr val="black"/>
                </a:solidFill>
              </a:rPr>
              <a:t>м’яса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 err="1">
                <a:solidFill>
                  <a:prstClr val="black"/>
                </a:solidFill>
              </a:rPr>
              <a:t>птиці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 err="1">
                <a:solidFill>
                  <a:prstClr val="black"/>
                </a:solidFill>
              </a:rPr>
              <a:t>виготовляють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 err="1">
                <a:solidFill>
                  <a:prstClr val="black"/>
                </a:solidFill>
              </a:rPr>
              <a:t>натуральні</a:t>
            </a:r>
            <a:r>
              <a:rPr lang="ru-RU" dirty="0">
                <a:solidFill>
                  <a:prstClr val="black"/>
                </a:solidFill>
              </a:rPr>
              <a:t> та </a:t>
            </a:r>
            <a:r>
              <a:rPr lang="ru-RU" dirty="0" err="1">
                <a:solidFill>
                  <a:prstClr val="black"/>
                </a:solidFill>
              </a:rPr>
              <a:t>січені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 err="1">
                <a:solidFill>
                  <a:prstClr val="black"/>
                </a:solidFill>
              </a:rPr>
              <a:t>напівфабри­кати</a:t>
            </a:r>
            <a:r>
              <a:rPr lang="ru-RU" dirty="0">
                <a:solidFill>
                  <a:prstClr val="black"/>
                </a:solidFill>
              </a:rPr>
              <a:t>. Для </a:t>
            </a:r>
            <a:r>
              <a:rPr lang="ru-RU" dirty="0" err="1">
                <a:solidFill>
                  <a:prstClr val="black"/>
                </a:solidFill>
              </a:rPr>
              <a:t>виробництва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 err="1">
                <a:solidFill>
                  <a:prstClr val="black"/>
                </a:solidFill>
              </a:rPr>
              <a:t>напівфабрикатів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 err="1">
                <a:solidFill>
                  <a:prstClr val="black"/>
                </a:solidFill>
              </a:rPr>
              <a:t>використовують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 err="1">
                <a:solidFill>
                  <a:prstClr val="black"/>
                </a:solidFill>
              </a:rPr>
              <a:t>усю</a:t>
            </a:r>
            <a:r>
              <a:rPr lang="ru-RU" dirty="0">
                <a:solidFill>
                  <a:prstClr val="black"/>
                </a:solidFill>
              </a:rPr>
              <a:t> туш­ку </a:t>
            </a:r>
            <a:r>
              <a:rPr lang="ru-RU" dirty="0" err="1">
                <a:solidFill>
                  <a:prstClr val="black"/>
                </a:solidFill>
              </a:rPr>
              <a:t>птиці</a:t>
            </a:r>
            <a:r>
              <a:rPr lang="ru-RU" dirty="0">
                <a:solidFill>
                  <a:prstClr val="black"/>
                </a:solidFill>
              </a:rPr>
              <a:t>. З </a:t>
            </a:r>
            <a:r>
              <a:rPr lang="ru-RU" dirty="0" err="1">
                <a:solidFill>
                  <a:prstClr val="black"/>
                </a:solidFill>
              </a:rPr>
              <a:t>найціннішої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 err="1">
                <a:solidFill>
                  <a:prstClr val="black"/>
                </a:solidFill>
              </a:rPr>
              <a:t>грудної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 err="1">
                <a:solidFill>
                  <a:prstClr val="black"/>
                </a:solidFill>
              </a:rPr>
              <a:t>частини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 err="1">
                <a:solidFill>
                  <a:prstClr val="black"/>
                </a:solidFill>
              </a:rPr>
              <a:t>і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 err="1">
                <a:solidFill>
                  <a:prstClr val="black"/>
                </a:solidFill>
              </a:rPr>
              <a:t>стегенець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 err="1">
                <a:solidFill>
                  <a:prstClr val="black"/>
                </a:solidFill>
              </a:rPr>
              <a:t>виробляють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 err="1">
                <a:solidFill>
                  <a:prstClr val="black"/>
                </a:solidFill>
              </a:rPr>
              <a:t>натуральні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 err="1">
                <a:solidFill>
                  <a:prstClr val="black"/>
                </a:solidFill>
              </a:rPr>
              <a:t>напівфабрикати</a:t>
            </a:r>
            <a:r>
              <a:rPr lang="ru-RU" dirty="0">
                <a:solidFill>
                  <a:prstClr val="black"/>
                </a:solidFill>
              </a:rPr>
              <a:t>. </a:t>
            </a:r>
            <a:r>
              <a:rPr lang="ru-RU" dirty="0" err="1">
                <a:solidFill>
                  <a:prstClr val="black"/>
                </a:solidFill>
              </a:rPr>
              <a:t>Частини</a:t>
            </a:r>
            <a:r>
              <a:rPr lang="ru-RU" dirty="0">
                <a:solidFill>
                  <a:prstClr val="black"/>
                </a:solidFill>
              </a:rPr>
              <a:t> тушки </a:t>
            </a:r>
            <a:r>
              <a:rPr lang="ru-RU" dirty="0" err="1">
                <a:solidFill>
                  <a:prstClr val="black"/>
                </a:solidFill>
              </a:rPr>
              <a:t>з</a:t>
            </a:r>
            <a:r>
              <a:rPr lang="ru-RU" dirty="0">
                <a:solidFill>
                  <a:prstClr val="black"/>
                </a:solidFill>
              </a:rPr>
              <a:t> великою </a:t>
            </a:r>
            <a:r>
              <a:rPr lang="ru-RU" dirty="0" err="1">
                <a:solidFill>
                  <a:prstClr val="black"/>
                </a:solidFill>
              </a:rPr>
              <a:t>кількістю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 err="1">
                <a:solidFill>
                  <a:prstClr val="black"/>
                </a:solidFill>
              </a:rPr>
              <a:t>кісток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 err="1">
                <a:solidFill>
                  <a:prstClr val="black"/>
                </a:solidFill>
              </a:rPr>
              <a:t>після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 err="1">
                <a:solidFill>
                  <a:prstClr val="black"/>
                </a:solidFill>
              </a:rPr>
              <a:t>механічного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 err="1">
                <a:solidFill>
                  <a:prstClr val="black"/>
                </a:solidFill>
              </a:rPr>
              <a:t>обвалювання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 err="1">
                <a:solidFill>
                  <a:prstClr val="black"/>
                </a:solidFill>
              </a:rPr>
              <a:t>використовують</a:t>
            </a:r>
            <a:r>
              <a:rPr lang="ru-RU" dirty="0">
                <a:solidFill>
                  <a:prstClr val="black"/>
                </a:solidFill>
              </a:rPr>
              <a:t> для </a:t>
            </a:r>
            <a:r>
              <a:rPr lang="ru-RU" dirty="0" err="1">
                <a:solidFill>
                  <a:prstClr val="black"/>
                </a:solidFill>
              </a:rPr>
              <a:t>виро­бництва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 err="1">
                <a:solidFill>
                  <a:prstClr val="black"/>
                </a:solidFill>
              </a:rPr>
              <a:t>пельменів</a:t>
            </a:r>
            <a:r>
              <a:rPr lang="ru-RU" dirty="0">
                <a:solidFill>
                  <a:prstClr val="black"/>
                </a:solidFill>
              </a:rPr>
              <a:t>, </a:t>
            </a:r>
            <a:r>
              <a:rPr lang="ru-RU" dirty="0" err="1">
                <a:solidFill>
                  <a:prstClr val="black"/>
                </a:solidFill>
              </a:rPr>
              <a:t>ковбасних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 err="1">
                <a:solidFill>
                  <a:prstClr val="black"/>
                </a:solidFill>
              </a:rPr>
              <a:t>виробів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 err="1">
                <a:solidFill>
                  <a:prstClr val="black"/>
                </a:solidFill>
              </a:rPr>
              <a:t>і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 err="1">
                <a:solidFill>
                  <a:prstClr val="black"/>
                </a:solidFill>
              </a:rPr>
              <a:t>консервів</a:t>
            </a:r>
            <a:r>
              <a:rPr lang="ru-RU" dirty="0">
                <a:solidFill>
                  <a:prstClr val="black"/>
                </a:solidFill>
              </a:rPr>
              <a:t>.</a:t>
            </a:r>
          </a:p>
          <a:p>
            <a:r>
              <a:rPr lang="ru-RU" dirty="0" err="1">
                <a:solidFill>
                  <a:prstClr val="black"/>
                </a:solidFill>
              </a:rPr>
              <a:t>Реалізація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 err="1">
                <a:solidFill>
                  <a:prstClr val="black"/>
                </a:solidFill>
              </a:rPr>
              <a:t>найцінніших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 err="1">
                <a:solidFill>
                  <a:prstClr val="black"/>
                </a:solidFill>
              </a:rPr>
              <a:t>частин</a:t>
            </a:r>
            <a:r>
              <a:rPr lang="ru-RU" dirty="0">
                <a:solidFill>
                  <a:prstClr val="black"/>
                </a:solidFill>
              </a:rPr>
              <a:t> тушки у </a:t>
            </a:r>
            <a:r>
              <a:rPr lang="ru-RU" dirty="0" err="1">
                <a:solidFill>
                  <a:prstClr val="black"/>
                </a:solidFill>
              </a:rPr>
              <a:t>вигляді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 err="1">
                <a:solidFill>
                  <a:prstClr val="black"/>
                </a:solidFill>
              </a:rPr>
              <a:t>напівфабри­катів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 err="1">
                <a:solidFill>
                  <a:prstClr val="black"/>
                </a:solidFill>
              </a:rPr>
              <a:t>економічно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 err="1">
                <a:solidFill>
                  <a:prstClr val="black"/>
                </a:solidFill>
              </a:rPr>
              <a:t>доцільна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 err="1">
                <a:solidFill>
                  <a:prstClr val="black"/>
                </a:solidFill>
              </a:rPr>
              <a:t>з</a:t>
            </a:r>
            <a:r>
              <a:rPr lang="ru-RU" dirty="0">
                <a:solidFill>
                  <a:prstClr val="black"/>
                </a:solidFill>
              </a:rPr>
              <a:t> таких </a:t>
            </a:r>
            <a:r>
              <a:rPr lang="ru-RU" dirty="0" err="1">
                <a:solidFill>
                  <a:prstClr val="black"/>
                </a:solidFill>
              </a:rPr>
              <a:t>міркувань</a:t>
            </a:r>
            <a:r>
              <a:rPr lang="ru-RU" dirty="0">
                <a:solidFill>
                  <a:prstClr val="black"/>
                </a:solidFill>
              </a:rPr>
              <a:t>. </a:t>
            </a:r>
            <a:r>
              <a:rPr lang="ru-RU" dirty="0" err="1">
                <a:solidFill>
                  <a:prstClr val="black"/>
                </a:solidFill>
              </a:rPr>
              <a:t>Споживач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 err="1">
                <a:solidFill>
                  <a:prstClr val="black"/>
                </a:solidFill>
              </a:rPr>
              <a:t>купує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 err="1">
                <a:solidFill>
                  <a:prstClr val="black"/>
                </a:solidFill>
              </a:rPr>
              <a:t>м’ясо</a:t>
            </a:r>
            <a:r>
              <a:rPr lang="ru-RU" dirty="0">
                <a:solidFill>
                  <a:prstClr val="black"/>
                </a:solidFill>
              </a:rPr>
              <a:t> без </a:t>
            </a:r>
            <a:r>
              <a:rPr lang="ru-RU" dirty="0" err="1">
                <a:solidFill>
                  <a:prstClr val="black"/>
                </a:solidFill>
              </a:rPr>
              <a:t>кісток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 err="1">
                <a:solidFill>
                  <a:prstClr val="black"/>
                </a:solidFill>
              </a:rPr>
              <a:t>або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 err="1">
                <a:solidFill>
                  <a:prstClr val="black"/>
                </a:solidFill>
              </a:rPr>
              <a:t>з</a:t>
            </a:r>
            <a:r>
              <a:rPr lang="ru-RU" dirty="0">
                <a:solidFill>
                  <a:prstClr val="black"/>
                </a:solidFill>
              </a:rPr>
              <a:t> невеликою </a:t>
            </a:r>
            <a:r>
              <a:rPr lang="ru-RU" dirty="0" err="1">
                <a:solidFill>
                  <a:prstClr val="black"/>
                </a:solidFill>
              </a:rPr>
              <a:t>їх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 err="1">
                <a:solidFill>
                  <a:prstClr val="black"/>
                </a:solidFill>
              </a:rPr>
              <a:t>кількістю</a:t>
            </a:r>
            <a:r>
              <a:rPr lang="ru-RU" dirty="0">
                <a:solidFill>
                  <a:prstClr val="black"/>
                </a:solidFill>
              </a:rPr>
              <a:t>, </a:t>
            </a:r>
            <a:r>
              <a:rPr lang="ru-RU" dirty="0" err="1">
                <a:solidFill>
                  <a:prstClr val="black"/>
                </a:solidFill>
              </a:rPr>
              <a:t>підприємство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 err="1">
                <a:solidFill>
                  <a:prstClr val="black"/>
                </a:solidFill>
              </a:rPr>
              <a:t>реалі­зує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 err="1">
                <a:solidFill>
                  <a:prstClr val="black"/>
                </a:solidFill>
              </a:rPr>
              <a:t>його</a:t>
            </a:r>
            <a:r>
              <a:rPr lang="ru-RU" dirty="0">
                <a:solidFill>
                  <a:prstClr val="black"/>
                </a:solidFill>
              </a:rPr>
              <a:t> за </a:t>
            </a:r>
            <a:r>
              <a:rPr lang="ru-RU" dirty="0" err="1">
                <a:solidFill>
                  <a:prstClr val="black"/>
                </a:solidFill>
              </a:rPr>
              <a:t>вищою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 err="1">
                <a:solidFill>
                  <a:prstClr val="black"/>
                </a:solidFill>
              </a:rPr>
              <a:t>ціною</a:t>
            </a:r>
            <a:r>
              <a:rPr lang="ru-RU" dirty="0">
                <a:solidFill>
                  <a:prstClr val="black"/>
                </a:solidFill>
              </a:rPr>
              <a:t>, </a:t>
            </a:r>
            <a:r>
              <a:rPr lang="ru-RU" dirty="0" err="1">
                <a:solidFill>
                  <a:prstClr val="black"/>
                </a:solidFill>
              </a:rPr>
              <a:t>ніж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 err="1">
                <a:solidFill>
                  <a:prstClr val="black"/>
                </a:solidFill>
              </a:rPr>
              <a:t>цілі</a:t>
            </a:r>
            <a:r>
              <a:rPr lang="ru-RU" dirty="0">
                <a:solidFill>
                  <a:prstClr val="black"/>
                </a:solidFill>
              </a:rPr>
              <a:t> тушки, а </a:t>
            </a:r>
            <a:r>
              <a:rPr lang="ru-RU" dirty="0" err="1">
                <a:solidFill>
                  <a:prstClr val="black"/>
                </a:solidFill>
              </a:rPr>
              <a:t>із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 err="1">
                <a:solidFill>
                  <a:prstClr val="black"/>
                </a:solidFill>
              </a:rPr>
              <a:t>залишку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 err="1">
                <a:solidFill>
                  <a:prstClr val="black"/>
                </a:solidFill>
              </a:rPr>
              <a:t>частини</a:t>
            </a:r>
            <a:r>
              <a:rPr lang="ru-RU" dirty="0">
                <a:solidFill>
                  <a:prstClr val="black"/>
                </a:solidFill>
              </a:rPr>
              <a:t> тушки </a:t>
            </a:r>
            <a:r>
              <a:rPr lang="ru-RU" dirty="0" err="1">
                <a:solidFill>
                  <a:prstClr val="black"/>
                </a:solidFill>
              </a:rPr>
              <a:t>під</a:t>
            </a:r>
            <a:r>
              <a:rPr lang="ru-RU" dirty="0">
                <a:solidFill>
                  <a:prstClr val="black"/>
                </a:solidFill>
              </a:rPr>
              <a:t> час </a:t>
            </a:r>
            <a:r>
              <a:rPr lang="ru-RU" dirty="0" err="1">
                <a:solidFill>
                  <a:prstClr val="black"/>
                </a:solidFill>
              </a:rPr>
              <a:t>механічного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 err="1">
                <a:solidFill>
                  <a:prstClr val="black"/>
                </a:solidFill>
              </a:rPr>
              <a:t>обвалювання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 err="1">
                <a:solidFill>
                  <a:prstClr val="black"/>
                </a:solidFill>
              </a:rPr>
              <a:t>повністю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 err="1">
                <a:solidFill>
                  <a:prstClr val="black"/>
                </a:solidFill>
              </a:rPr>
              <a:t>вивільняються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 err="1">
                <a:solidFill>
                  <a:prstClr val="black"/>
                </a:solidFill>
              </a:rPr>
              <a:t>їстівні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 err="1">
                <a:solidFill>
                  <a:prstClr val="black"/>
                </a:solidFill>
              </a:rPr>
              <a:t>частини</a:t>
            </a:r>
            <a:r>
              <a:rPr lang="ru-RU" dirty="0">
                <a:solidFill>
                  <a:prstClr val="black"/>
                </a:solidFill>
              </a:rPr>
              <a:t>.</a:t>
            </a:r>
          </a:p>
          <a:p>
            <a:r>
              <a:rPr lang="ru-RU" dirty="0" err="1">
                <a:solidFill>
                  <a:prstClr val="black"/>
                </a:solidFill>
              </a:rPr>
              <a:t>Натуральні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 err="1">
                <a:solidFill>
                  <a:prstClr val="black"/>
                </a:solidFill>
              </a:rPr>
              <a:t>напівфабрикати</a:t>
            </a:r>
            <a:r>
              <a:rPr lang="ru-RU" dirty="0">
                <a:solidFill>
                  <a:prstClr val="black"/>
                </a:solidFill>
              </a:rPr>
              <a:t>, </a:t>
            </a:r>
            <a:r>
              <a:rPr lang="ru-RU" dirty="0" err="1">
                <a:solidFill>
                  <a:prstClr val="black"/>
                </a:solidFill>
              </a:rPr>
              <a:t>призначені</a:t>
            </a:r>
            <a:r>
              <a:rPr lang="ru-RU" dirty="0">
                <a:solidFill>
                  <a:prstClr val="black"/>
                </a:solidFill>
              </a:rPr>
              <a:t> для </a:t>
            </a:r>
            <a:r>
              <a:rPr lang="ru-RU" dirty="0" err="1">
                <a:solidFill>
                  <a:prstClr val="black"/>
                </a:solidFill>
              </a:rPr>
              <a:t>викорис­тання</a:t>
            </a:r>
            <a:r>
              <a:rPr lang="ru-RU" dirty="0">
                <a:solidFill>
                  <a:prstClr val="black"/>
                </a:solidFill>
              </a:rPr>
              <a:t> в </a:t>
            </a:r>
            <a:r>
              <a:rPr lang="ru-RU" dirty="0" err="1">
                <a:solidFill>
                  <a:prstClr val="black"/>
                </a:solidFill>
              </a:rPr>
              <a:t>смаженому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 err="1">
                <a:solidFill>
                  <a:prstClr val="black"/>
                </a:solidFill>
              </a:rPr>
              <a:t>вигляді</a:t>
            </a:r>
            <a:r>
              <a:rPr lang="ru-RU" dirty="0">
                <a:solidFill>
                  <a:prstClr val="black"/>
                </a:solidFill>
              </a:rPr>
              <a:t>, </a:t>
            </a:r>
            <a:r>
              <a:rPr lang="ru-RU" dirty="0" err="1">
                <a:solidFill>
                  <a:prstClr val="black"/>
                </a:solidFill>
              </a:rPr>
              <a:t>виробляють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 err="1">
                <a:solidFill>
                  <a:prstClr val="black"/>
                </a:solidFill>
              </a:rPr>
              <a:t>переважно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 err="1">
                <a:solidFill>
                  <a:prstClr val="black"/>
                </a:solidFill>
              </a:rPr>
              <a:t>з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 err="1">
                <a:solidFill>
                  <a:prstClr val="black"/>
                </a:solidFill>
              </a:rPr>
              <a:t>м’яса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 err="1">
                <a:solidFill>
                  <a:prstClr val="black"/>
                </a:solidFill>
              </a:rPr>
              <a:t>моло­дої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 err="1">
                <a:solidFill>
                  <a:prstClr val="black"/>
                </a:solidFill>
              </a:rPr>
              <a:t>птиці</a:t>
            </a:r>
            <a:r>
              <a:rPr lang="ru-RU" dirty="0">
                <a:solidFill>
                  <a:prstClr val="black"/>
                </a:solidFill>
              </a:rPr>
              <a:t>: курчат, </a:t>
            </a:r>
            <a:r>
              <a:rPr lang="ru-RU" dirty="0" err="1">
                <a:solidFill>
                  <a:prstClr val="black"/>
                </a:solidFill>
              </a:rPr>
              <a:t>курчат-бройлерів</a:t>
            </a:r>
            <a:r>
              <a:rPr lang="ru-RU" dirty="0">
                <a:solidFill>
                  <a:prstClr val="black"/>
                </a:solidFill>
              </a:rPr>
              <a:t>, </a:t>
            </a:r>
            <a:r>
              <a:rPr lang="ru-RU" dirty="0" err="1">
                <a:solidFill>
                  <a:prstClr val="black"/>
                </a:solidFill>
              </a:rPr>
              <a:t>каченят</a:t>
            </a:r>
            <a:r>
              <a:rPr lang="ru-RU" dirty="0">
                <a:solidFill>
                  <a:prstClr val="black"/>
                </a:solidFill>
              </a:rPr>
              <a:t>, </a:t>
            </a:r>
            <a:r>
              <a:rPr lang="ru-RU" dirty="0" err="1">
                <a:solidFill>
                  <a:prstClr val="black"/>
                </a:solidFill>
              </a:rPr>
              <a:t>рідше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 err="1">
                <a:solidFill>
                  <a:prstClr val="black"/>
                </a:solidFill>
              </a:rPr>
              <a:t>з</a:t>
            </a:r>
            <a:r>
              <a:rPr lang="ru-RU" dirty="0">
                <a:solidFill>
                  <a:prstClr val="black"/>
                </a:solidFill>
              </a:rPr>
              <a:t> курок </a:t>
            </a:r>
            <a:r>
              <a:rPr lang="ru-RU" dirty="0" err="1">
                <a:solidFill>
                  <a:prstClr val="black"/>
                </a:solidFill>
              </a:rPr>
              <a:t>і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 err="1">
                <a:solidFill>
                  <a:prstClr val="black"/>
                </a:solidFill>
              </a:rPr>
              <a:t>ка­чок</a:t>
            </a:r>
            <a:r>
              <a:rPr lang="ru-RU" dirty="0">
                <a:solidFill>
                  <a:prstClr val="black"/>
                </a:solidFill>
              </a:rPr>
              <a:t>. </a:t>
            </a:r>
            <a:r>
              <a:rPr lang="ru-RU" dirty="0" err="1">
                <a:solidFill>
                  <a:prstClr val="black"/>
                </a:solidFill>
              </a:rPr>
              <a:t>Кращі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 err="1">
                <a:solidFill>
                  <a:prstClr val="black"/>
                </a:solidFill>
              </a:rPr>
              <a:t>якісні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 err="1">
                <a:solidFill>
                  <a:prstClr val="black"/>
                </a:solidFill>
              </a:rPr>
              <a:t>показники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 err="1">
                <a:solidFill>
                  <a:prstClr val="black"/>
                </a:solidFill>
              </a:rPr>
              <a:t>мають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 err="1">
                <a:solidFill>
                  <a:prstClr val="black"/>
                </a:solidFill>
              </a:rPr>
              <a:t>напівфабрикати</a:t>
            </a:r>
            <a:r>
              <a:rPr lang="ru-RU" dirty="0">
                <a:solidFill>
                  <a:prstClr val="black"/>
                </a:solidFill>
              </a:rPr>
              <a:t>, </a:t>
            </a:r>
            <a:r>
              <a:rPr lang="ru-RU" dirty="0" err="1">
                <a:solidFill>
                  <a:prstClr val="black"/>
                </a:solidFill>
              </a:rPr>
              <a:t>виготовлені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 err="1">
                <a:solidFill>
                  <a:prstClr val="black"/>
                </a:solidFill>
              </a:rPr>
              <a:t>з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 err="1">
                <a:solidFill>
                  <a:prstClr val="black"/>
                </a:solidFill>
              </a:rPr>
              <a:t>охолодженого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 err="1">
                <a:solidFill>
                  <a:prstClr val="black"/>
                </a:solidFill>
              </a:rPr>
              <a:t>дозрілого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 err="1">
                <a:solidFill>
                  <a:prstClr val="black"/>
                </a:solidFill>
              </a:rPr>
              <a:t>м’яса</a:t>
            </a:r>
            <a:r>
              <a:rPr lang="ru-RU" dirty="0">
                <a:solidFill>
                  <a:prstClr val="black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998603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99592" y="1412776"/>
            <a:ext cx="72008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>
                <a:solidFill>
                  <a:prstClr val="black"/>
                </a:solidFill>
              </a:rPr>
              <a:t>Із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 err="1">
                <a:solidFill>
                  <a:prstClr val="black"/>
                </a:solidFill>
              </a:rPr>
              <a:t>м’яса</a:t>
            </a:r>
            <a:r>
              <a:rPr lang="ru-RU" dirty="0">
                <a:solidFill>
                  <a:prstClr val="black"/>
                </a:solidFill>
              </a:rPr>
              <a:t> курей </a:t>
            </a:r>
            <a:r>
              <a:rPr lang="ru-RU" dirty="0" err="1">
                <a:solidFill>
                  <a:prstClr val="black"/>
                </a:solidFill>
              </a:rPr>
              <a:t>виробляють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 err="1">
                <a:solidFill>
                  <a:prstClr val="black"/>
                </a:solidFill>
              </a:rPr>
              <a:t>стегенця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 err="1">
                <a:solidFill>
                  <a:prstClr val="black"/>
                </a:solidFill>
              </a:rPr>
              <a:t>курячі</a:t>
            </a:r>
            <a:r>
              <a:rPr lang="ru-RU" dirty="0">
                <a:solidFill>
                  <a:prstClr val="black"/>
                </a:solidFill>
              </a:rPr>
              <a:t>, </a:t>
            </a:r>
            <a:r>
              <a:rPr lang="ru-RU" dirty="0" err="1">
                <a:solidFill>
                  <a:prstClr val="black"/>
                </a:solidFill>
              </a:rPr>
              <a:t>набір</a:t>
            </a:r>
            <a:r>
              <a:rPr lang="ru-RU" dirty="0">
                <a:solidFill>
                  <a:prstClr val="black"/>
                </a:solidFill>
              </a:rPr>
              <a:t> для </a:t>
            </a:r>
            <a:r>
              <a:rPr lang="ru-RU" dirty="0" err="1">
                <a:solidFill>
                  <a:prstClr val="black"/>
                </a:solidFill>
              </a:rPr>
              <a:t>бульйону</a:t>
            </a:r>
            <a:r>
              <a:rPr lang="ru-RU" dirty="0">
                <a:solidFill>
                  <a:prstClr val="black"/>
                </a:solidFill>
              </a:rPr>
              <a:t> курячий. </a:t>
            </a:r>
            <a:r>
              <a:rPr lang="ru-RU" dirty="0" err="1">
                <a:solidFill>
                  <a:prstClr val="black"/>
                </a:solidFill>
              </a:rPr>
              <a:t>Із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 err="1">
                <a:solidFill>
                  <a:prstClr val="black"/>
                </a:solidFill>
              </a:rPr>
              <a:t>м’яса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 err="1">
                <a:solidFill>
                  <a:prstClr val="black"/>
                </a:solidFill>
              </a:rPr>
              <a:t>курчат-бройлерів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 err="1">
                <a:solidFill>
                  <a:prstClr val="black"/>
                </a:solidFill>
              </a:rPr>
              <a:t>використовують</a:t>
            </a:r>
            <a:r>
              <a:rPr lang="ru-RU" dirty="0">
                <a:solidFill>
                  <a:prstClr val="black"/>
                </a:solidFill>
              </a:rPr>
              <a:t> грудинку, чет­вертину (</a:t>
            </a:r>
            <a:r>
              <a:rPr lang="ru-RU" dirty="0" err="1">
                <a:solidFill>
                  <a:prstClr val="black"/>
                </a:solidFill>
              </a:rPr>
              <a:t>задню</a:t>
            </a:r>
            <a:r>
              <a:rPr lang="ru-RU" dirty="0">
                <a:solidFill>
                  <a:prstClr val="black"/>
                </a:solidFill>
              </a:rPr>
              <a:t>), </a:t>
            </a:r>
            <a:r>
              <a:rPr lang="ru-RU" dirty="0" err="1">
                <a:solidFill>
                  <a:prstClr val="black"/>
                </a:solidFill>
              </a:rPr>
              <a:t>стегенця</a:t>
            </a:r>
            <a:r>
              <a:rPr lang="ru-RU" dirty="0">
                <a:solidFill>
                  <a:prstClr val="black"/>
                </a:solidFill>
              </a:rPr>
              <a:t>, </a:t>
            </a:r>
            <a:r>
              <a:rPr lang="ru-RU" dirty="0" err="1">
                <a:solidFill>
                  <a:prstClr val="black"/>
                </a:solidFill>
              </a:rPr>
              <a:t>на­бір</a:t>
            </a:r>
            <a:r>
              <a:rPr lang="ru-RU" dirty="0">
                <a:solidFill>
                  <a:prstClr val="black"/>
                </a:solidFill>
              </a:rPr>
              <a:t> для супу </a:t>
            </a:r>
            <a:r>
              <a:rPr lang="ru-RU" dirty="0" err="1">
                <a:solidFill>
                  <a:prstClr val="black"/>
                </a:solidFill>
              </a:rPr>
              <a:t>і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 err="1">
                <a:solidFill>
                  <a:prstClr val="black"/>
                </a:solidFill>
              </a:rPr>
              <a:t>філе</a:t>
            </a:r>
            <a:r>
              <a:rPr lang="ru-RU" dirty="0">
                <a:solidFill>
                  <a:prstClr val="black"/>
                </a:solidFill>
              </a:rPr>
              <a:t> (рис. 14.8).</a:t>
            </a:r>
          </a:p>
          <a:p>
            <a:r>
              <a:rPr lang="ru-RU" dirty="0" err="1">
                <a:solidFill>
                  <a:prstClr val="black"/>
                </a:solidFill>
              </a:rPr>
              <a:t>Із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 err="1">
                <a:solidFill>
                  <a:prstClr val="black"/>
                </a:solidFill>
              </a:rPr>
              <a:t>м’яса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 err="1">
                <a:solidFill>
                  <a:prstClr val="black"/>
                </a:solidFill>
              </a:rPr>
              <a:t>качок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 err="1">
                <a:solidFill>
                  <a:prstClr val="black"/>
                </a:solidFill>
              </a:rPr>
              <a:t>і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 err="1">
                <a:solidFill>
                  <a:prstClr val="black"/>
                </a:solidFill>
              </a:rPr>
              <a:t>каченят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 err="1">
                <a:solidFill>
                  <a:prstClr val="black"/>
                </a:solidFill>
              </a:rPr>
              <a:t>виробляють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 err="1">
                <a:solidFill>
                  <a:prstClr val="black"/>
                </a:solidFill>
              </a:rPr>
              <a:t>стегенця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 err="1">
                <a:solidFill>
                  <a:prstClr val="black"/>
                </a:solidFill>
              </a:rPr>
              <a:t>качині</a:t>
            </a:r>
            <a:r>
              <a:rPr lang="ru-RU" dirty="0">
                <a:solidFill>
                  <a:prstClr val="black"/>
                </a:solidFill>
              </a:rPr>
              <a:t>, грудинку </a:t>
            </a:r>
            <a:r>
              <a:rPr lang="ru-RU" dirty="0" err="1">
                <a:solidFill>
                  <a:prstClr val="black"/>
                </a:solidFill>
              </a:rPr>
              <a:t>качину</a:t>
            </a:r>
            <a:r>
              <a:rPr lang="ru-RU" dirty="0">
                <a:solidFill>
                  <a:prstClr val="black"/>
                </a:solidFill>
              </a:rPr>
              <a:t>, </a:t>
            </a:r>
            <a:r>
              <a:rPr lang="ru-RU" dirty="0" err="1">
                <a:solidFill>
                  <a:prstClr val="black"/>
                </a:solidFill>
              </a:rPr>
              <a:t>набір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 err="1">
                <a:solidFill>
                  <a:prstClr val="black"/>
                </a:solidFill>
              </a:rPr>
              <a:t>ка­чиний</a:t>
            </a:r>
            <a:r>
              <a:rPr lang="ru-RU" dirty="0">
                <a:solidFill>
                  <a:prstClr val="black"/>
                </a:solidFill>
              </a:rPr>
              <a:t>.</a:t>
            </a:r>
          </a:p>
          <a:p>
            <a:r>
              <a:rPr lang="ru-RU" dirty="0">
                <a:solidFill>
                  <a:prstClr val="black"/>
                </a:solidFill>
              </a:rPr>
              <a:t>Для </a:t>
            </a:r>
            <a:r>
              <a:rPr lang="ru-RU" dirty="0" err="1">
                <a:solidFill>
                  <a:prstClr val="black"/>
                </a:solidFill>
              </a:rPr>
              <a:t>виготовлення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 err="1">
                <a:solidFill>
                  <a:prstClr val="black"/>
                </a:solidFill>
              </a:rPr>
              <a:t>напів­фабрикатів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 err="1">
                <a:solidFill>
                  <a:prstClr val="black"/>
                </a:solidFill>
              </a:rPr>
              <a:t>з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 err="1">
                <a:solidFill>
                  <a:prstClr val="black"/>
                </a:solidFill>
              </a:rPr>
              <a:t>м’яса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 err="1">
                <a:solidFill>
                  <a:prstClr val="black"/>
                </a:solidFill>
              </a:rPr>
              <a:t>птиці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 err="1">
                <a:solidFill>
                  <a:prstClr val="black"/>
                </a:solidFill>
              </a:rPr>
              <a:t>ви­користовують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 err="1">
                <a:solidFill>
                  <a:prstClr val="black"/>
                </a:solidFill>
              </a:rPr>
              <a:t>патрані</a:t>
            </a:r>
            <a:r>
              <a:rPr lang="ru-RU" dirty="0">
                <a:solidFill>
                  <a:prstClr val="black"/>
                </a:solidFill>
              </a:rPr>
              <a:t> та на- </a:t>
            </a:r>
            <a:r>
              <a:rPr lang="ru-RU" dirty="0" err="1">
                <a:solidFill>
                  <a:prstClr val="black"/>
                </a:solidFill>
              </a:rPr>
              <a:t>півпатрані</a:t>
            </a:r>
            <a:r>
              <a:rPr lang="ru-RU" dirty="0">
                <a:solidFill>
                  <a:prstClr val="black"/>
                </a:solidFill>
              </a:rPr>
              <a:t> тушки курей, </a:t>
            </a:r>
            <a:r>
              <a:rPr lang="ru-RU" dirty="0" err="1">
                <a:solidFill>
                  <a:prstClr val="black"/>
                </a:solidFill>
              </a:rPr>
              <a:t>кур­чат-бройлерів</a:t>
            </a:r>
            <a:r>
              <a:rPr lang="ru-RU" dirty="0">
                <a:solidFill>
                  <a:prstClr val="black"/>
                </a:solidFill>
              </a:rPr>
              <a:t>, </a:t>
            </a:r>
            <a:r>
              <a:rPr lang="ru-RU" dirty="0" err="1">
                <a:solidFill>
                  <a:prstClr val="black"/>
                </a:solidFill>
              </a:rPr>
              <a:t>качок</a:t>
            </a:r>
            <a:r>
              <a:rPr lang="ru-RU" dirty="0">
                <a:solidFill>
                  <a:prstClr val="black"/>
                </a:solidFill>
              </a:rPr>
              <a:t> та </a:t>
            </a:r>
            <a:r>
              <a:rPr lang="ru-RU" dirty="0" err="1">
                <a:solidFill>
                  <a:prstClr val="black"/>
                </a:solidFill>
              </a:rPr>
              <a:t>каче­нят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 err="1">
                <a:solidFill>
                  <a:prstClr val="black"/>
                </a:solidFill>
              </a:rPr>
              <a:t>першої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 err="1">
                <a:solidFill>
                  <a:prstClr val="black"/>
                </a:solidFill>
              </a:rPr>
              <a:t>і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 err="1">
                <a:solidFill>
                  <a:prstClr val="black"/>
                </a:solidFill>
              </a:rPr>
              <a:t>другої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 err="1">
                <a:solidFill>
                  <a:prstClr val="black"/>
                </a:solidFill>
              </a:rPr>
              <a:t>категорій</a:t>
            </a:r>
            <a:r>
              <a:rPr lang="ru-RU" dirty="0">
                <a:solidFill>
                  <a:prstClr val="black"/>
                </a:solidFill>
              </a:rPr>
              <a:t>.</a:t>
            </a:r>
          </a:p>
          <a:p>
            <a:r>
              <a:rPr lang="ru-RU" dirty="0" err="1">
                <a:solidFill>
                  <a:prstClr val="black"/>
                </a:solidFill>
              </a:rPr>
              <a:t>Технологічний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 err="1">
                <a:solidFill>
                  <a:prstClr val="black"/>
                </a:solidFill>
              </a:rPr>
              <a:t>процес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 err="1">
                <a:solidFill>
                  <a:prstClr val="black"/>
                </a:solidFill>
              </a:rPr>
              <a:t>вироб­ництва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 err="1">
                <a:solidFill>
                  <a:prstClr val="black"/>
                </a:solidFill>
              </a:rPr>
              <a:t>напівфабрикатів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 err="1">
                <a:solidFill>
                  <a:prstClr val="black"/>
                </a:solidFill>
              </a:rPr>
              <a:t>з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 err="1">
                <a:solidFill>
                  <a:prstClr val="black"/>
                </a:solidFill>
              </a:rPr>
              <a:t>м’яса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 err="1">
                <a:solidFill>
                  <a:prstClr val="black"/>
                </a:solidFill>
              </a:rPr>
              <a:t>птиці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 err="1">
                <a:solidFill>
                  <a:prstClr val="black"/>
                </a:solidFill>
              </a:rPr>
              <a:t>полягає</a:t>
            </a:r>
            <a:r>
              <a:rPr lang="ru-RU" dirty="0">
                <a:solidFill>
                  <a:prstClr val="black"/>
                </a:solidFill>
              </a:rPr>
              <a:t> у </a:t>
            </a:r>
            <a:r>
              <a:rPr lang="ru-RU" dirty="0" err="1">
                <a:solidFill>
                  <a:prstClr val="black"/>
                </a:solidFill>
              </a:rPr>
              <a:t>підгото­вці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 err="1">
                <a:solidFill>
                  <a:prstClr val="black"/>
                </a:solidFill>
              </a:rPr>
              <a:t>тушок</a:t>
            </a:r>
            <a:r>
              <a:rPr lang="ru-RU" dirty="0">
                <a:solidFill>
                  <a:prstClr val="black"/>
                </a:solidFill>
              </a:rPr>
              <a:t> (</a:t>
            </a:r>
            <a:r>
              <a:rPr lang="ru-RU" dirty="0" err="1">
                <a:solidFill>
                  <a:prstClr val="black"/>
                </a:solidFill>
              </a:rPr>
              <a:t>видалення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 err="1">
                <a:solidFill>
                  <a:prstClr val="black"/>
                </a:solidFill>
              </a:rPr>
              <a:t>дефек­тів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 err="1">
                <a:solidFill>
                  <a:prstClr val="black"/>
                </a:solidFill>
              </a:rPr>
              <a:t>технологічного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 err="1">
                <a:solidFill>
                  <a:prstClr val="black"/>
                </a:solidFill>
              </a:rPr>
              <a:t>оброблен­ня</a:t>
            </a:r>
            <a:r>
              <a:rPr lang="ru-RU" dirty="0">
                <a:solidFill>
                  <a:prstClr val="black"/>
                </a:solidFill>
              </a:rPr>
              <a:t>, </a:t>
            </a:r>
            <a:r>
              <a:rPr lang="ru-RU" dirty="0" err="1">
                <a:solidFill>
                  <a:prstClr val="black"/>
                </a:solidFill>
              </a:rPr>
              <a:t>миття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 err="1">
                <a:solidFill>
                  <a:prstClr val="black"/>
                </a:solidFill>
              </a:rPr>
              <a:t>і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 err="1">
                <a:solidFill>
                  <a:prstClr val="black"/>
                </a:solidFill>
              </a:rPr>
              <a:t>стікання</a:t>
            </a:r>
            <a:r>
              <a:rPr lang="ru-RU" dirty="0">
                <a:solidFill>
                  <a:prstClr val="black"/>
                </a:solidFill>
              </a:rPr>
              <a:t> води), </a:t>
            </a:r>
            <a:r>
              <a:rPr lang="ru-RU" dirty="0" err="1">
                <a:solidFill>
                  <a:prstClr val="black"/>
                </a:solidFill>
              </a:rPr>
              <a:t>розбиранні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 err="1">
                <a:solidFill>
                  <a:prstClr val="black"/>
                </a:solidFill>
              </a:rPr>
              <a:t>тушок</a:t>
            </a:r>
            <a:r>
              <a:rPr lang="ru-RU" dirty="0">
                <a:solidFill>
                  <a:prstClr val="black"/>
                </a:solidFill>
              </a:rPr>
              <a:t> на </a:t>
            </a:r>
            <a:r>
              <a:rPr lang="ru-RU" dirty="0" err="1">
                <a:solidFill>
                  <a:prstClr val="black"/>
                </a:solidFill>
              </a:rPr>
              <a:t>конвеєр­ній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 err="1">
                <a:solidFill>
                  <a:prstClr val="black"/>
                </a:solidFill>
              </a:rPr>
              <a:t>лінії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 err="1">
                <a:solidFill>
                  <a:prstClr val="black"/>
                </a:solidFill>
              </a:rPr>
              <a:t>або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 err="1">
                <a:solidFill>
                  <a:prstClr val="black"/>
                </a:solidFill>
              </a:rPr>
              <a:t>на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 err="1">
                <a:solidFill>
                  <a:prstClr val="black"/>
                </a:solidFill>
              </a:rPr>
              <a:t>стаціонарних</a:t>
            </a:r>
            <a:r>
              <a:rPr lang="ru-RU" dirty="0">
                <a:solidFill>
                  <a:prstClr val="black"/>
                </a:solidFill>
              </a:rPr>
              <a:t> столах за </a:t>
            </a:r>
            <a:r>
              <a:rPr lang="ru-RU" dirty="0" err="1">
                <a:solidFill>
                  <a:prstClr val="black"/>
                </a:solidFill>
              </a:rPr>
              <a:t>допомогою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 err="1">
                <a:solidFill>
                  <a:prstClr val="black"/>
                </a:solidFill>
              </a:rPr>
              <a:t>ножів</a:t>
            </a:r>
            <a:r>
              <a:rPr lang="ru-RU" dirty="0">
                <a:solidFill>
                  <a:prstClr val="black"/>
                </a:solidFill>
              </a:rPr>
              <a:t>, </a:t>
            </a:r>
            <a:r>
              <a:rPr lang="ru-RU" dirty="0" err="1">
                <a:solidFill>
                  <a:prstClr val="black"/>
                </a:solidFill>
              </a:rPr>
              <a:t>обробленні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 err="1">
                <a:solidFill>
                  <a:prstClr val="black"/>
                </a:solidFill>
              </a:rPr>
              <a:t>поверхні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 err="1">
                <a:solidFill>
                  <a:prstClr val="black"/>
                </a:solidFill>
              </a:rPr>
              <a:t>напівфаб­рикатів</a:t>
            </a:r>
            <a:r>
              <a:rPr lang="ru-RU" dirty="0">
                <a:solidFill>
                  <a:prstClr val="black"/>
                </a:solidFill>
              </a:rPr>
              <a:t> пряностями </a:t>
            </a:r>
            <a:r>
              <a:rPr lang="ru-RU" dirty="0" err="1">
                <a:solidFill>
                  <a:prstClr val="black"/>
                </a:solidFill>
              </a:rPr>
              <a:t>або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 err="1">
                <a:solidFill>
                  <a:prstClr val="black"/>
                </a:solidFill>
              </a:rPr>
              <a:t>тіс­том</a:t>
            </a:r>
            <a:r>
              <a:rPr lang="ru-RU" dirty="0">
                <a:solidFill>
                  <a:prstClr val="black"/>
                </a:solidFill>
              </a:rPr>
              <a:t>, </a:t>
            </a:r>
            <a:r>
              <a:rPr lang="ru-RU" dirty="0" err="1">
                <a:solidFill>
                  <a:prstClr val="black"/>
                </a:solidFill>
              </a:rPr>
              <a:t>фасуванні</a:t>
            </a:r>
            <a:r>
              <a:rPr lang="ru-RU" dirty="0">
                <a:solidFill>
                  <a:prstClr val="black"/>
                </a:solidFill>
              </a:rPr>
              <a:t> та </a:t>
            </a:r>
            <a:r>
              <a:rPr lang="ru-RU" dirty="0" err="1">
                <a:solidFill>
                  <a:prstClr val="black"/>
                </a:solidFill>
              </a:rPr>
              <a:t>пакуванні</a:t>
            </a:r>
            <a:r>
              <a:rPr lang="ru-RU" dirty="0">
                <a:solidFill>
                  <a:prstClr val="black"/>
                </a:solidFill>
              </a:rPr>
              <a:t>. </a:t>
            </a:r>
          </a:p>
        </p:txBody>
      </p:sp>
    </p:spTree>
    <p:extLst>
      <p:ext uri="{BB962C8B-B14F-4D97-AF65-F5344CB8AC3E}">
        <p14:creationId xmlns:p14="http://schemas.microsoft.com/office/powerpoint/2010/main" val="36357745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NAPVFABRIKATI-Z-MYSA-PTI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908720"/>
            <a:ext cx="7306596" cy="500237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mekhanichna-kulinarna-obrobka-ptytsi_80x5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764703"/>
            <a:ext cx="7596336" cy="547099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03648" y="1052736"/>
            <a:ext cx="597666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u="sng" dirty="0" err="1"/>
              <a:t>К</a:t>
            </a:r>
            <a:r>
              <a:rPr lang="ru-RU" sz="2000" b="1" u="sng" dirty="0" err="1" smtClean="0"/>
              <a:t>отлетна</a:t>
            </a:r>
            <a:r>
              <a:rPr lang="ru-RU" sz="2000" b="1" u="sng" dirty="0" smtClean="0"/>
              <a:t> </a:t>
            </a:r>
            <a:r>
              <a:rPr lang="ru-RU" sz="2000" b="1" u="sng" dirty="0" err="1"/>
              <a:t>маса</a:t>
            </a:r>
            <a:r>
              <a:rPr lang="ru-RU" sz="2000" dirty="0"/>
              <a:t>. </a:t>
            </a:r>
            <a:r>
              <a:rPr lang="ru-RU" dirty="0"/>
              <a:t>Для </a:t>
            </a:r>
            <a:r>
              <a:rPr lang="ru-RU" dirty="0" err="1"/>
              <a:t>котлетної</a:t>
            </a:r>
            <a:r>
              <a:rPr lang="ru-RU" dirty="0"/>
              <a:t> </a:t>
            </a:r>
            <a:r>
              <a:rPr lang="ru-RU" dirty="0" err="1"/>
              <a:t>маси</a:t>
            </a:r>
            <a:r>
              <a:rPr lang="ru-RU" dirty="0"/>
              <a:t> </a:t>
            </a:r>
            <a:r>
              <a:rPr lang="ru-RU" dirty="0" err="1"/>
              <a:t>використовують</a:t>
            </a:r>
            <a:r>
              <a:rPr lang="ru-RU" dirty="0"/>
              <a:t> курей, </a:t>
            </a:r>
            <a:r>
              <a:rPr lang="ru-RU" dirty="0" err="1"/>
              <a:t>індичок</a:t>
            </a:r>
            <a:r>
              <a:rPr lang="ru-RU" dirty="0"/>
              <a:t>, </a:t>
            </a:r>
            <a:r>
              <a:rPr lang="ru-RU" dirty="0" err="1"/>
              <a:t>рябчиків</a:t>
            </a:r>
            <a:r>
              <a:rPr lang="ru-RU" dirty="0"/>
              <a:t>, </a:t>
            </a:r>
            <a:r>
              <a:rPr lang="ru-RU" dirty="0" err="1"/>
              <a:t>тетеревів</a:t>
            </a:r>
            <a:r>
              <a:rPr lang="ru-RU" dirty="0"/>
              <a:t>, </a:t>
            </a:r>
            <a:r>
              <a:rPr lang="ru-RU" dirty="0" err="1"/>
              <a:t>куріпок</a:t>
            </a:r>
            <a:r>
              <a:rPr lang="ru-RU" dirty="0"/>
              <a:t>, </a:t>
            </a:r>
            <a:r>
              <a:rPr lang="ru-RU" dirty="0" err="1"/>
              <a:t>глухарів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фазанів</a:t>
            </a:r>
            <a:r>
              <a:rPr lang="ru-RU" dirty="0"/>
              <a:t>. З </a:t>
            </a:r>
            <a:r>
              <a:rPr lang="ru-RU" dirty="0" err="1"/>
              <a:t>тушок</a:t>
            </a:r>
            <a:r>
              <a:rPr lang="ru-RU" dirty="0"/>
              <a:t> </a:t>
            </a:r>
            <a:r>
              <a:rPr lang="ru-RU" dirty="0" err="1"/>
              <a:t>використовують</a:t>
            </a:r>
            <a:r>
              <a:rPr lang="ru-RU" dirty="0"/>
              <a:t> </a:t>
            </a:r>
            <a:r>
              <a:rPr lang="ru-RU" dirty="0" err="1"/>
              <a:t>м'якоть</a:t>
            </a:r>
            <a:r>
              <a:rPr lang="ru-RU" dirty="0"/>
              <a:t> </a:t>
            </a:r>
            <a:r>
              <a:rPr lang="ru-RU" dirty="0" err="1"/>
              <a:t>філе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ніжки</a:t>
            </a:r>
            <a:r>
              <a:rPr lang="ru-RU" dirty="0"/>
              <a:t>, а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тушок</a:t>
            </a:r>
            <a:r>
              <a:rPr lang="ru-RU" dirty="0"/>
              <a:t> </a:t>
            </a:r>
            <a:r>
              <a:rPr lang="ru-RU" dirty="0" err="1"/>
              <a:t>дичини</a:t>
            </a:r>
            <a:r>
              <a:rPr lang="ru-RU" dirty="0"/>
              <a:t>, </a:t>
            </a:r>
            <a:r>
              <a:rPr lang="ru-RU" dirty="0" err="1"/>
              <a:t>крім</a:t>
            </a:r>
            <a:r>
              <a:rPr lang="ru-RU" dirty="0"/>
              <a:t> </a:t>
            </a:r>
            <a:r>
              <a:rPr lang="ru-RU" dirty="0" err="1"/>
              <a:t>фазанів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куріпок</a:t>
            </a:r>
            <a:r>
              <a:rPr lang="ru-RU" dirty="0"/>
              <a:t>, - </a:t>
            </a:r>
            <a:r>
              <a:rPr lang="ru-RU" dirty="0" err="1"/>
              <a:t>тільки</a:t>
            </a:r>
            <a:r>
              <a:rPr lang="ru-RU" dirty="0"/>
              <a:t> </a:t>
            </a:r>
            <a:r>
              <a:rPr lang="ru-RU" dirty="0" err="1"/>
              <a:t>філе</a:t>
            </a:r>
            <a:r>
              <a:rPr lang="ru-RU" dirty="0"/>
              <a:t>. </a:t>
            </a:r>
            <a:r>
              <a:rPr lang="ru-RU" dirty="0" err="1"/>
              <a:t>М'якоть</a:t>
            </a:r>
            <a:r>
              <a:rPr lang="ru-RU" dirty="0"/>
              <a:t> </a:t>
            </a:r>
            <a:r>
              <a:rPr lang="ru-RU" dirty="0" err="1"/>
              <a:t>відокремлюють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кісток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шкіри</a:t>
            </a:r>
            <a:r>
              <a:rPr lang="ru-RU" dirty="0"/>
              <a:t>, </a:t>
            </a:r>
            <a:r>
              <a:rPr lang="ru-RU" dirty="0" err="1"/>
              <a:t>пропускають</a:t>
            </a:r>
            <a:r>
              <a:rPr lang="ru-RU" dirty="0"/>
              <a:t> через </a:t>
            </a:r>
            <a:r>
              <a:rPr lang="ru-RU" dirty="0" err="1"/>
              <a:t>м'ясорубку</a:t>
            </a:r>
            <a:r>
              <a:rPr lang="ru-RU" dirty="0"/>
              <a:t>, </a:t>
            </a:r>
            <a:r>
              <a:rPr lang="ru-RU" dirty="0" err="1"/>
              <a:t>додають</a:t>
            </a:r>
            <a:r>
              <a:rPr lang="ru-RU" dirty="0"/>
              <a:t> </a:t>
            </a:r>
            <a:r>
              <a:rPr lang="ru-RU" dirty="0" err="1"/>
              <a:t>замочений</a:t>
            </a:r>
            <a:r>
              <a:rPr lang="ru-RU" dirty="0"/>
              <a:t> в </a:t>
            </a:r>
            <a:r>
              <a:rPr lang="ru-RU" dirty="0" err="1"/>
              <a:t>молоці</a:t>
            </a:r>
            <a:r>
              <a:rPr lang="ru-RU" dirty="0"/>
              <a:t> </a:t>
            </a:r>
            <a:r>
              <a:rPr lang="ru-RU" dirty="0" err="1"/>
              <a:t>хліб</a:t>
            </a:r>
            <a:r>
              <a:rPr lang="ru-RU" dirty="0"/>
              <a:t> без </a:t>
            </a:r>
            <a:r>
              <a:rPr lang="ru-RU" dirty="0" err="1"/>
              <a:t>кірок</a:t>
            </a:r>
            <a:r>
              <a:rPr lang="ru-RU" dirty="0"/>
              <a:t>, </a:t>
            </a:r>
            <a:r>
              <a:rPr lang="ru-RU" dirty="0" err="1"/>
              <a:t>сіль</a:t>
            </a:r>
            <a:r>
              <a:rPr lang="ru-RU" dirty="0"/>
              <a:t>, </a:t>
            </a:r>
            <a:r>
              <a:rPr lang="ru-RU" dirty="0" err="1"/>
              <a:t>вершкове</a:t>
            </a:r>
            <a:r>
              <a:rPr lang="ru-RU" dirty="0"/>
              <a:t> масло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вершковий</a:t>
            </a:r>
            <a:r>
              <a:rPr lang="ru-RU" dirty="0"/>
              <a:t> маргарин, добре </a:t>
            </a:r>
            <a:r>
              <a:rPr lang="ru-RU" dirty="0" err="1"/>
              <a:t>перемішують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знову</a:t>
            </a:r>
            <a:r>
              <a:rPr lang="ru-RU" dirty="0"/>
              <a:t> </a:t>
            </a:r>
            <a:r>
              <a:rPr lang="ru-RU" dirty="0" err="1"/>
              <a:t>пропускають</a:t>
            </a:r>
            <a:r>
              <a:rPr lang="ru-RU" dirty="0"/>
              <a:t> через </a:t>
            </a:r>
            <a:r>
              <a:rPr lang="ru-RU" dirty="0" err="1"/>
              <a:t>м'ясорубку</a:t>
            </a:r>
            <a:r>
              <a:rPr lang="ru-RU" dirty="0"/>
              <a:t>, </a:t>
            </a:r>
            <a:r>
              <a:rPr lang="ru-RU" dirty="0" err="1"/>
              <a:t>потім</a:t>
            </a:r>
            <a:r>
              <a:rPr lang="ru-RU" dirty="0"/>
              <a:t> </a:t>
            </a:r>
            <a:r>
              <a:rPr lang="ru-RU" dirty="0" err="1"/>
              <a:t>вибивають</a:t>
            </a:r>
            <a:r>
              <a:rPr lang="ru-RU" dirty="0"/>
              <a:t>. У </a:t>
            </a:r>
            <a:r>
              <a:rPr lang="ru-RU" dirty="0" err="1"/>
              <a:t>котлетну</a:t>
            </a:r>
            <a:r>
              <a:rPr lang="ru-RU" dirty="0"/>
              <a:t> </a:t>
            </a:r>
            <a:r>
              <a:rPr lang="ru-RU" dirty="0" err="1"/>
              <a:t>масу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дичини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додати</a:t>
            </a:r>
            <a:r>
              <a:rPr lang="ru-RU" dirty="0"/>
              <a:t> </a:t>
            </a:r>
            <a:r>
              <a:rPr lang="ru-RU" dirty="0" err="1"/>
              <a:t>мелений</a:t>
            </a:r>
            <a:r>
              <a:rPr lang="ru-RU" dirty="0"/>
              <a:t> </a:t>
            </a:r>
            <a:r>
              <a:rPr lang="ru-RU" dirty="0" err="1"/>
              <a:t>перець</a:t>
            </a:r>
            <a:r>
              <a:rPr lang="ru-RU" dirty="0"/>
              <a:t>. З </a:t>
            </a:r>
            <a:r>
              <a:rPr lang="ru-RU" dirty="0" err="1"/>
              <a:t>котлетної</a:t>
            </a:r>
            <a:r>
              <a:rPr lang="ru-RU" dirty="0"/>
              <a:t> </a:t>
            </a:r>
            <a:r>
              <a:rPr lang="ru-RU" dirty="0" err="1"/>
              <a:t>маси</a:t>
            </a:r>
            <a:r>
              <a:rPr lang="ru-RU" dirty="0"/>
              <a:t> </a:t>
            </a:r>
            <a:r>
              <a:rPr lang="ru-RU" dirty="0" err="1"/>
              <a:t>птиці</a:t>
            </a:r>
            <a:r>
              <a:rPr lang="ru-RU" dirty="0"/>
              <a:t> </a:t>
            </a:r>
            <a:r>
              <a:rPr lang="ru-RU" dirty="0" err="1"/>
              <a:t>готують</a:t>
            </a:r>
            <a:r>
              <a:rPr lang="ru-RU" dirty="0"/>
              <a:t> </a:t>
            </a:r>
            <a:r>
              <a:rPr lang="ru-RU" dirty="0" err="1"/>
              <a:t>котлети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битки.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403648" y="4077072"/>
            <a:ext cx="68407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Норма </a:t>
            </a:r>
            <a:r>
              <a:rPr lang="ru-RU" dirty="0" err="1"/>
              <a:t>продуктів</a:t>
            </a:r>
            <a:r>
              <a:rPr lang="ru-RU" dirty="0"/>
              <a:t> на 1 кг </a:t>
            </a:r>
            <a:r>
              <a:rPr lang="ru-RU" dirty="0" err="1"/>
              <a:t>м'якоті</a:t>
            </a:r>
            <a:r>
              <a:rPr lang="ru-RU" dirty="0"/>
              <a:t> </a:t>
            </a:r>
            <a:r>
              <a:rPr lang="ru-RU" dirty="0" err="1"/>
              <a:t>птиці</a:t>
            </a:r>
            <a:r>
              <a:rPr lang="ru-RU" dirty="0"/>
              <a:t>: </a:t>
            </a:r>
            <a:r>
              <a:rPr lang="ru-RU" dirty="0" err="1"/>
              <a:t>черствий</a:t>
            </a:r>
            <a:r>
              <a:rPr lang="ru-RU" dirty="0"/>
              <a:t> </a:t>
            </a:r>
            <a:r>
              <a:rPr lang="ru-RU" dirty="0" err="1"/>
              <a:t>пшеничний</a:t>
            </a:r>
            <a:r>
              <a:rPr lang="ru-RU" dirty="0"/>
              <a:t> </a:t>
            </a:r>
            <a:r>
              <a:rPr lang="ru-RU" dirty="0" err="1"/>
              <a:t>хліб</a:t>
            </a:r>
            <a:r>
              <a:rPr lang="ru-RU" dirty="0"/>
              <a:t> - 250 г, молоко </a:t>
            </a:r>
            <a:r>
              <a:rPr lang="ru-RU" dirty="0" err="1"/>
              <a:t>або</a:t>
            </a:r>
            <a:r>
              <a:rPr lang="ru-RU" dirty="0"/>
              <a:t> вершки - 300 г, </a:t>
            </a:r>
            <a:r>
              <a:rPr lang="ru-RU" dirty="0" err="1"/>
              <a:t>вершкове</a:t>
            </a:r>
            <a:r>
              <a:rPr lang="ru-RU" dirty="0"/>
              <a:t> масло - 50 г, </a:t>
            </a:r>
            <a:r>
              <a:rPr lang="ru-RU" dirty="0" err="1"/>
              <a:t>сіль</a:t>
            </a:r>
            <a:r>
              <a:rPr lang="ru-RU" dirty="0"/>
              <a:t> - 20 г.</a:t>
            </a:r>
          </a:p>
        </p:txBody>
      </p:sp>
      <p:pic>
        <p:nvPicPr>
          <p:cNvPr id="5" name="Рисунок 4" descr="скачанные файлы.jpg"/>
          <p:cNvPicPr>
            <a:picLocks noChangeAspect="1"/>
          </p:cNvPicPr>
          <p:nvPr/>
        </p:nvPicPr>
        <p:blipFill rotWithShape="1">
          <a:blip r:embed="rId2" cstate="print"/>
          <a:srcRect t="12934"/>
          <a:stretch/>
        </p:blipFill>
        <p:spPr>
          <a:xfrm>
            <a:off x="3169333" y="4725144"/>
            <a:ext cx="2623466" cy="171090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87624" y="1196752"/>
            <a:ext cx="691276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err="1"/>
              <a:t>Вироби</a:t>
            </a:r>
            <a:r>
              <a:rPr lang="ru-RU" sz="1600" dirty="0"/>
              <a:t> з </a:t>
            </a:r>
            <a:r>
              <a:rPr lang="ru-RU" sz="1600" dirty="0" err="1"/>
              <a:t>натуральної</a:t>
            </a:r>
            <a:r>
              <a:rPr lang="ru-RU" sz="1600" dirty="0"/>
              <a:t> </a:t>
            </a:r>
            <a:r>
              <a:rPr lang="ru-RU" sz="1600" dirty="0" err="1"/>
              <a:t>січеної</a:t>
            </a:r>
            <a:r>
              <a:rPr lang="ru-RU" sz="1600" dirty="0"/>
              <a:t> </a:t>
            </a:r>
            <a:r>
              <a:rPr lang="ru-RU" sz="1600" dirty="0" err="1"/>
              <a:t>маси</a:t>
            </a:r>
            <a:r>
              <a:rPr lang="ru-RU" sz="1600" dirty="0"/>
              <a:t> </a:t>
            </a:r>
            <a:r>
              <a:rPr lang="ru-RU" sz="1600" dirty="0" err="1"/>
              <a:t>мають</a:t>
            </a:r>
            <a:r>
              <a:rPr lang="ru-RU" sz="1600" dirty="0"/>
              <a:t> </a:t>
            </a:r>
            <a:r>
              <a:rPr lang="ru-RU" sz="1600" dirty="0" smtClean="0"/>
              <a:t>пористо-</a:t>
            </a:r>
            <a:r>
              <a:rPr lang="ru-RU" sz="1600" dirty="0" err="1" smtClean="0"/>
              <a:t>губчату</a:t>
            </a:r>
            <a:r>
              <a:rPr lang="ru-RU" sz="1600" dirty="0" smtClean="0"/>
              <a:t> структуру</a:t>
            </a:r>
            <a:r>
              <a:rPr lang="ru-RU" sz="1600" dirty="0"/>
              <a:t>, добре </a:t>
            </a:r>
            <a:r>
              <a:rPr lang="ru-RU" sz="1600" dirty="0" err="1"/>
              <a:t>прожовуються</a:t>
            </a:r>
            <a:r>
              <a:rPr lang="ru-RU" sz="1600" dirty="0"/>
              <a:t>, </a:t>
            </a:r>
            <a:r>
              <a:rPr lang="ru-RU" sz="1600" dirty="0" err="1"/>
              <a:t>проте</a:t>
            </a:r>
            <a:r>
              <a:rPr lang="ru-RU" sz="1600" dirty="0"/>
              <a:t> </a:t>
            </a:r>
            <a:r>
              <a:rPr lang="ru-RU" sz="1600" dirty="0" err="1"/>
              <a:t>відрізняються</a:t>
            </a:r>
            <a:r>
              <a:rPr lang="ru-RU" sz="1600" dirty="0"/>
              <a:t> </a:t>
            </a:r>
            <a:r>
              <a:rPr lang="ru-RU" sz="1600" dirty="0" err="1"/>
              <a:t>щільною</a:t>
            </a:r>
            <a:r>
              <a:rPr lang="ru-RU" sz="1600" dirty="0"/>
              <a:t> </a:t>
            </a:r>
            <a:r>
              <a:rPr lang="ru-RU" sz="1600" dirty="0" err="1" smtClean="0"/>
              <a:t>консистенцією</a:t>
            </a:r>
            <a:r>
              <a:rPr lang="ru-RU" sz="1600" dirty="0"/>
              <a:t>. Для того </a:t>
            </a:r>
            <a:r>
              <a:rPr lang="ru-RU" sz="1600" dirty="0" err="1"/>
              <a:t>щоб</a:t>
            </a:r>
            <a:r>
              <a:rPr lang="ru-RU" sz="1600" dirty="0"/>
              <a:t> </a:t>
            </a:r>
            <a:r>
              <a:rPr lang="ru-RU" sz="1600" dirty="0" err="1"/>
              <a:t>одержати</a:t>
            </a:r>
            <a:r>
              <a:rPr lang="ru-RU" sz="1600" dirty="0"/>
              <a:t> </a:t>
            </a:r>
            <a:r>
              <a:rPr lang="ru-RU" sz="1600" dirty="0" err="1"/>
              <a:t>пухкі</a:t>
            </a:r>
            <a:r>
              <a:rPr lang="ru-RU" sz="1600" dirty="0"/>
              <a:t> і </a:t>
            </a:r>
            <a:r>
              <a:rPr lang="ru-RU" sz="1600" dirty="0" err="1"/>
              <a:t>соковиті</a:t>
            </a:r>
            <a:r>
              <a:rPr lang="ru-RU" sz="1600" dirty="0"/>
              <a:t> </a:t>
            </a:r>
            <a:r>
              <a:rPr lang="ru-RU" sz="1600" dirty="0" err="1"/>
              <a:t>вироби</a:t>
            </a:r>
            <a:r>
              <a:rPr lang="ru-RU" sz="1600" dirty="0"/>
              <a:t> з </a:t>
            </a:r>
            <a:r>
              <a:rPr lang="ru-RU" sz="1600" dirty="0" err="1"/>
              <a:t>січеної</a:t>
            </a:r>
            <a:r>
              <a:rPr lang="ru-RU" sz="1600" dirty="0"/>
              <a:t> </a:t>
            </a:r>
            <a:r>
              <a:rPr lang="ru-RU" sz="1600" dirty="0" err="1"/>
              <a:t>маси</a:t>
            </a:r>
            <a:r>
              <a:rPr lang="ru-RU" sz="1600" dirty="0"/>
              <a:t>, до </a:t>
            </a:r>
            <a:r>
              <a:rPr lang="ru-RU" sz="1600" dirty="0" err="1"/>
              <a:t>неї</a:t>
            </a:r>
            <a:r>
              <a:rPr lang="ru-RU" sz="1600" dirty="0"/>
              <a:t> </a:t>
            </a:r>
            <a:r>
              <a:rPr lang="ru-RU" sz="1600" dirty="0" err="1"/>
              <a:t>слід</a:t>
            </a:r>
            <a:r>
              <a:rPr lang="ru-RU" sz="1600" dirty="0"/>
              <a:t> </a:t>
            </a:r>
            <a:r>
              <a:rPr lang="ru-RU" sz="1600" dirty="0" err="1"/>
              <a:t>додати</a:t>
            </a:r>
            <a:r>
              <a:rPr lang="ru-RU" sz="1600" dirty="0"/>
              <a:t> </a:t>
            </a:r>
            <a:r>
              <a:rPr lang="ru-RU" sz="1600" dirty="0" err="1"/>
              <a:t>заздалегідь</a:t>
            </a:r>
            <a:r>
              <a:rPr lang="ru-RU" sz="1600" dirty="0"/>
              <a:t> </a:t>
            </a:r>
            <a:r>
              <a:rPr lang="ru-RU" sz="1600" dirty="0" err="1"/>
              <a:t>замочений</a:t>
            </a:r>
            <a:r>
              <a:rPr lang="ru-RU" sz="1600" dirty="0"/>
              <a:t> у </a:t>
            </a:r>
            <a:r>
              <a:rPr lang="ru-RU" sz="1600" dirty="0" err="1"/>
              <a:t>холодній</a:t>
            </a:r>
            <a:r>
              <a:rPr lang="ru-RU" sz="1600" dirty="0"/>
              <a:t> </a:t>
            </a:r>
            <a:r>
              <a:rPr lang="ru-RU" sz="1600" dirty="0" err="1"/>
              <a:t>воді</a:t>
            </a:r>
            <a:r>
              <a:rPr lang="ru-RU" sz="1600" dirty="0"/>
              <a:t> </a:t>
            </a:r>
            <a:r>
              <a:rPr lang="ru-RU" sz="1600" dirty="0" err="1"/>
              <a:t>або</a:t>
            </a:r>
            <a:r>
              <a:rPr lang="ru-RU" sz="1600" dirty="0"/>
              <a:t> </a:t>
            </a:r>
            <a:r>
              <a:rPr lang="ru-RU" sz="1600" dirty="0" err="1"/>
              <a:t>молоці</a:t>
            </a:r>
            <a:r>
              <a:rPr lang="ru-RU" sz="1600" dirty="0"/>
              <a:t> </a:t>
            </a:r>
            <a:r>
              <a:rPr lang="ru-RU" sz="1600" dirty="0" err="1" smtClean="0"/>
              <a:t>черствий</a:t>
            </a:r>
            <a:r>
              <a:rPr lang="ru-RU" sz="1600" dirty="0" smtClean="0"/>
              <a:t> </a:t>
            </a:r>
            <a:r>
              <a:rPr lang="ru-RU" sz="1600" dirty="0" err="1"/>
              <a:t>хліб</a:t>
            </a:r>
            <a:r>
              <a:rPr lang="ru-RU" sz="1600" dirty="0"/>
              <a:t> без </a:t>
            </a:r>
            <a:r>
              <a:rPr lang="ru-RU" sz="1600" dirty="0" err="1"/>
              <a:t>скоринки</a:t>
            </a:r>
            <a:r>
              <a:rPr lang="ru-RU" sz="1600" dirty="0"/>
              <a:t> з пшеничного </a:t>
            </a:r>
            <a:r>
              <a:rPr lang="ru-RU" sz="1600" dirty="0" err="1"/>
              <a:t>борошна</a:t>
            </a:r>
            <a:r>
              <a:rPr lang="ru-RU" sz="1600" dirty="0"/>
              <a:t>. </a:t>
            </a:r>
            <a:r>
              <a:rPr lang="ru-RU" sz="1600" dirty="0" err="1"/>
              <a:t>Така</a:t>
            </a:r>
            <a:r>
              <a:rPr lang="ru-RU" sz="1600" dirty="0"/>
              <a:t> </a:t>
            </a:r>
            <a:r>
              <a:rPr lang="ru-RU" sz="1600" dirty="0" err="1"/>
              <a:t>маса</a:t>
            </a:r>
            <a:r>
              <a:rPr lang="ru-RU" sz="1600" dirty="0"/>
              <a:t> </a:t>
            </a:r>
            <a:r>
              <a:rPr lang="ru-RU" sz="1600" dirty="0" err="1" smtClean="0"/>
              <a:t>називається</a:t>
            </a:r>
            <a:r>
              <a:rPr lang="ru-RU" sz="1600" dirty="0" smtClean="0"/>
              <a:t> </a:t>
            </a:r>
            <a:r>
              <a:rPr lang="ru-RU" sz="1600" dirty="0"/>
              <a:t>котлетною.</a:t>
            </a:r>
          </a:p>
          <a:p>
            <a:r>
              <a:rPr lang="ru-RU" sz="1600" dirty="0" err="1"/>
              <a:t>Черствий</a:t>
            </a:r>
            <a:r>
              <a:rPr lang="ru-RU" sz="1600" dirty="0"/>
              <a:t> </a:t>
            </a:r>
            <a:r>
              <a:rPr lang="ru-RU" sz="1600" dirty="0" err="1"/>
              <a:t>хліб</a:t>
            </a:r>
            <a:r>
              <a:rPr lang="ru-RU" sz="1600" dirty="0"/>
              <a:t> у </a:t>
            </a:r>
            <a:r>
              <a:rPr lang="ru-RU" sz="1600" dirty="0" err="1"/>
              <a:t>котлетній</a:t>
            </a:r>
            <a:r>
              <a:rPr lang="ru-RU" sz="1600" dirty="0"/>
              <a:t> </a:t>
            </a:r>
            <a:r>
              <a:rPr lang="ru-RU" sz="1600" dirty="0" err="1"/>
              <a:t>масі</a:t>
            </a:r>
            <a:r>
              <a:rPr lang="ru-RU" sz="1600" dirty="0"/>
              <a:t> </a:t>
            </a:r>
            <a:r>
              <a:rPr lang="ru-RU" sz="1600" dirty="0" err="1"/>
              <a:t>поглинає</a:t>
            </a:r>
            <a:r>
              <a:rPr lang="ru-RU" sz="1600" dirty="0"/>
              <a:t> і </a:t>
            </a:r>
            <a:r>
              <a:rPr lang="ru-RU" sz="1600" dirty="0" err="1"/>
              <a:t>утримує</a:t>
            </a:r>
            <a:r>
              <a:rPr lang="ru-RU" sz="1600" dirty="0"/>
              <a:t> </a:t>
            </a:r>
            <a:r>
              <a:rPr lang="ru-RU" sz="1600" dirty="0" err="1"/>
              <a:t>рідину</a:t>
            </a:r>
            <a:r>
              <a:rPr lang="ru-RU" sz="1600" dirty="0"/>
              <a:t>, яку </a:t>
            </a:r>
            <a:r>
              <a:rPr lang="ru-RU" sz="1600" dirty="0" err="1" smtClean="0"/>
              <a:t>виділяє</a:t>
            </a:r>
            <a:r>
              <a:rPr lang="ru-RU" sz="1600" dirty="0" smtClean="0"/>
              <a:t> </a:t>
            </a:r>
            <a:r>
              <a:rPr lang="ru-RU" sz="1600" dirty="0" err="1"/>
              <a:t>м’ясо</a:t>
            </a:r>
            <a:r>
              <a:rPr lang="ru-RU" sz="1600" dirty="0"/>
              <a:t> </a:t>
            </a:r>
            <a:r>
              <a:rPr lang="ru-RU" sz="1600" dirty="0" err="1"/>
              <a:t>під</a:t>
            </a:r>
            <a:r>
              <a:rPr lang="ru-RU" sz="1600" dirty="0"/>
              <a:t> час </a:t>
            </a:r>
            <a:r>
              <a:rPr lang="ru-RU" sz="1600" dirty="0" err="1"/>
              <a:t>теплової</a:t>
            </a:r>
            <a:r>
              <a:rPr lang="ru-RU" sz="1600" dirty="0"/>
              <a:t> </a:t>
            </a:r>
            <a:r>
              <a:rPr lang="ru-RU" sz="1600" dirty="0" err="1"/>
              <a:t>обробки</a:t>
            </a:r>
            <a:r>
              <a:rPr lang="ru-RU" sz="1600" dirty="0"/>
              <a:t>, </a:t>
            </a:r>
            <a:r>
              <a:rPr lang="ru-RU" sz="1600" dirty="0" err="1"/>
              <a:t>сприяє</a:t>
            </a:r>
            <a:r>
              <a:rPr lang="ru-RU" sz="1600" dirty="0"/>
              <a:t> </a:t>
            </a:r>
            <a:r>
              <a:rPr lang="ru-RU" sz="1600" dirty="0" err="1"/>
              <a:t>розм’якшенню</a:t>
            </a:r>
            <a:r>
              <a:rPr lang="ru-RU" sz="1600" dirty="0"/>
              <a:t> </a:t>
            </a:r>
            <a:r>
              <a:rPr lang="ru-RU" sz="1600" dirty="0" err="1"/>
              <a:t>сполучної</a:t>
            </a:r>
            <a:r>
              <a:rPr lang="ru-RU" sz="1600" dirty="0"/>
              <a:t> </a:t>
            </a:r>
            <a:r>
              <a:rPr lang="ru-RU" sz="1600" dirty="0" err="1"/>
              <a:t>тканини</a:t>
            </a:r>
            <a:r>
              <a:rPr lang="ru-RU" sz="1600" dirty="0"/>
              <a:t>, </a:t>
            </a:r>
            <a:r>
              <a:rPr lang="ru-RU" sz="1600" dirty="0" err="1"/>
              <a:t>надає</a:t>
            </a:r>
            <a:r>
              <a:rPr lang="ru-RU" sz="1600" dirty="0"/>
              <a:t> </a:t>
            </a:r>
            <a:r>
              <a:rPr lang="ru-RU" sz="1600" dirty="0" err="1"/>
              <a:t>виробам</a:t>
            </a:r>
            <a:r>
              <a:rPr lang="ru-RU" sz="1600" dirty="0"/>
              <a:t> </a:t>
            </a:r>
            <a:r>
              <a:rPr lang="ru-RU" sz="1600" dirty="0" err="1"/>
              <a:t>пухкості</a:t>
            </a:r>
            <a:r>
              <a:rPr lang="ru-RU" sz="1600" dirty="0"/>
              <a:t>, </a:t>
            </a:r>
            <a:r>
              <a:rPr lang="ru-RU" sz="1600" dirty="0" err="1"/>
              <a:t>свіжий</a:t>
            </a:r>
            <a:r>
              <a:rPr lang="ru-RU" sz="1600" dirty="0"/>
              <a:t> </a:t>
            </a:r>
            <a:r>
              <a:rPr lang="ru-RU" sz="1600" dirty="0" err="1"/>
              <a:t>хліб</a:t>
            </a:r>
            <a:r>
              <a:rPr lang="ru-RU" sz="1600" dirty="0"/>
              <a:t> — </a:t>
            </a:r>
            <a:r>
              <a:rPr lang="ru-RU" sz="1600" dirty="0" err="1"/>
              <a:t>неприємної</a:t>
            </a:r>
            <a:r>
              <a:rPr lang="ru-RU" sz="1600" dirty="0"/>
              <a:t> </a:t>
            </a:r>
            <a:r>
              <a:rPr lang="ru-RU" sz="1600" dirty="0" err="1"/>
              <a:t>клейкості</a:t>
            </a:r>
            <a:r>
              <a:rPr lang="ru-RU" sz="1600" dirty="0"/>
              <a:t>.</a:t>
            </a:r>
          </a:p>
          <a:p>
            <a:r>
              <a:rPr lang="ru-RU" sz="1600" dirty="0"/>
              <a:t>Для </a:t>
            </a:r>
            <a:r>
              <a:rPr lang="ru-RU" sz="1600" dirty="0" err="1"/>
              <a:t>приготування</a:t>
            </a:r>
            <a:r>
              <a:rPr lang="ru-RU" sz="1600" dirty="0"/>
              <a:t> </a:t>
            </a:r>
            <a:r>
              <a:rPr lang="ru-RU" sz="1600" dirty="0" err="1"/>
              <a:t>котлетної</a:t>
            </a:r>
            <a:r>
              <a:rPr lang="ru-RU" sz="1600" dirty="0"/>
              <a:t> </a:t>
            </a:r>
            <a:r>
              <a:rPr lang="ru-RU" sz="1600" dirty="0" err="1"/>
              <a:t>маси</a:t>
            </a:r>
            <a:r>
              <a:rPr lang="ru-RU" sz="1600" dirty="0"/>
              <a:t> </a:t>
            </a:r>
            <a:r>
              <a:rPr lang="ru-RU" sz="1600" dirty="0" err="1"/>
              <a:t>використовують</a:t>
            </a:r>
            <a:r>
              <a:rPr lang="ru-RU" sz="1600" dirty="0"/>
              <a:t> </a:t>
            </a:r>
            <a:r>
              <a:rPr lang="ru-RU" sz="1600" dirty="0" err="1"/>
              <a:t>яловичину</a:t>
            </a:r>
            <a:r>
              <a:rPr lang="ru-RU" sz="1600" dirty="0"/>
              <a:t> (</a:t>
            </a:r>
            <a:r>
              <a:rPr lang="ru-RU" sz="1600" dirty="0" err="1" smtClean="0"/>
              <a:t>м’якоть</a:t>
            </a:r>
            <a:r>
              <a:rPr lang="ru-RU" sz="1600" dirty="0" smtClean="0"/>
              <a:t> </a:t>
            </a:r>
            <a:r>
              <a:rPr lang="ru-RU" sz="1600" dirty="0" err="1"/>
              <a:t>шиї</a:t>
            </a:r>
            <a:r>
              <a:rPr lang="ru-RU" sz="1600" dirty="0"/>
              <a:t>, </a:t>
            </a:r>
            <a:r>
              <a:rPr lang="ru-RU" sz="1600" dirty="0" err="1"/>
              <a:t>черевної</a:t>
            </a:r>
            <a:r>
              <a:rPr lang="ru-RU" sz="1600" dirty="0"/>
              <a:t> </a:t>
            </a:r>
            <a:r>
              <a:rPr lang="ru-RU" sz="1600" dirty="0" err="1"/>
              <a:t>частини</a:t>
            </a:r>
            <a:r>
              <a:rPr lang="ru-RU" sz="1600" dirty="0"/>
              <a:t>, </a:t>
            </a:r>
            <a:r>
              <a:rPr lang="ru-RU" sz="1600" dirty="0" err="1"/>
              <a:t>обрізки</a:t>
            </a:r>
            <a:r>
              <a:rPr lang="ru-RU" sz="1600" dirty="0"/>
              <a:t>, </a:t>
            </a:r>
            <a:r>
              <a:rPr lang="ru-RU" sz="1600" dirty="0" err="1"/>
              <a:t>які</a:t>
            </a:r>
            <a:r>
              <a:rPr lang="ru-RU" sz="1600" dirty="0"/>
              <a:t> </a:t>
            </a:r>
            <a:r>
              <a:rPr lang="ru-RU" sz="1600" dirty="0" err="1"/>
              <a:t>утворюються</a:t>
            </a:r>
            <a:r>
              <a:rPr lang="ru-RU" sz="1600" dirty="0"/>
              <a:t> </a:t>
            </a:r>
            <a:r>
              <a:rPr lang="ru-RU" sz="1600" dirty="0" err="1"/>
              <a:t>під</a:t>
            </a:r>
            <a:r>
              <a:rPr lang="ru-RU" sz="1600" dirty="0"/>
              <a:t> час </a:t>
            </a:r>
            <a:r>
              <a:rPr lang="ru-RU" sz="1600" dirty="0" err="1" smtClean="0"/>
              <a:t>обвалювання</a:t>
            </a:r>
            <a:r>
              <a:rPr lang="ru-RU" sz="1600" dirty="0" smtClean="0"/>
              <a:t> </a:t>
            </a:r>
            <a:r>
              <a:rPr lang="ru-RU" sz="1600" dirty="0" err="1"/>
              <a:t>м’яса</a:t>
            </a:r>
            <a:r>
              <a:rPr lang="ru-RU" sz="1600" dirty="0"/>
              <a:t>), свинину (</a:t>
            </a:r>
            <a:r>
              <a:rPr lang="ru-RU" sz="1600" dirty="0" err="1"/>
              <a:t>обрізки</a:t>
            </a:r>
            <a:r>
              <a:rPr lang="ru-RU" sz="1600" dirty="0"/>
              <a:t>), </a:t>
            </a:r>
            <a:r>
              <a:rPr lang="ru-RU" sz="1600" dirty="0" err="1"/>
              <a:t>рідше</a:t>
            </a:r>
            <a:r>
              <a:rPr lang="ru-RU" sz="1600" dirty="0"/>
              <a:t> баранину (</a:t>
            </a:r>
            <a:r>
              <a:rPr lang="ru-RU" sz="1600" dirty="0" err="1"/>
              <a:t>м’якоть</a:t>
            </a:r>
            <a:r>
              <a:rPr lang="ru-RU" sz="1600" dirty="0"/>
              <a:t> </a:t>
            </a:r>
            <a:r>
              <a:rPr lang="ru-RU" sz="1600" dirty="0" err="1"/>
              <a:t>шиї</a:t>
            </a:r>
            <a:r>
              <a:rPr lang="ru-RU" sz="1600" dirty="0"/>
              <a:t> й </a:t>
            </a:r>
            <a:r>
              <a:rPr lang="ru-RU" sz="1600" dirty="0" err="1" smtClean="0"/>
              <a:t>обрізки</a:t>
            </a:r>
            <a:r>
              <a:rPr lang="ru-RU" sz="1600" dirty="0"/>
              <a:t>).</a:t>
            </a:r>
          </a:p>
          <a:p>
            <a:r>
              <a:rPr lang="ru-RU" sz="1600" dirty="0" err="1"/>
              <a:t>Котлетна</a:t>
            </a:r>
            <a:r>
              <a:rPr lang="ru-RU" sz="1600" dirty="0"/>
              <a:t> </a:t>
            </a:r>
            <a:r>
              <a:rPr lang="ru-RU" sz="1600" dirty="0" err="1"/>
              <a:t>маса</a:t>
            </a:r>
            <a:r>
              <a:rPr lang="ru-RU" sz="1600" dirty="0"/>
              <a:t> </a:t>
            </a:r>
            <a:r>
              <a:rPr lang="ru-RU" sz="1600" dirty="0" err="1"/>
              <a:t>доброї</a:t>
            </a:r>
            <a:r>
              <a:rPr lang="ru-RU" sz="1600" dirty="0"/>
              <a:t> </a:t>
            </a:r>
            <a:r>
              <a:rPr lang="ru-RU" sz="1600" dirty="0" err="1"/>
              <a:t>якості</a:t>
            </a:r>
            <a:r>
              <a:rPr lang="ru-RU" sz="1600" dirty="0"/>
              <a:t> </a:t>
            </a:r>
            <a:r>
              <a:rPr lang="ru-RU" sz="1600" dirty="0" err="1"/>
              <a:t>виходить</a:t>
            </a:r>
            <a:r>
              <a:rPr lang="ru-RU" sz="1600" dirty="0"/>
              <a:t> </a:t>
            </a:r>
            <a:r>
              <a:rPr lang="ru-RU" sz="1600" dirty="0" err="1"/>
              <a:t>тоді</a:t>
            </a:r>
            <a:r>
              <a:rPr lang="ru-RU" sz="1600" dirty="0"/>
              <a:t>, коли для </a:t>
            </a:r>
            <a:r>
              <a:rPr lang="ru-RU" sz="1600" dirty="0" err="1"/>
              <a:t>її</a:t>
            </a:r>
            <a:r>
              <a:rPr lang="ru-RU" sz="1600" dirty="0"/>
              <a:t> </a:t>
            </a:r>
            <a:r>
              <a:rPr lang="ru-RU" sz="1600" dirty="0" err="1" smtClean="0"/>
              <a:t>приготування</a:t>
            </a:r>
            <a:r>
              <a:rPr lang="ru-RU" sz="1600" dirty="0" smtClean="0"/>
              <a:t> </a:t>
            </a:r>
            <a:r>
              <a:rPr lang="ru-RU" sz="1600" dirty="0" err="1"/>
              <a:t>використовують</a:t>
            </a:r>
            <a:r>
              <a:rPr lang="ru-RU" sz="1600" dirty="0"/>
              <a:t> </a:t>
            </a:r>
            <a:r>
              <a:rPr lang="ru-RU" sz="1600" dirty="0" err="1"/>
              <a:t>м’ясо</a:t>
            </a:r>
            <a:r>
              <a:rPr lang="ru-RU" sz="1600" dirty="0"/>
              <a:t> </a:t>
            </a:r>
            <a:r>
              <a:rPr lang="ru-RU" sz="1600" dirty="0" err="1"/>
              <a:t>вгодованих</a:t>
            </a:r>
            <a:r>
              <a:rPr lang="ru-RU" sz="1600" dirty="0"/>
              <a:t> </a:t>
            </a:r>
            <a:r>
              <a:rPr lang="ru-RU" sz="1600" dirty="0" err="1"/>
              <a:t>тварин</a:t>
            </a:r>
            <a:r>
              <a:rPr lang="ru-RU" sz="1600" dirty="0"/>
              <a:t> з </a:t>
            </a:r>
            <a:r>
              <a:rPr lang="ru-RU" sz="1600" dirty="0" err="1"/>
              <a:t>вмістом</a:t>
            </a:r>
            <a:r>
              <a:rPr lang="ru-RU" sz="1600" dirty="0"/>
              <a:t> жиру до 10%. </a:t>
            </a:r>
            <a:r>
              <a:rPr lang="ru-RU" sz="1600" dirty="0" err="1"/>
              <a:t>Якщо</a:t>
            </a:r>
            <a:r>
              <a:rPr lang="ru-RU" sz="1600" dirty="0"/>
              <a:t> </a:t>
            </a:r>
            <a:r>
              <a:rPr lang="ru-RU" sz="1600" dirty="0" err="1"/>
              <a:t>м’ясо</a:t>
            </a:r>
            <a:r>
              <a:rPr lang="ru-RU" sz="1600" dirty="0"/>
              <a:t> </a:t>
            </a:r>
            <a:r>
              <a:rPr lang="ru-RU" sz="1600" dirty="0" err="1"/>
              <a:t>нежирне</a:t>
            </a:r>
            <a:r>
              <a:rPr lang="ru-RU" sz="1600" dirty="0"/>
              <a:t>, </a:t>
            </a:r>
            <a:r>
              <a:rPr lang="ru-RU" sz="1600" dirty="0" err="1"/>
              <a:t>додають</a:t>
            </a:r>
            <a:r>
              <a:rPr lang="ru-RU" sz="1600" dirty="0"/>
              <a:t> </a:t>
            </a:r>
            <a:r>
              <a:rPr lang="ru-RU" sz="1600" dirty="0" smtClean="0"/>
              <a:t>сало-шпик (</a:t>
            </a:r>
            <a:r>
              <a:rPr lang="ru-RU" sz="1600" dirty="0"/>
              <a:t>5—10% до </a:t>
            </a:r>
            <a:r>
              <a:rPr lang="ru-RU" sz="1600" dirty="0" err="1"/>
              <a:t>маси</a:t>
            </a:r>
            <a:r>
              <a:rPr lang="ru-RU" sz="1600" dirty="0"/>
              <a:t> </a:t>
            </a:r>
            <a:r>
              <a:rPr lang="ru-RU" sz="1600" dirty="0" err="1"/>
              <a:t>м’яса</a:t>
            </a:r>
            <a:r>
              <a:rPr lang="ru-RU" sz="1600" dirty="0" smtClean="0"/>
              <a:t>).</a:t>
            </a:r>
            <a:endParaRPr lang="ru-RU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1412776"/>
            <a:ext cx="662473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dirty="0" err="1">
                <a:solidFill>
                  <a:prstClr val="black"/>
                </a:solidFill>
              </a:rPr>
              <a:t>М’ясо</a:t>
            </a:r>
            <a:r>
              <a:rPr lang="ru-RU" sz="1600" dirty="0">
                <a:solidFill>
                  <a:prstClr val="black"/>
                </a:solidFill>
              </a:rPr>
              <a:t> </a:t>
            </a:r>
            <a:r>
              <a:rPr lang="ru-RU" sz="1600" dirty="0" err="1">
                <a:solidFill>
                  <a:prstClr val="black"/>
                </a:solidFill>
              </a:rPr>
              <a:t>зачищають</a:t>
            </a:r>
            <a:r>
              <a:rPr lang="ru-RU" sz="1600" dirty="0">
                <a:solidFill>
                  <a:prstClr val="black"/>
                </a:solidFill>
              </a:rPr>
              <a:t> </a:t>
            </a:r>
            <a:r>
              <a:rPr lang="ru-RU" sz="1600" dirty="0" err="1">
                <a:solidFill>
                  <a:prstClr val="black"/>
                </a:solidFill>
              </a:rPr>
              <a:t>від</a:t>
            </a:r>
            <a:r>
              <a:rPr lang="ru-RU" sz="1600" dirty="0">
                <a:solidFill>
                  <a:prstClr val="black"/>
                </a:solidFill>
              </a:rPr>
              <a:t> </a:t>
            </a:r>
            <a:r>
              <a:rPr lang="ru-RU" sz="1600" dirty="0" err="1">
                <a:solidFill>
                  <a:prstClr val="black"/>
                </a:solidFill>
              </a:rPr>
              <a:t>сухожилків</a:t>
            </a:r>
            <a:r>
              <a:rPr lang="ru-RU" sz="1600" dirty="0">
                <a:solidFill>
                  <a:prstClr val="black"/>
                </a:solidFill>
              </a:rPr>
              <a:t>, </a:t>
            </a:r>
            <a:r>
              <a:rPr lang="ru-RU" sz="1600" dirty="0" err="1">
                <a:solidFill>
                  <a:prstClr val="black"/>
                </a:solidFill>
              </a:rPr>
              <a:t>нарізають</a:t>
            </a:r>
            <a:r>
              <a:rPr lang="ru-RU" sz="1600" dirty="0">
                <a:solidFill>
                  <a:prstClr val="black"/>
                </a:solidFill>
              </a:rPr>
              <a:t> на шматки (50—100 г)</a:t>
            </a:r>
          </a:p>
          <a:p>
            <a:pPr lvl="0"/>
            <a:r>
              <a:rPr lang="ru-RU" sz="1600" dirty="0" smtClean="0">
                <a:solidFill>
                  <a:prstClr val="black"/>
                </a:solidFill>
              </a:rPr>
              <a:t>І </a:t>
            </a:r>
            <a:r>
              <a:rPr lang="ru-RU" sz="1600" dirty="0" err="1" smtClean="0">
                <a:solidFill>
                  <a:prstClr val="black"/>
                </a:solidFill>
              </a:rPr>
              <a:t>пропускають</a:t>
            </a:r>
            <a:r>
              <a:rPr lang="ru-RU" sz="1600" dirty="0" smtClean="0">
                <a:solidFill>
                  <a:prstClr val="black"/>
                </a:solidFill>
              </a:rPr>
              <a:t> </a:t>
            </a:r>
            <a:r>
              <a:rPr lang="ru-RU" sz="1600" dirty="0">
                <a:solidFill>
                  <a:prstClr val="black"/>
                </a:solidFill>
              </a:rPr>
              <a:t>через </a:t>
            </a:r>
            <a:r>
              <a:rPr lang="ru-RU" sz="1600" dirty="0" err="1">
                <a:solidFill>
                  <a:prstClr val="black"/>
                </a:solidFill>
              </a:rPr>
              <a:t>м’ясорубку</a:t>
            </a:r>
            <a:r>
              <a:rPr lang="ru-RU" sz="1600" dirty="0">
                <a:solidFill>
                  <a:prstClr val="black"/>
                </a:solidFill>
              </a:rPr>
              <a:t>. До </a:t>
            </a:r>
            <a:r>
              <a:rPr lang="ru-RU" sz="1600" dirty="0" err="1">
                <a:solidFill>
                  <a:prstClr val="black"/>
                </a:solidFill>
              </a:rPr>
              <a:t>подрібненого</a:t>
            </a:r>
            <a:r>
              <a:rPr lang="ru-RU" sz="1600" dirty="0">
                <a:solidFill>
                  <a:prstClr val="black"/>
                </a:solidFill>
              </a:rPr>
              <a:t> </a:t>
            </a:r>
            <a:r>
              <a:rPr lang="ru-RU" sz="1600" dirty="0" err="1">
                <a:solidFill>
                  <a:prstClr val="black"/>
                </a:solidFill>
              </a:rPr>
              <a:t>м’яса</a:t>
            </a:r>
            <a:r>
              <a:rPr lang="ru-RU" sz="1600" dirty="0">
                <a:solidFill>
                  <a:prstClr val="black"/>
                </a:solidFill>
              </a:rPr>
              <a:t> </a:t>
            </a:r>
            <a:r>
              <a:rPr lang="ru-RU" sz="1600" dirty="0" err="1">
                <a:solidFill>
                  <a:prstClr val="black"/>
                </a:solidFill>
              </a:rPr>
              <a:t>додають</a:t>
            </a:r>
            <a:r>
              <a:rPr lang="ru-RU" sz="1600" dirty="0">
                <a:solidFill>
                  <a:prstClr val="black"/>
                </a:solidFill>
              </a:rPr>
              <a:t> </a:t>
            </a:r>
            <a:r>
              <a:rPr lang="ru-RU" sz="1600" dirty="0" err="1">
                <a:solidFill>
                  <a:prstClr val="black"/>
                </a:solidFill>
              </a:rPr>
              <a:t>чер</a:t>
            </a:r>
            <a:r>
              <a:rPr lang="ru-RU" sz="1600" dirty="0">
                <a:solidFill>
                  <a:prstClr val="black"/>
                </a:solidFill>
              </a:rPr>
              <a:t>/ </a:t>
            </a:r>
            <a:r>
              <a:rPr lang="ru-RU" sz="1600" dirty="0" err="1">
                <a:solidFill>
                  <a:prstClr val="black"/>
                </a:solidFill>
              </a:rPr>
              <a:t>ствий</a:t>
            </a:r>
            <a:r>
              <a:rPr lang="ru-RU" sz="1600" dirty="0">
                <a:solidFill>
                  <a:prstClr val="black"/>
                </a:solidFill>
              </a:rPr>
              <a:t> </a:t>
            </a:r>
            <a:r>
              <a:rPr lang="ru-RU" sz="1600" dirty="0" err="1">
                <a:solidFill>
                  <a:prstClr val="black"/>
                </a:solidFill>
              </a:rPr>
              <a:t>пшеничний</a:t>
            </a:r>
            <a:r>
              <a:rPr lang="ru-RU" sz="1600" dirty="0">
                <a:solidFill>
                  <a:prstClr val="black"/>
                </a:solidFill>
              </a:rPr>
              <a:t> </a:t>
            </a:r>
            <a:r>
              <a:rPr lang="ru-RU" sz="1600" dirty="0" err="1">
                <a:solidFill>
                  <a:prstClr val="black"/>
                </a:solidFill>
              </a:rPr>
              <a:t>хліб</a:t>
            </a:r>
            <a:r>
              <a:rPr lang="ru-RU" sz="1600" dirty="0">
                <a:solidFill>
                  <a:prstClr val="black"/>
                </a:solidFill>
              </a:rPr>
              <a:t> без </a:t>
            </a:r>
            <a:r>
              <a:rPr lang="ru-RU" sz="1600" dirty="0" err="1">
                <a:solidFill>
                  <a:prstClr val="black"/>
                </a:solidFill>
              </a:rPr>
              <a:t>скоринки</a:t>
            </a:r>
            <a:r>
              <a:rPr lang="ru-RU" sz="1600" dirty="0">
                <a:solidFill>
                  <a:prstClr val="black"/>
                </a:solidFill>
              </a:rPr>
              <a:t>, </a:t>
            </a:r>
            <a:r>
              <a:rPr lang="ru-RU" sz="1600" dirty="0" err="1">
                <a:solidFill>
                  <a:prstClr val="black"/>
                </a:solidFill>
              </a:rPr>
              <a:t>заздалегідь</a:t>
            </a:r>
            <a:r>
              <a:rPr lang="ru-RU" sz="1600" dirty="0">
                <a:solidFill>
                  <a:prstClr val="black"/>
                </a:solidFill>
              </a:rPr>
              <a:t> </a:t>
            </a:r>
            <a:r>
              <a:rPr lang="ru-RU" sz="1600" dirty="0" err="1">
                <a:solidFill>
                  <a:prstClr val="black"/>
                </a:solidFill>
              </a:rPr>
              <a:t>замочений</a:t>
            </a:r>
            <a:r>
              <a:rPr lang="ru-RU" sz="1600" dirty="0">
                <a:solidFill>
                  <a:prstClr val="black"/>
                </a:solidFill>
              </a:rPr>
              <a:t> у </a:t>
            </a:r>
            <a:r>
              <a:rPr lang="ru-RU" sz="1600" dirty="0" err="1">
                <a:solidFill>
                  <a:prstClr val="black"/>
                </a:solidFill>
              </a:rPr>
              <a:t>холодній</a:t>
            </a:r>
            <a:r>
              <a:rPr lang="ru-RU" sz="1600" dirty="0">
                <a:solidFill>
                  <a:prstClr val="black"/>
                </a:solidFill>
              </a:rPr>
              <a:t> </a:t>
            </a:r>
            <a:r>
              <a:rPr lang="ru-RU" sz="1600" dirty="0" err="1">
                <a:solidFill>
                  <a:prstClr val="black"/>
                </a:solidFill>
              </a:rPr>
              <a:t>воді</a:t>
            </a:r>
            <a:r>
              <a:rPr lang="ru-RU" sz="1600" dirty="0">
                <a:solidFill>
                  <a:prstClr val="black"/>
                </a:solidFill>
              </a:rPr>
              <a:t> </a:t>
            </a:r>
            <a:r>
              <a:rPr lang="ru-RU" sz="1600" dirty="0" err="1">
                <a:solidFill>
                  <a:prstClr val="black"/>
                </a:solidFill>
              </a:rPr>
              <a:t>або</a:t>
            </a:r>
            <a:r>
              <a:rPr lang="ru-RU" sz="1600" dirty="0">
                <a:solidFill>
                  <a:prstClr val="black"/>
                </a:solidFill>
              </a:rPr>
              <a:t> </a:t>
            </a:r>
            <a:r>
              <a:rPr lang="ru-RU" sz="1600" dirty="0" err="1">
                <a:solidFill>
                  <a:prstClr val="black"/>
                </a:solidFill>
              </a:rPr>
              <a:t>молоці</a:t>
            </a:r>
            <a:r>
              <a:rPr lang="ru-RU" sz="1600" dirty="0">
                <a:solidFill>
                  <a:prstClr val="black"/>
                </a:solidFill>
              </a:rPr>
              <a:t>, </a:t>
            </a:r>
            <a:r>
              <a:rPr lang="ru-RU" sz="1600" dirty="0" err="1">
                <a:solidFill>
                  <a:prstClr val="black"/>
                </a:solidFill>
              </a:rPr>
              <a:t>сіль</a:t>
            </a:r>
            <a:r>
              <a:rPr lang="ru-RU" sz="1600" dirty="0">
                <a:solidFill>
                  <a:prstClr val="black"/>
                </a:solidFill>
              </a:rPr>
              <a:t>, </a:t>
            </a:r>
            <a:r>
              <a:rPr lang="ru-RU" sz="1600" dirty="0" err="1">
                <a:solidFill>
                  <a:prstClr val="black"/>
                </a:solidFill>
              </a:rPr>
              <a:t>мелений</a:t>
            </a:r>
            <a:r>
              <a:rPr lang="ru-RU" sz="1600" dirty="0">
                <a:solidFill>
                  <a:prstClr val="black"/>
                </a:solidFill>
              </a:rPr>
              <a:t> </a:t>
            </a:r>
            <a:r>
              <a:rPr lang="ru-RU" sz="1600" dirty="0" err="1">
                <a:solidFill>
                  <a:prstClr val="black"/>
                </a:solidFill>
              </a:rPr>
              <a:t>перець</a:t>
            </a:r>
            <a:r>
              <a:rPr lang="ru-RU" sz="1600" dirty="0">
                <a:solidFill>
                  <a:prstClr val="black"/>
                </a:solidFill>
              </a:rPr>
              <a:t>, </a:t>
            </a:r>
            <a:r>
              <a:rPr lang="ru-RU" sz="1600" dirty="0" err="1">
                <a:solidFill>
                  <a:prstClr val="black"/>
                </a:solidFill>
              </a:rPr>
              <a:t>перемішують</a:t>
            </a:r>
            <a:r>
              <a:rPr lang="ru-RU" sz="1600" dirty="0">
                <a:solidFill>
                  <a:prstClr val="black"/>
                </a:solidFill>
              </a:rPr>
              <a:t>, </a:t>
            </a:r>
            <a:r>
              <a:rPr lang="ru-RU" sz="1600" dirty="0" err="1">
                <a:solidFill>
                  <a:prstClr val="black"/>
                </a:solidFill>
              </a:rPr>
              <a:t>пропускають</a:t>
            </a:r>
            <a:r>
              <a:rPr lang="ru-RU" sz="1600" dirty="0">
                <a:solidFill>
                  <a:prstClr val="black"/>
                </a:solidFill>
              </a:rPr>
              <a:t> че/ рез </a:t>
            </a:r>
            <a:r>
              <a:rPr lang="ru-RU" sz="1600" dirty="0" err="1">
                <a:solidFill>
                  <a:prstClr val="black"/>
                </a:solidFill>
              </a:rPr>
              <a:t>м’ясорубку</a:t>
            </a:r>
            <a:r>
              <a:rPr lang="ru-RU" sz="1600" dirty="0">
                <a:solidFill>
                  <a:prstClr val="black"/>
                </a:solidFill>
              </a:rPr>
              <a:t>, </a:t>
            </a:r>
            <a:r>
              <a:rPr lang="ru-RU" sz="1600" dirty="0" err="1">
                <a:solidFill>
                  <a:prstClr val="black"/>
                </a:solidFill>
              </a:rPr>
              <a:t>додають</a:t>
            </a:r>
            <a:r>
              <a:rPr lang="ru-RU" sz="1600" dirty="0">
                <a:solidFill>
                  <a:prstClr val="black"/>
                </a:solidFill>
              </a:rPr>
              <a:t> воду </a:t>
            </a:r>
            <a:r>
              <a:rPr lang="ru-RU" sz="1600" dirty="0" err="1">
                <a:solidFill>
                  <a:prstClr val="black"/>
                </a:solidFill>
              </a:rPr>
              <a:t>або</a:t>
            </a:r>
            <a:r>
              <a:rPr lang="ru-RU" sz="1600" dirty="0">
                <a:solidFill>
                  <a:prstClr val="black"/>
                </a:solidFill>
              </a:rPr>
              <a:t> молоко, </a:t>
            </a:r>
            <a:r>
              <a:rPr lang="ru-RU" sz="1600" dirty="0" err="1">
                <a:solidFill>
                  <a:prstClr val="black"/>
                </a:solidFill>
              </a:rPr>
              <a:t>перемішують</a:t>
            </a:r>
            <a:r>
              <a:rPr lang="ru-RU" sz="1600" dirty="0">
                <a:solidFill>
                  <a:prstClr val="black"/>
                </a:solidFill>
              </a:rPr>
              <a:t> і </a:t>
            </a:r>
            <a:r>
              <a:rPr lang="ru-RU" sz="1600" dirty="0" err="1">
                <a:solidFill>
                  <a:prstClr val="black"/>
                </a:solidFill>
              </a:rPr>
              <a:t>вибивають</a:t>
            </a:r>
            <a:r>
              <a:rPr lang="ru-RU" sz="1600" dirty="0">
                <a:solidFill>
                  <a:prstClr val="black"/>
                </a:solidFill>
              </a:rPr>
              <a:t>. </a:t>
            </a:r>
            <a:r>
              <a:rPr lang="ru-RU" sz="1600" dirty="0" err="1">
                <a:solidFill>
                  <a:prstClr val="black"/>
                </a:solidFill>
              </a:rPr>
              <a:t>Маса</a:t>
            </a:r>
            <a:r>
              <a:rPr lang="ru-RU" sz="1600" dirty="0">
                <a:solidFill>
                  <a:prstClr val="black"/>
                </a:solidFill>
              </a:rPr>
              <a:t> </a:t>
            </a:r>
            <a:r>
              <a:rPr lang="ru-RU" sz="1600" dirty="0" err="1">
                <a:solidFill>
                  <a:prstClr val="black"/>
                </a:solidFill>
              </a:rPr>
              <a:t>стає</a:t>
            </a:r>
            <a:r>
              <a:rPr lang="ru-RU" sz="1600" dirty="0">
                <a:solidFill>
                  <a:prstClr val="black"/>
                </a:solidFill>
              </a:rPr>
              <a:t> </a:t>
            </a:r>
            <a:r>
              <a:rPr lang="ru-RU" sz="1600" dirty="0" err="1">
                <a:solidFill>
                  <a:prstClr val="black"/>
                </a:solidFill>
              </a:rPr>
              <a:t>більш</a:t>
            </a:r>
            <a:r>
              <a:rPr lang="ru-RU" sz="1600" dirty="0">
                <a:solidFill>
                  <a:prstClr val="black"/>
                </a:solidFill>
              </a:rPr>
              <a:t> </a:t>
            </a:r>
            <a:r>
              <a:rPr lang="ru-RU" sz="1600" dirty="0" err="1">
                <a:solidFill>
                  <a:prstClr val="black"/>
                </a:solidFill>
              </a:rPr>
              <a:t>однорідною</a:t>
            </a:r>
            <a:r>
              <a:rPr lang="ru-RU" sz="1600" dirty="0">
                <a:solidFill>
                  <a:prstClr val="black"/>
                </a:solidFill>
              </a:rPr>
              <a:t>, а </a:t>
            </a:r>
            <a:r>
              <a:rPr lang="ru-RU" sz="1600" dirty="0" err="1">
                <a:solidFill>
                  <a:prstClr val="black"/>
                </a:solidFill>
              </a:rPr>
              <a:t>вироби</a:t>
            </a:r>
            <a:r>
              <a:rPr lang="ru-RU" sz="1600" dirty="0">
                <a:solidFill>
                  <a:prstClr val="black"/>
                </a:solidFill>
              </a:rPr>
              <a:t> — </a:t>
            </a:r>
            <a:r>
              <a:rPr lang="ru-RU" sz="1600" dirty="0" err="1">
                <a:solidFill>
                  <a:prstClr val="black"/>
                </a:solidFill>
              </a:rPr>
              <a:t>пухкими</a:t>
            </a:r>
            <a:r>
              <a:rPr lang="ru-RU" sz="1600" dirty="0">
                <a:solidFill>
                  <a:prstClr val="black"/>
                </a:solidFill>
              </a:rPr>
              <a:t>.</a:t>
            </a:r>
          </a:p>
          <a:p>
            <a:pPr lvl="0"/>
            <a:r>
              <a:rPr lang="ru-RU" sz="1600" dirty="0" err="1">
                <a:solidFill>
                  <a:prstClr val="black"/>
                </a:solidFill>
              </a:rPr>
              <a:t>Проте</a:t>
            </a:r>
            <a:r>
              <a:rPr lang="ru-RU" sz="1600" dirty="0">
                <a:solidFill>
                  <a:prstClr val="black"/>
                </a:solidFill>
              </a:rPr>
              <a:t> </a:t>
            </a:r>
            <a:r>
              <a:rPr lang="ru-RU" sz="1600" dirty="0" err="1">
                <a:solidFill>
                  <a:prstClr val="black"/>
                </a:solidFill>
              </a:rPr>
              <a:t>довго</a:t>
            </a:r>
            <a:r>
              <a:rPr lang="ru-RU" sz="1600" dirty="0">
                <a:solidFill>
                  <a:prstClr val="black"/>
                </a:solidFill>
              </a:rPr>
              <a:t> </a:t>
            </a:r>
            <a:r>
              <a:rPr lang="ru-RU" sz="1600" dirty="0" err="1">
                <a:solidFill>
                  <a:prstClr val="black"/>
                </a:solidFill>
              </a:rPr>
              <a:t>вибивати</a:t>
            </a:r>
            <a:r>
              <a:rPr lang="ru-RU" sz="1600" dirty="0">
                <a:solidFill>
                  <a:prstClr val="black"/>
                </a:solidFill>
              </a:rPr>
              <a:t> не </a:t>
            </a:r>
            <a:r>
              <a:rPr lang="ru-RU" sz="1600" dirty="0" err="1">
                <a:solidFill>
                  <a:prstClr val="black"/>
                </a:solidFill>
              </a:rPr>
              <a:t>рекомендується</a:t>
            </a:r>
            <a:r>
              <a:rPr lang="ru-RU" sz="1600" dirty="0">
                <a:solidFill>
                  <a:prstClr val="black"/>
                </a:solidFill>
              </a:rPr>
              <a:t>, тому </a:t>
            </a:r>
            <a:r>
              <a:rPr lang="ru-RU" sz="1600" dirty="0" err="1">
                <a:solidFill>
                  <a:prstClr val="black"/>
                </a:solidFill>
              </a:rPr>
              <a:t>що</a:t>
            </a:r>
            <a:r>
              <a:rPr lang="ru-RU" sz="1600" dirty="0">
                <a:solidFill>
                  <a:prstClr val="black"/>
                </a:solidFill>
              </a:rPr>
              <a:t> </a:t>
            </a:r>
            <a:r>
              <a:rPr lang="ru-RU" sz="1600" dirty="0" err="1">
                <a:solidFill>
                  <a:prstClr val="black"/>
                </a:solidFill>
              </a:rPr>
              <a:t>виділяється</a:t>
            </a:r>
            <a:r>
              <a:rPr lang="ru-RU" sz="1600" dirty="0">
                <a:solidFill>
                  <a:prstClr val="black"/>
                </a:solidFill>
              </a:rPr>
              <a:t> жир</a:t>
            </a:r>
          </a:p>
          <a:p>
            <a:pPr lvl="0"/>
            <a:r>
              <a:rPr lang="ru-RU" sz="1600" dirty="0" err="1">
                <a:solidFill>
                  <a:prstClr val="black"/>
                </a:solidFill>
              </a:rPr>
              <a:t>іякість</a:t>
            </a:r>
            <a:r>
              <a:rPr lang="ru-RU" sz="1600" dirty="0">
                <a:solidFill>
                  <a:prstClr val="black"/>
                </a:solidFill>
              </a:rPr>
              <a:t> </a:t>
            </a:r>
            <a:r>
              <a:rPr lang="ru-RU" sz="1600" dirty="0" err="1">
                <a:solidFill>
                  <a:prstClr val="black"/>
                </a:solidFill>
              </a:rPr>
              <a:t>виробів</a:t>
            </a:r>
            <a:r>
              <a:rPr lang="ru-RU" sz="1600" dirty="0">
                <a:solidFill>
                  <a:prstClr val="black"/>
                </a:solidFill>
              </a:rPr>
              <a:t> </a:t>
            </a:r>
            <a:r>
              <a:rPr lang="ru-RU" sz="1600" dirty="0" err="1">
                <a:solidFill>
                  <a:prstClr val="black"/>
                </a:solidFill>
              </a:rPr>
              <a:t>погіршується</a:t>
            </a:r>
            <a:r>
              <a:rPr lang="ru-RU" sz="1600" dirty="0">
                <a:solidFill>
                  <a:prstClr val="black"/>
                </a:solidFill>
              </a:rPr>
              <a:t>.</a:t>
            </a:r>
          </a:p>
          <a:p>
            <a:pPr lvl="0"/>
            <a:r>
              <a:rPr lang="ru-RU" sz="1600" dirty="0">
                <a:solidFill>
                  <a:prstClr val="black"/>
                </a:solidFill>
              </a:rPr>
              <a:t>Норма </a:t>
            </a:r>
            <a:r>
              <a:rPr lang="ru-RU" sz="1600" dirty="0" err="1">
                <a:solidFill>
                  <a:prstClr val="black"/>
                </a:solidFill>
              </a:rPr>
              <a:t>продуктів</a:t>
            </a:r>
            <a:r>
              <a:rPr lang="ru-RU" sz="1600" dirty="0">
                <a:solidFill>
                  <a:prstClr val="black"/>
                </a:solidFill>
              </a:rPr>
              <a:t> (нетто) на 1 кг </a:t>
            </a:r>
            <a:r>
              <a:rPr lang="ru-RU" sz="1600" dirty="0" err="1">
                <a:solidFill>
                  <a:prstClr val="black"/>
                </a:solidFill>
              </a:rPr>
              <a:t>м’якоті</a:t>
            </a:r>
            <a:r>
              <a:rPr lang="ru-RU" sz="1600" dirty="0">
                <a:solidFill>
                  <a:prstClr val="black"/>
                </a:solidFill>
              </a:rPr>
              <a:t> </a:t>
            </a:r>
            <a:r>
              <a:rPr lang="ru-RU" sz="1600" dirty="0" err="1">
                <a:solidFill>
                  <a:prstClr val="black"/>
                </a:solidFill>
              </a:rPr>
              <a:t>м’яса</a:t>
            </a:r>
            <a:r>
              <a:rPr lang="ru-RU" sz="1600" dirty="0">
                <a:solidFill>
                  <a:prstClr val="black"/>
                </a:solidFill>
              </a:rPr>
              <a:t>, г: </a:t>
            </a:r>
            <a:r>
              <a:rPr lang="ru-RU" sz="1600" dirty="0" err="1">
                <a:solidFill>
                  <a:prstClr val="black"/>
                </a:solidFill>
              </a:rPr>
              <a:t>хліб</a:t>
            </a:r>
            <a:r>
              <a:rPr lang="ru-RU" sz="1600" dirty="0">
                <a:solidFill>
                  <a:prstClr val="black"/>
                </a:solidFill>
              </a:rPr>
              <a:t> </a:t>
            </a:r>
            <a:r>
              <a:rPr lang="ru-RU" sz="1600" dirty="0" err="1">
                <a:solidFill>
                  <a:prstClr val="black"/>
                </a:solidFill>
              </a:rPr>
              <a:t>пшеничний</a:t>
            </a:r>
            <a:r>
              <a:rPr lang="ru-RU" sz="1600" dirty="0">
                <a:solidFill>
                  <a:prstClr val="black"/>
                </a:solidFill>
              </a:rPr>
              <a:t> — 250 (25%), вода </a:t>
            </a:r>
            <a:r>
              <a:rPr lang="ru-RU" sz="1600" dirty="0" err="1">
                <a:solidFill>
                  <a:prstClr val="black"/>
                </a:solidFill>
              </a:rPr>
              <a:t>або</a:t>
            </a:r>
            <a:r>
              <a:rPr lang="ru-RU" sz="1600" dirty="0">
                <a:solidFill>
                  <a:prstClr val="black"/>
                </a:solidFill>
              </a:rPr>
              <a:t> молоко — 300 (30%), </a:t>
            </a:r>
            <a:r>
              <a:rPr lang="ru-RU" sz="1600" dirty="0" err="1">
                <a:solidFill>
                  <a:prstClr val="black"/>
                </a:solidFill>
              </a:rPr>
              <a:t>сіль</a:t>
            </a:r>
            <a:r>
              <a:rPr lang="ru-RU" sz="1600" dirty="0">
                <a:solidFill>
                  <a:prstClr val="black"/>
                </a:solidFill>
              </a:rPr>
              <a:t> — 20 (2%), </a:t>
            </a:r>
            <a:r>
              <a:rPr lang="ru-RU" sz="1600" dirty="0" err="1">
                <a:solidFill>
                  <a:prstClr val="black"/>
                </a:solidFill>
              </a:rPr>
              <a:t>перець</a:t>
            </a:r>
            <a:r>
              <a:rPr lang="ru-RU" sz="1600" dirty="0">
                <a:solidFill>
                  <a:prstClr val="black"/>
                </a:solidFill>
              </a:rPr>
              <a:t> меле/ </a:t>
            </a:r>
            <a:r>
              <a:rPr lang="ru-RU" sz="1600" dirty="0" err="1">
                <a:solidFill>
                  <a:prstClr val="black"/>
                </a:solidFill>
              </a:rPr>
              <a:t>ний</a:t>
            </a:r>
            <a:r>
              <a:rPr lang="ru-RU" sz="1600" dirty="0">
                <a:solidFill>
                  <a:prstClr val="black"/>
                </a:solidFill>
              </a:rPr>
              <a:t> — 1 (0,1%). З </a:t>
            </a:r>
            <a:r>
              <a:rPr lang="ru-RU" sz="1600" dirty="0" err="1">
                <a:solidFill>
                  <a:prstClr val="black"/>
                </a:solidFill>
              </a:rPr>
              <a:t>котлетної</a:t>
            </a:r>
            <a:r>
              <a:rPr lang="ru-RU" sz="1600" dirty="0">
                <a:solidFill>
                  <a:prstClr val="black"/>
                </a:solidFill>
              </a:rPr>
              <a:t> </a:t>
            </a:r>
            <a:r>
              <a:rPr lang="ru-RU" sz="1600" dirty="0" err="1">
                <a:solidFill>
                  <a:prstClr val="black"/>
                </a:solidFill>
              </a:rPr>
              <a:t>маси</a:t>
            </a:r>
            <a:r>
              <a:rPr lang="ru-RU" sz="1600" dirty="0">
                <a:solidFill>
                  <a:prstClr val="black"/>
                </a:solidFill>
              </a:rPr>
              <a:t> </a:t>
            </a:r>
            <a:r>
              <a:rPr lang="ru-RU" sz="1600" dirty="0" err="1">
                <a:solidFill>
                  <a:prstClr val="black"/>
                </a:solidFill>
              </a:rPr>
              <a:t>виробляють</a:t>
            </a:r>
            <a:r>
              <a:rPr lang="ru-RU" sz="1600" dirty="0">
                <a:solidFill>
                  <a:prstClr val="black"/>
                </a:solidFill>
              </a:rPr>
              <a:t> </a:t>
            </a:r>
            <a:r>
              <a:rPr lang="ru-RU" sz="1600" dirty="0" err="1">
                <a:solidFill>
                  <a:prstClr val="black"/>
                </a:solidFill>
              </a:rPr>
              <a:t>котлети</a:t>
            </a:r>
            <a:r>
              <a:rPr lang="ru-RU" sz="1600" dirty="0">
                <a:solidFill>
                  <a:prstClr val="black"/>
                </a:solidFill>
              </a:rPr>
              <a:t>, биточки, </a:t>
            </a:r>
            <a:r>
              <a:rPr lang="ru-RU" sz="1600" dirty="0" err="1">
                <a:solidFill>
                  <a:prstClr val="black"/>
                </a:solidFill>
              </a:rPr>
              <a:t>шніцелі</a:t>
            </a:r>
            <a:r>
              <a:rPr lang="ru-RU" sz="1600" dirty="0">
                <a:solidFill>
                  <a:prstClr val="black"/>
                </a:solidFill>
              </a:rPr>
              <a:t>. Для </a:t>
            </a:r>
            <a:r>
              <a:rPr lang="ru-RU" sz="1600" dirty="0" err="1">
                <a:solidFill>
                  <a:prstClr val="black"/>
                </a:solidFill>
              </a:rPr>
              <a:t>напівфабрикатів</a:t>
            </a:r>
            <a:r>
              <a:rPr lang="ru-RU" sz="1600" dirty="0">
                <a:solidFill>
                  <a:prstClr val="black"/>
                </a:solidFill>
              </a:rPr>
              <a:t> — </a:t>
            </a:r>
            <a:r>
              <a:rPr lang="ru-RU" sz="1600" dirty="0" err="1">
                <a:solidFill>
                  <a:prstClr val="black"/>
                </a:solidFill>
              </a:rPr>
              <a:t>зрази</a:t>
            </a:r>
            <a:r>
              <a:rPr lang="ru-RU" sz="1600" dirty="0">
                <a:solidFill>
                  <a:prstClr val="black"/>
                </a:solidFill>
              </a:rPr>
              <a:t>, рулет, </a:t>
            </a:r>
            <a:r>
              <a:rPr lang="ru-RU" sz="1600" dirty="0" err="1">
                <a:solidFill>
                  <a:prstClr val="black"/>
                </a:solidFill>
              </a:rPr>
              <a:t>тюфтельки</a:t>
            </a:r>
            <a:r>
              <a:rPr lang="ru-RU" sz="1600" dirty="0">
                <a:solidFill>
                  <a:prstClr val="black"/>
                </a:solidFill>
              </a:rPr>
              <a:t>, </a:t>
            </a:r>
            <a:r>
              <a:rPr lang="ru-RU" sz="1600" dirty="0" err="1">
                <a:solidFill>
                  <a:prstClr val="black"/>
                </a:solidFill>
              </a:rPr>
              <a:t>котлетну</a:t>
            </a:r>
            <a:r>
              <a:rPr lang="ru-RU" sz="1600" dirty="0">
                <a:solidFill>
                  <a:prstClr val="black"/>
                </a:solidFill>
              </a:rPr>
              <a:t> </a:t>
            </a:r>
            <a:r>
              <a:rPr lang="ru-RU" sz="1600" dirty="0" err="1">
                <a:solidFill>
                  <a:prstClr val="black"/>
                </a:solidFill>
              </a:rPr>
              <a:t>масу</a:t>
            </a:r>
            <a:endParaRPr lang="ru-RU" sz="1600" dirty="0">
              <a:solidFill>
                <a:prstClr val="black"/>
              </a:solidFill>
            </a:endParaRPr>
          </a:p>
          <a:p>
            <a:pPr lvl="0"/>
            <a:r>
              <a:rPr lang="ru-RU" sz="1600" dirty="0" err="1">
                <a:solidFill>
                  <a:prstClr val="black"/>
                </a:solidFill>
              </a:rPr>
              <a:t>готують</a:t>
            </a:r>
            <a:r>
              <a:rPr lang="ru-RU" sz="1600" dirty="0">
                <a:solidFill>
                  <a:prstClr val="black"/>
                </a:solidFill>
              </a:rPr>
              <a:t> з </a:t>
            </a:r>
            <a:r>
              <a:rPr lang="ru-RU" sz="1600" dirty="0" err="1">
                <a:solidFill>
                  <a:prstClr val="black"/>
                </a:solidFill>
              </a:rPr>
              <a:t>меншою</a:t>
            </a:r>
            <a:r>
              <a:rPr lang="ru-RU" sz="1600" dirty="0">
                <a:solidFill>
                  <a:prstClr val="black"/>
                </a:solidFill>
              </a:rPr>
              <a:t> </a:t>
            </a:r>
            <a:r>
              <a:rPr lang="ru-RU" sz="1600" dirty="0" err="1">
                <a:solidFill>
                  <a:prstClr val="black"/>
                </a:solidFill>
              </a:rPr>
              <a:t>кількістю</a:t>
            </a:r>
            <a:r>
              <a:rPr lang="ru-RU" sz="1600" dirty="0">
                <a:solidFill>
                  <a:prstClr val="black"/>
                </a:solidFill>
              </a:rPr>
              <a:t> </a:t>
            </a:r>
            <a:r>
              <a:rPr lang="ru-RU" sz="1600" dirty="0" err="1">
                <a:solidFill>
                  <a:prstClr val="black"/>
                </a:solidFill>
              </a:rPr>
              <a:t>хліба</a:t>
            </a:r>
            <a:r>
              <a:rPr lang="ru-RU" sz="1600" dirty="0">
                <a:solidFill>
                  <a:prstClr val="black"/>
                </a:solidFill>
              </a:rPr>
              <a:t> (на 10%).</a:t>
            </a:r>
          </a:p>
        </p:txBody>
      </p:sp>
    </p:spTree>
    <p:extLst>
      <p:ext uri="{BB962C8B-B14F-4D97-AF65-F5344CB8AC3E}">
        <p14:creationId xmlns:p14="http://schemas.microsoft.com/office/powerpoint/2010/main" val="9770489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71600" y="1124744"/>
            <a:ext cx="705678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Котлети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Котлетну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масу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розкладають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порції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(по 1—2 шт. на пор/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цію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обкачують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у сухарях,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надають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овально/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приплюснутої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форми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одним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загостреним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кінцем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до 2 см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завтовшки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10—12 см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завдовжки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5 см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завширшки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81" b="12556"/>
          <a:stretch/>
        </p:blipFill>
        <p:spPr bwMode="auto">
          <a:xfrm>
            <a:off x="2306696" y="3169084"/>
            <a:ext cx="4314380" cy="2348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утюр">
  <a:themeElements>
    <a:clrScheme name="Кутюр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387</TotalTime>
  <Words>1011</Words>
  <Application>Microsoft Office PowerPoint</Application>
  <PresentationFormat>Экран (4:3)</PresentationFormat>
  <Paragraphs>45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Кутюр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office 2007 rus ent: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Вчитель</dc:creator>
  <cp:lastModifiedBy>ROTKIV</cp:lastModifiedBy>
  <cp:revision>40</cp:revision>
  <dcterms:created xsi:type="dcterms:W3CDTF">2021-02-09T06:39:14Z</dcterms:created>
  <dcterms:modified xsi:type="dcterms:W3CDTF">2024-02-29T07:21:02Z</dcterms:modified>
</cp:coreProperties>
</file>