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383" r:id="rId2"/>
    <p:sldId id="797" r:id="rId3"/>
    <p:sldId id="2287" r:id="rId4"/>
    <p:sldId id="2288" r:id="rId5"/>
    <p:sldId id="2289" r:id="rId6"/>
    <p:sldId id="2290" r:id="rId7"/>
    <p:sldId id="2291" r:id="rId8"/>
    <p:sldId id="2296" r:id="rId9"/>
    <p:sldId id="2292" r:id="rId10"/>
    <p:sldId id="2293" r:id="rId11"/>
    <p:sldId id="2297" r:id="rId12"/>
    <p:sldId id="2298" r:id="rId13"/>
    <p:sldId id="328" r:id="rId14"/>
    <p:sldId id="643" r:id="rId15"/>
    <p:sldId id="644" r:id="rId16"/>
    <p:sldId id="304" r:id="rId1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  <a:srgbClr val="AF2031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02" autoAdjust="0"/>
    <p:restoredTop sz="95052" autoAdjust="0"/>
  </p:normalViewPr>
  <p:slideViewPr>
    <p:cSldViewPr snapToGrid="0">
      <p:cViewPr varScale="1">
        <p:scale>
          <a:sx n="76" d="100"/>
          <a:sy n="76" d="100"/>
        </p:scale>
        <p:origin x="58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07EF6B-FC27-4EB2-B55F-3B4AF73ED3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55"/>
          <a:stretch/>
        </p:blipFill>
        <p:spPr>
          <a:xfrm>
            <a:off x="0" y="0"/>
            <a:ext cx="4765677" cy="5180021"/>
          </a:xfrm>
          <a:prstGeom prst="rect">
            <a:avLst/>
          </a:prstGeom>
        </p:spPr>
      </p:pic>
      <p:sp>
        <p:nvSpPr>
          <p:cNvPr id="6" name="Rectangle 24">
            <a:extLst>
              <a:ext uri="{FF2B5EF4-FFF2-40B4-BE49-F238E27FC236}">
                <a16:creationId xmlns:a16="http://schemas.microsoft.com/office/drawing/2014/main" id="{A3E85801-EB32-49A7-8FEE-7A84AF4A2BF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4141E764-5524-443A-A319-AFF105F0AA2F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Oval 25">
            <a:extLst>
              <a:ext uri="{FF2B5EF4-FFF2-40B4-BE49-F238E27FC236}">
                <a16:creationId xmlns:a16="http://schemas.microsoft.com/office/drawing/2014/main" id="{BB59EC56-F9EF-4254-AAFA-F1C9993E5A5C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161A37E-6BC9-4F75-B972-F45D5334E64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F2F6DE-EEB4-428F-9D80-FC0EFC9B05C2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Oval 18">
            <a:extLst>
              <a:ext uri="{FF2B5EF4-FFF2-40B4-BE49-F238E27FC236}">
                <a16:creationId xmlns:a16="http://schemas.microsoft.com/office/drawing/2014/main" id="{543DCD9E-8F56-47CB-A37D-A5185E1EE07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Freeform 21" descr="2">
            <a:extLst>
              <a:ext uri="{FF2B5EF4-FFF2-40B4-BE49-F238E27FC236}">
                <a16:creationId xmlns:a16="http://schemas.microsoft.com/office/drawing/2014/main" id="{CD61CF62-7A34-48C7-BF6A-C983556CBA2F}"/>
              </a:ext>
            </a:extLst>
          </p:cNvPr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4" name="Freeform 19" descr="4">
            <a:extLst>
              <a:ext uri="{FF2B5EF4-FFF2-40B4-BE49-F238E27FC236}">
                <a16:creationId xmlns:a16="http://schemas.microsoft.com/office/drawing/2014/main" id="{DD93AC76-D40B-4EFA-AF29-083D2F9871AA}"/>
              </a:ext>
            </a:extLst>
          </p:cNvPr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5" name="Freeform 20" descr="1">
            <a:extLst>
              <a:ext uri="{FF2B5EF4-FFF2-40B4-BE49-F238E27FC236}">
                <a16:creationId xmlns:a16="http://schemas.microsoft.com/office/drawing/2014/main" id="{477A4177-692F-4EAB-BE98-8C76CDFE7B00}"/>
              </a:ext>
            </a:extLst>
          </p:cNvPr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6" name="Freeform 22" descr="55282">
            <a:extLst>
              <a:ext uri="{FF2B5EF4-FFF2-40B4-BE49-F238E27FC236}">
                <a16:creationId xmlns:a16="http://schemas.microsoft.com/office/drawing/2014/main" id="{F678C36F-505F-4B38-B4F6-720F8CEF9782}"/>
              </a:ext>
            </a:extLst>
          </p:cNvPr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7" name="Oval 23">
            <a:extLst>
              <a:ext uri="{FF2B5EF4-FFF2-40B4-BE49-F238E27FC236}">
                <a16:creationId xmlns:a16="http://schemas.microsoft.com/office/drawing/2014/main" id="{B12B09F7-65F2-4FB0-8702-EE7FBA1250EA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A5015F-7017-41D2-9243-C67C1CD5C163}"/>
              </a:ext>
            </a:extLst>
          </p:cNvPr>
          <p:cNvSpPr txBox="1"/>
          <p:nvPr userDrawn="1"/>
        </p:nvSpPr>
        <p:spPr>
          <a:xfrm>
            <a:off x="1425702" y="3155914"/>
            <a:ext cx="2441027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138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7</a:t>
            </a:r>
            <a:endParaRPr lang="uk-UA" sz="13800" b="1" i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7D2DAB49-7FB2-44BB-8117-568A7ACBF5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0" name="Підзаголовок 2">
            <a:extLst>
              <a:ext uri="{FF2B5EF4-FFF2-40B4-BE49-F238E27FC236}">
                <a16:creationId xmlns:a16="http://schemas.microsoft.com/office/drawing/2014/main" id="{EEAEC554-9464-4D55-8235-AFFE2093409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1" name="Прямокутник 20">
            <a:hlinkClick r:id="rId7"/>
            <a:extLst>
              <a:ext uri="{FF2B5EF4-FFF2-40B4-BE49-F238E27FC236}">
                <a16:creationId xmlns:a16="http://schemas.microsoft.com/office/drawing/2014/main" id="{D8E34462-2A34-430D-899A-018AFCA3A363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teach-inf.at.ua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17.10.2020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17.10.2020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7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17.10.2020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17.10.2020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17.10.2020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17.10.2020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17.10.2020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17.10.2020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17.10.2020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17.10.2020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20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11782A3-6E1D-4DD6-8814-3953EA9039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39810"/>
            <a:ext cx="7137066" cy="1801607"/>
          </a:xfrm>
        </p:spPr>
        <p:txBody>
          <a:bodyPr>
            <a:noAutofit/>
          </a:bodyPr>
          <a:lstStyle/>
          <a:p>
            <a:r>
              <a:rPr lang="uk-UA" sz="4800" dirty="0"/>
              <a:t>Система координат у </a:t>
            </a:r>
            <a:r>
              <a:rPr lang="uk-UA" sz="4800" dirty="0" err="1"/>
              <a:t>проєктах</a:t>
            </a:r>
            <a:r>
              <a:rPr lang="uk-UA" sz="4800" dirty="0"/>
              <a:t> створення зображень</a:t>
            </a:r>
            <a:endParaRPr lang="uk-UA" sz="6000" dirty="0"/>
          </a:p>
        </p:txBody>
      </p:sp>
      <p:pic>
        <p:nvPicPr>
          <p:cNvPr id="12" name="Picture 6" descr="Ð ÐµÐ·ÑÐ»ÑÑÐ°Ñ Ð¿Ð¾ÑÑÐºÑ Ð·Ð¾Ð±ÑÐ°Ð¶ÐµÐ½Ñ Ð·Ð° Ð·Ð°Ð¿Ð¸ÑÐ¾Ð¼ &quot;Python&quot;">
            <a:extLst>
              <a:ext uri="{FF2B5EF4-FFF2-40B4-BE49-F238E27FC236}">
                <a16:creationId xmlns:a16="http://schemas.microsoft.com/office/drawing/2014/main" id="{420EB471-4D32-419F-8EEC-9B1C7004F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072" y="3587772"/>
            <a:ext cx="2710873" cy="271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hart, coordinates, axis icon">
            <a:extLst>
              <a:ext uri="{FF2B5EF4-FFF2-40B4-BE49-F238E27FC236}">
                <a16:creationId xmlns:a16="http://schemas.microsoft.com/office/drawing/2014/main" id="{54525578-AFEE-4EEC-B7D9-7356B674B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811" y="3654850"/>
            <a:ext cx="2321648" cy="232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93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Система координат</a:t>
            </a:r>
            <a:br>
              <a:rPr lang="uk-UA" dirty="0"/>
            </a:br>
            <a:r>
              <a:rPr lang="uk-UA" dirty="0"/>
              <a:t>на полотні в </a:t>
            </a:r>
            <a:r>
              <a:rPr lang="uk-UA" dirty="0" err="1"/>
              <a:t>Python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C9B68B-F66A-4290-AB12-DADD9179ABE4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Використовуючи команду: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D487D3-3BF5-48E6-B5B5-7C783344AE4E}"/>
              </a:ext>
            </a:extLst>
          </p:cNvPr>
          <p:cNvSpPr txBox="1"/>
          <p:nvPr/>
        </p:nvSpPr>
        <p:spPr>
          <a:xfrm>
            <a:off x="70929" y="1806681"/>
            <a:ext cx="12050142" cy="70788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 err="1">
                <a:solidFill>
                  <a:srgbClr val="FFFFFF"/>
                </a:solidFill>
              </a:rPr>
              <a:t>onscreenclick</a:t>
            </a:r>
            <a:r>
              <a:rPr lang="uk-UA" sz="4000" b="1" i="1" kern="0" dirty="0">
                <a:solidFill>
                  <a:srgbClr val="FFFFFF"/>
                </a:solidFill>
              </a:rPr>
              <a:t>(</a:t>
            </a:r>
            <a:r>
              <a:rPr lang="uk-UA" sz="4000" b="1" i="1" kern="0" dirty="0" err="1">
                <a:solidFill>
                  <a:srgbClr val="FFFFFF"/>
                </a:solidFill>
              </a:rPr>
              <a:t>goto</a:t>
            </a:r>
            <a:r>
              <a:rPr lang="uk-UA" sz="4000" b="1" i="1" kern="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65D86B-0101-49D6-AF51-107F05750204}"/>
              </a:ext>
            </a:extLst>
          </p:cNvPr>
          <p:cNvSpPr txBox="1"/>
          <p:nvPr/>
        </p:nvSpPr>
        <p:spPr>
          <a:xfrm>
            <a:off x="70929" y="2631409"/>
            <a:ext cx="6540886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 err="1">
                <a:solidFill>
                  <a:srgbClr val="FFFF00"/>
                </a:solidFill>
              </a:rPr>
              <a:t>on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en-US" sz="2800" b="1" i="1" kern="0" dirty="0">
                <a:solidFill>
                  <a:srgbClr val="FFFFFF"/>
                </a:solidFill>
              </a:rPr>
              <a:t>–</a:t>
            </a:r>
            <a:r>
              <a:rPr lang="uk-UA" sz="2800" b="1" i="1" kern="0" dirty="0">
                <a:solidFill>
                  <a:srgbClr val="FFFFFF"/>
                </a:solidFill>
              </a:rPr>
              <a:t> на, </a:t>
            </a:r>
            <a:r>
              <a:rPr lang="uk-UA" sz="2800" b="1" i="1" kern="0" dirty="0" err="1">
                <a:solidFill>
                  <a:srgbClr val="FFFF00"/>
                </a:solidFill>
              </a:rPr>
              <a:t>screen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en-US" sz="2800" b="1" i="1" kern="0" dirty="0">
                <a:solidFill>
                  <a:srgbClr val="FFFFFF"/>
                </a:solidFill>
              </a:rPr>
              <a:t>–</a:t>
            </a:r>
            <a:r>
              <a:rPr lang="uk-UA" sz="2800" b="1" i="1" kern="0" dirty="0">
                <a:solidFill>
                  <a:srgbClr val="FFFFFF"/>
                </a:solidFill>
              </a:rPr>
              <a:t> екран, </a:t>
            </a:r>
            <a:r>
              <a:rPr lang="uk-UA" sz="2800" b="1" i="1" kern="0" dirty="0" err="1">
                <a:solidFill>
                  <a:srgbClr val="FFFF00"/>
                </a:solidFill>
              </a:rPr>
              <a:t>click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en-US" sz="2800" b="1" i="1" kern="0" dirty="0">
                <a:solidFill>
                  <a:srgbClr val="FFFFFF"/>
                </a:solidFill>
              </a:rPr>
              <a:t>– </a:t>
            </a:r>
            <a:r>
              <a:rPr lang="uk-UA" sz="2800" b="1" i="1" kern="0" dirty="0">
                <a:solidFill>
                  <a:srgbClr val="FFFFFF"/>
                </a:solidFill>
              </a:rPr>
              <a:t>клацнути), можна переміщувати Черепашку в точку, вибрану вказівником на полотні. Цю команду можна використати для малювання вказівником на полотні.</a:t>
            </a:r>
          </a:p>
        </p:txBody>
      </p:sp>
      <p:pic>
        <p:nvPicPr>
          <p:cNvPr id="1026" name="Picture 2" descr="Build The Famous Snake Game With Python's Turtle Module | Edureka">
            <a:extLst>
              <a:ext uri="{FF2B5EF4-FFF2-40B4-BE49-F238E27FC236}">
                <a16:creationId xmlns:a16="http://schemas.microsoft.com/office/drawing/2014/main" id="{B3D38EFF-B991-43A9-9ABE-FCDE84380F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7" t="27165"/>
          <a:stretch/>
        </p:blipFill>
        <p:spPr bwMode="auto">
          <a:xfrm>
            <a:off x="6772589" y="2631408"/>
            <a:ext cx="5348482" cy="353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95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Система координат</a:t>
            </a:r>
            <a:br>
              <a:rPr lang="uk-UA" dirty="0"/>
            </a:br>
            <a:r>
              <a:rPr lang="uk-UA" dirty="0"/>
              <a:t>на полотні в </a:t>
            </a:r>
            <a:r>
              <a:rPr lang="uk-UA" dirty="0" err="1"/>
              <a:t>Python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C9B68B-F66A-4290-AB12-DADD9179ABE4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</a:t>
            </a:r>
            <a:r>
              <a:rPr lang="uk-UA" sz="2800" b="1" i="1" kern="0" dirty="0" err="1">
                <a:solidFill>
                  <a:srgbClr val="FFFF00"/>
                </a:solidFill>
              </a:rPr>
              <a:t>Python</a:t>
            </a:r>
            <a:r>
              <a:rPr lang="uk-UA" sz="2800" b="1" i="1" kern="0" dirty="0">
                <a:solidFill>
                  <a:srgbClr val="FFFFFF"/>
                </a:solidFill>
              </a:rPr>
              <a:t> можна використати генератор випадкових чисел, щоб організувати переміщення </a:t>
            </a:r>
            <a:r>
              <a:rPr lang="uk-UA" sz="2800" b="1" i="1" kern="0" dirty="0">
                <a:solidFill>
                  <a:srgbClr val="FFFF00"/>
                </a:solidFill>
              </a:rPr>
              <a:t>Черепашки</a:t>
            </a:r>
            <a:r>
              <a:rPr lang="uk-UA" sz="2800" b="1" i="1" kern="0" dirty="0">
                <a:solidFill>
                  <a:srgbClr val="FFFFFF"/>
                </a:solidFill>
              </a:rPr>
              <a:t> в точку на полотні з випадковими координатами. Для цього потрібно приєднати до проекту бібліотеку </a:t>
            </a:r>
            <a:r>
              <a:rPr lang="uk-UA" sz="2800" b="1" i="1" kern="0" dirty="0" err="1">
                <a:solidFill>
                  <a:srgbClr val="FFFF00"/>
                </a:solidFill>
              </a:rPr>
              <a:t>random</a:t>
            </a:r>
            <a:r>
              <a:rPr lang="uk-UA" sz="2800" b="1" i="1" kern="0" dirty="0">
                <a:solidFill>
                  <a:srgbClr val="FFFFFF"/>
                </a:solidFill>
              </a:rPr>
              <a:t>, використавши команду: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DBDCB1-DCE7-4EF7-BC58-E1F48F402926}"/>
              </a:ext>
            </a:extLst>
          </p:cNvPr>
          <p:cNvSpPr txBox="1"/>
          <p:nvPr/>
        </p:nvSpPr>
        <p:spPr>
          <a:xfrm>
            <a:off x="72008" y="3557091"/>
            <a:ext cx="12050142" cy="70788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 err="1">
                <a:solidFill>
                  <a:srgbClr val="FFFFFF"/>
                </a:solidFill>
              </a:rPr>
              <a:t>from</a:t>
            </a:r>
            <a:r>
              <a:rPr lang="uk-UA" sz="4000" b="1" i="1" kern="0" dirty="0">
                <a:solidFill>
                  <a:srgbClr val="FFFFFF"/>
                </a:solidFill>
              </a:rPr>
              <a:t> </a:t>
            </a:r>
            <a:r>
              <a:rPr lang="uk-UA" sz="4000" b="1" i="1" kern="0" dirty="0" err="1">
                <a:solidFill>
                  <a:srgbClr val="FFFFFF"/>
                </a:solidFill>
              </a:rPr>
              <a:t>random</a:t>
            </a:r>
            <a:r>
              <a:rPr lang="uk-UA" sz="4000" b="1" i="1" kern="0" dirty="0">
                <a:solidFill>
                  <a:srgbClr val="FFFFFF"/>
                </a:solidFill>
              </a:rPr>
              <a:t> </a:t>
            </a:r>
            <a:r>
              <a:rPr lang="uk-UA" sz="4000" b="1" i="1" kern="0" dirty="0" err="1">
                <a:solidFill>
                  <a:srgbClr val="FFFFFF"/>
                </a:solidFill>
              </a:rPr>
              <a:t>import</a:t>
            </a:r>
            <a:r>
              <a:rPr lang="uk-UA" sz="4000" b="1" i="1" kern="0" dirty="0">
                <a:solidFill>
                  <a:srgbClr val="FFFFFF"/>
                </a:solidFill>
              </a:rPr>
              <a:t> *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CF2E26-CD70-4AFB-B5AC-F2186E3D2BDE}"/>
              </a:ext>
            </a:extLst>
          </p:cNvPr>
          <p:cNvSpPr txBox="1"/>
          <p:nvPr/>
        </p:nvSpPr>
        <p:spPr>
          <a:xfrm>
            <a:off x="70929" y="4378536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отримання цілого випадкового числа з діапазону від -340 до 340 можна використати команду: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EE50EF-8006-49DA-9A22-933F095F7179}"/>
              </a:ext>
            </a:extLst>
          </p:cNvPr>
          <p:cNvSpPr txBox="1"/>
          <p:nvPr/>
        </p:nvSpPr>
        <p:spPr>
          <a:xfrm>
            <a:off x="70929" y="5446202"/>
            <a:ext cx="12050142" cy="70788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х = </a:t>
            </a:r>
            <a:r>
              <a:rPr lang="uk-UA" sz="4000" b="1" i="1" kern="0" dirty="0" err="1">
                <a:solidFill>
                  <a:srgbClr val="FFFFFF"/>
                </a:solidFill>
              </a:rPr>
              <a:t>randint</a:t>
            </a:r>
            <a:r>
              <a:rPr lang="uk-UA" sz="4000" b="1" i="1" kern="0" dirty="0">
                <a:solidFill>
                  <a:srgbClr val="FFFFFF"/>
                </a:solidFill>
              </a:rPr>
              <a:t>(-340, 340)</a:t>
            </a:r>
          </a:p>
        </p:txBody>
      </p:sp>
    </p:spTree>
    <p:extLst>
      <p:ext uri="{BB962C8B-B14F-4D97-AF65-F5344CB8AC3E}">
        <p14:creationId xmlns:p14="http://schemas.microsoft.com/office/powerpoint/2010/main" val="83677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Система координат</a:t>
            </a:r>
            <a:br>
              <a:rPr lang="uk-UA" dirty="0"/>
            </a:br>
            <a:r>
              <a:rPr lang="uk-UA" dirty="0"/>
              <a:t>на полотні в </a:t>
            </a:r>
            <a:r>
              <a:rPr lang="uk-UA" dirty="0" err="1"/>
              <a:t>Python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C9B68B-F66A-4290-AB12-DADD9179ABE4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Проект переміщення </a:t>
            </a:r>
            <a:r>
              <a:rPr lang="uk-UA" sz="2800" b="1" i="1" kern="0" dirty="0">
                <a:solidFill>
                  <a:srgbClr val="FFFF00"/>
                </a:solidFill>
              </a:rPr>
              <a:t>Черепашки</a:t>
            </a:r>
            <a:r>
              <a:rPr lang="uk-UA" sz="2800" b="1" i="1" kern="0" dirty="0">
                <a:solidFill>
                  <a:srgbClr val="FFFFFF"/>
                </a:solidFill>
              </a:rPr>
              <a:t> по десяти точках з випадковими координатами може бути таким: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D15953-CA62-41F0-ACBD-A9F4A83DFF00}"/>
              </a:ext>
            </a:extLst>
          </p:cNvPr>
          <p:cNvSpPr txBox="1"/>
          <p:nvPr/>
        </p:nvSpPr>
        <p:spPr>
          <a:xfrm>
            <a:off x="673240" y="2257968"/>
            <a:ext cx="8018584" cy="39703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from turtle import *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from random import *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shape('turtle')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up()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speed(1)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for </a:t>
            </a:r>
            <a:r>
              <a:rPr lang="en-US" sz="2800" b="1" i="1" kern="0" dirty="0" err="1">
                <a:solidFill>
                  <a:srgbClr val="FFFFFF"/>
                </a:solidFill>
              </a:rPr>
              <a:t>i</a:t>
            </a:r>
            <a:r>
              <a:rPr lang="en-US" sz="2800" b="1" i="1" kern="0" dirty="0">
                <a:solidFill>
                  <a:srgbClr val="FFFFFF"/>
                </a:solidFill>
              </a:rPr>
              <a:t> in range(10):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    x = </a:t>
            </a:r>
            <a:r>
              <a:rPr lang="en-US" sz="2800" b="1" i="1" kern="0" dirty="0" err="1">
                <a:solidFill>
                  <a:srgbClr val="FFFFFF"/>
                </a:solidFill>
              </a:rPr>
              <a:t>randint</a:t>
            </a:r>
            <a:r>
              <a:rPr lang="en-US" sz="2800" b="1" i="1" kern="0" dirty="0">
                <a:solidFill>
                  <a:srgbClr val="FFFFFF"/>
                </a:solidFill>
              </a:rPr>
              <a:t>(-340, 340)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    y = </a:t>
            </a:r>
            <a:r>
              <a:rPr lang="en-US" sz="2800" b="1" i="1" kern="0" dirty="0" err="1">
                <a:solidFill>
                  <a:srgbClr val="FFFFFF"/>
                </a:solidFill>
              </a:rPr>
              <a:t>randint</a:t>
            </a:r>
            <a:r>
              <a:rPr lang="en-US" sz="2800" b="1" i="1" kern="0" dirty="0">
                <a:solidFill>
                  <a:srgbClr val="FFFFFF"/>
                </a:solidFill>
              </a:rPr>
              <a:t>(-280, 280)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    </a:t>
            </a:r>
            <a:r>
              <a:rPr lang="en-US" sz="2800" b="1" i="1" kern="0" dirty="0" err="1">
                <a:solidFill>
                  <a:srgbClr val="FFFFFF"/>
                </a:solidFill>
              </a:rPr>
              <a:t>goto</a:t>
            </a:r>
            <a:r>
              <a:rPr lang="en-US" sz="2800" b="1" i="1" kern="0" dirty="0">
                <a:solidFill>
                  <a:srgbClr val="FFFFFF"/>
                </a:solidFill>
              </a:rPr>
              <a:t>(x, y)</a:t>
            </a:r>
          </a:p>
        </p:txBody>
      </p:sp>
    </p:spTree>
    <p:extLst>
      <p:ext uri="{BB962C8B-B14F-4D97-AF65-F5344CB8AC3E}">
        <p14:creationId xmlns:p14="http://schemas.microsoft.com/office/powerpoint/2010/main" val="18998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розміри має полотно в </a:t>
            </a:r>
            <a:r>
              <a:rPr lang="uk-UA" sz="2800" b="1" i="1" kern="0" dirty="0" err="1">
                <a:solidFill>
                  <a:srgbClr val="FFFFFF"/>
                </a:solidFill>
              </a:rPr>
              <a:t>Python</a:t>
            </a:r>
            <a:r>
              <a:rPr lang="uk-UA" sz="2800" b="1" i="1" kern="0" dirty="0">
                <a:solidFill>
                  <a:srgbClr val="FFFFFF"/>
                </a:solidFill>
              </a:rPr>
              <a:t>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90402" y="1858307"/>
            <a:ext cx="12031748" cy="5078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700" b="1" i="1" kern="0" dirty="0">
                <a:solidFill>
                  <a:srgbClr val="002060"/>
                </a:solidFill>
              </a:rPr>
              <a:t>Що є результатом виконання команди: </a:t>
            </a:r>
            <a:r>
              <a:rPr lang="uk-UA" sz="2700" b="1" i="1" kern="0" dirty="0" err="1">
                <a:solidFill>
                  <a:srgbClr val="002060"/>
                </a:solidFill>
              </a:rPr>
              <a:t>home</a:t>
            </a:r>
            <a:r>
              <a:rPr lang="uk-UA" sz="2700" b="1" i="1" kern="0" dirty="0">
                <a:solidFill>
                  <a:srgbClr val="002060"/>
                </a:solidFill>
              </a:rPr>
              <a:t>()?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E1C834-E2D8-4FCD-A25A-D405BCD03CB5}"/>
              </a:ext>
            </a:extLst>
          </p:cNvPr>
          <p:cNvSpPr txBox="1"/>
          <p:nvPr/>
        </p:nvSpPr>
        <p:spPr>
          <a:xfrm>
            <a:off x="89323" y="2468695"/>
            <a:ext cx="12031748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є результатом виконання команди: </a:t>
            </a:r>
            <a:r>
              <a:rPr lang="uk-UA" sz="2800" b="1" i="1" kern="0" dirty="0" err="1">
                <a:solidFill>
                  <a:srgbClr val="FFFFFF"/>
                </a:solidFill>
              </a:rPr>
              <a:t>setx</a:t>
            </a:r>
            <a:r>
              <a:rPr lang="uk-UA" sz="2800" b="1" i="1" kern="0" dirty="0">
                <a:solidFill>
                  <a:srgbClr val="FFFFFF"/>
                </a:solidFill>
              </a:rPr>
              <a:t>(0)?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05E703-1683-498D-B2AF-CA4CADB5BE93}"/>
              </a:ext>
            </a:extLst>
          </p:cNvPr>
          <p:cNvSpPr txBox="1"/>
          <p:nvPr/>
        </p:nvSpPr>
        <p:spPr>
          <a:xfrm>
            <a:off x="89322" y="3093368"/>
            <a:ext cx="12031748" cy="5078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700" b="1" i="1" kern="0" dirty="0">
                <a:solidFill>
                  <a:srgbClr val="002060"/>
                </a:solidFill>
              </a:rPr>
              <a:t>Що є результатом виконання команди: </a:t>
            </a:r>
            <a:r>
              <a:rPr lang="uk-UA" sz="2700" b="1" i="1" kern="0" dirty="0" err="1">
                <a:solidFill>
                  <a:srgbClr val="002060"/>
                </a:solidFill>
              </a:rPr>
              <a:t>setx</a:t>
            </a:r>
            <a:r>
              <a:rPr lang="uk-UA" sz="2700" b="1" i="1" kern="0" dirty="0">
                <a:solidFill>
                  <a:srgbClr val="002060"/>
                </a:solidFill>
              </a:rPr>
              <a:t>(xcor+10)?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E9C004-2347-41B6-B303-BE6027AB44A2}"/>
              </a:ext>
            </a:extLst>
          </p:cNvPr>
          <p:cNvSpPr txBox="1"/>
          <p:nvPr/>
        </p:nvSpPr>
        <p:spPr>
          <a:xfrm>
            <a:off x="89322" y="3699405"/>
            <a:ext cx="12031748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є результатом виконання команди: </a:t>
            </a:r>
            <a:r>
              <a:rPr lang="uk-UA" sz="2800" b="1" i="1" kern="0" dirty="0" err="1">
                <a:solidFill>
                  <a:srgbClr val="FFFFFF"/>
                </a:solidFill>
              </a:rPr>
              <a:t>sety</a:t>
            </a:r>
            <a:r>
              <a:rPr lang="uk-UA" sz="2800" b="1" i="1" kern="0" dirty="0">
                <a:solidFill>
                  <a:srgbClr val="FFFFFF"/>
                </a:solidFill>
              </a:rPr>
              <a:t>(0)?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F51B15-CDB9-48E0-82EE-8D78C4EA6F38}"/>
              </a:ext>
            </a:extLst>
          </p:cNvPr>
          <p:cNvSpPr txBox="1"/>
          <p:nvPr/>
        </p:nvSpPr>
        <p:spPr>
          <a:xfrm>
            <a:off x="89322" y="4330697"/>
            <a:ext cx="9557096" cy="92333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700" b="1" i="1" kern="0" dirty="0">
                <a:solidFill>
                  <a:srgbClr val="002060"/>
                </a:solidFill>
              </a:rPr>
              <a:t>Що є результатом виконання команди: </a:t>
            </a:r>
            <a:r>
              <a:rPr lang="uk-UA" sz="2700" b="1" i="1" kern="0" dirty="0" err="1">
                <a:solidFill>
                  <a:srgbClr val="002060"/>
                </a:solidFill>
              </a:rPr>
              <a:t>sety</a:t>
            </a:r>
            <a:r>
              <a:rPr lang="uk-UA" sz="2700" b="1" i="1" kern="0" dirty="0">
                <a:solidFill>
                  <a:srgbClr val="002060"/>
                </a:solidFill>
              </a:rPr>
              <a:t>(ycor+10)?</a:t>
            </a:r>
          </a:p>
        </p:txBody>
      </p:sp>
    </p:spTree>
    <p:extLst>
      <p:ext uri="{BB962C8B-B14F-4D97-AF65-F5344CB8AC3E}">
        <p14:creationId xmlns:p14="http://schemas.microsoft.com/office/powerpoint/2010/main" val="393562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9" grpId="0" animBg="1"/>
      <p:bldP spid="11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8003" y="1272160"/>
            <a:ext cx="4659626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2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en-US" sz="3200" i="1" kern="0" noProof="0" dirty="0">
                <a:solidFill>
                  <a:srgbClr val="FFFFFF"/>
                </a:solidFill>
                <a:latin typeface="Verdana"/>
              </a:rPr>
              <a:t>133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1</a:t>
            </a:r>
            <a:r>
              <a:rPr lang="en-US" sz="3200" i="1" kern="0" dirty="0">
                <a:solidFill>
                  <a:srgbClr val="FFFFFF"/>
                </a:solidFill>
                <a:latin typeface="Verdana"/>
              </a:rPr>
              <a:t>42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59" y="1272160"/>
            <a:ext cx="4659626" cy="53478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3502"/>
              <a:gd name="adj2" fmla="val 169289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1</a:t>
            </a:r>
            <a:r>
              <a:rPr lang="en-US" dirty="0"/>
              <a:t>36</a:t>
            </a:r>
            <a:r>
              <a:rPr lang="uk-UA" dirty="0"/>
              <a:t>-1</a:t>
            </a:r>
            <a:r>
              <a:rPr lang="en-US" dirty="0"/>
              <a:t>39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10" name="Округлена прямокутна виноска 5">
            <a:extLst>
              <a:ext uri="{FF2B5EF4-FFF2-40B4-BE49-F238E27FC236}">
                <a16:creationId xmlns:a16="http://schemas.microsoft.com/office/drawing/2014/main" id="{5526F683-182B-4E23-9AC4-B7B03D7911AF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20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3" name="Picture 6" descr="Ð ÐµÐ·ÑÐ»ÑÑÐ°Ñ Ð¿Ð¾ÑÑÐºÑ Ð·Ð¾Ð±ÑÐ°Ð¶ÐµÐ½Ñ Ð·Ð° Ð·Ð°Ð¿Ð¸ÑÐ¾Ð¼ &quot;Python&quot;">
            <a:extLst>
              <a:ext uri="{FF2B5EF4-FFF2-40B4-BE49-F238E27FC236}">
                <a16:creationId xmlns:a16="http://schemas.microsoft.com/office/drawing/2014/main" id="{D762357C-168B-4557-BC14-1C03E17BA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072" y="3587772"/>
            <a:ext cx="2710873" cy="271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hart, coordinates, axis icon">
            <a:extLst>
              <a:ext uri="{FF2B5EF4-FFF2-40B4-BE49-F238E27FC236}">
                <a16:creationId xmlns:a16="http://schemas.microsoft.com/office/drawing/2014/main" id="{77863963-A75A-460F-8AFC-E7C0A59CA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811" y="3654850"/>
            <a:ext cx="2321648" cy="232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Система координат у </a:t>
            </a:r>
            <a:r>
              <a:rPr lang="uk-UA" sz="3000" dirty="0" err="1"/>
              <a:t>проєктах</a:t>
            </a:r>
            <a:r>
              <a:rPr lang="uk-UA" sz="3000" dirty="0"/>
              <a:t> створення зображень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pic>
        <p:nvPicPr>
          <p:cNvPr id="8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id="{54AA49A6-CDC4-45AF-81E1-81124BCA0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B003A4-3517-47AA-9500-8F52A1FFE6F2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система координат?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DC01EF-7B9C-42AE-9A27-CAEC19599060}"/>
              </a:ext>
            </a:extLst>
          </p:cNvPr>
          <p:cNvSpPr txBox="1"/>
          <p:nvPr/>
        </p:nvSpPr>
        <p:spPr>
          <a:xfrm>
            <a:off x="72008" y="1826201"/>
            <a:ext cx="5555069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координатна площина?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7A79C9-A7C5-4FEB-903C-D6464E9C698D}"/>
              </a:ext>
            </a:extLst>
          </p:cNvPr>
          <p:cNvSpPr txBox="1"/>
          <p:nvPr/>
        </p:nvSpPr>
        <p:spPr>
          <a:xfrm>
            <a:off x="72008" y="2950768"/>
            <a:ext cx="5555069" cy="133882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Як визначаються координати точки на координатній площині?</a:t>
            </a:r>
          </a:p>
        </p:txBody>
      </p:sp>
      <p:sp>
        <p:nvSpPr>
          <p:cNvPr id="3" name="AutoShape 4" descr="Cloud storage concept isolated on blue background. hand holds ...">
            <a:extLst>
              <a:ext uri="{FF2B5EF4-FFF2-40B4-BE49-F238E27FC236}">
                <a16:creationId xmlns:a16="http://schemas.microsoft.com/office/drawing/2014/main" id="{F8F0FB34-9D9C-4E30-96C5-F12257B2F2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pic>
        <p:nvPicPr>
          <p:cNvPr id="1026" name="Picture 2" descr="Cartesian Coordinate System Royalty Free Vector Image">
            <a:extLst>
              <a:ext uri="{FF2B5EF4-FFF2-40B4-BE49-F238E27FC236}">
                <a16:creationId xmlns:a16="http://schemas.microsoft.com/office/drawing/2014/main" id="{587ADB7A-A465-410D-B655-50D8C0C247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5"/>
          <a:stretch/>
        </p:blipFill>
        <p:spPr bwMode="auto">
          <a:xfrm>
            <a:off x="5757705" y="1822973"/>
            <a:ext cx="4768069" cy="471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8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Система координат</a:t>
            </a:r>
            <a:br>
              <a:rPr lang="uk-UA" dirty="0"/>
            </a:br>
            <a:r>
              <a:rPr lang="uk-UA" dirty="0"/>
              <a:t>на полотні в </a:t>
            </a:r>
            <a:r>
              <a:rPr lang="uk-UA" dirty="0" err="1"/>
              <a:t>Python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C9B68B-F66A-4290-AB12-DADD9179ABE4}"/>
              </a:ext>
            </a:extLst>
          </p:cNvPr>
          <p:cNvSpPr txBox="1"/>
          <p:nvPr/>
        </p:nvSpPr>
        <p:spPr>
          <a:xfrm>
            <a:off x="72008" y="1196763"/>
            <a:ext cx="5605311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</a:t>
            </a:r>
            <a:r>
              <a:rPr lang="en-US" sz="2800" b="1" i="1" kern="0" dirty="0">
                <a:solidFill>
                  <a:srgbClr val="FFFF00"/>
                </a:solidFill>
              </a:rPr>
              <a:t>Python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на полотні введено систему координат для того, щоб можна було задавати положення </a:t>
            </a:r>
            <a:r>
              <a:rPr lang="uk-UA" sz="2800" b="1" i="1" kern="0" dirty="0">
                <a:solidFill>
                  <a:srgbClr val="FFFF00"/>
                </a:solidFill>
              </a:rPr>
              <a:t>Черепашки</a:t>
            </a:r>
            <a:r>
              <a:rPr lang="uk-UA" sz="2800" b="1" i="1" kern="0" dirty="0">
                <a:solidFill>
                  <a:srgbClr val="FFFFFF"/>
                </a:solidFill>
              </a:rPr>
              <a:t>. Початок цієї системи координат - центр вікна </a:t>
            </a:r>
            <a:r>
              <a:rPr lang="en-US" sz="2800" b="1" i="1" kern="0" dirty="0">
                <a:solidFill>
                  <a:srgbClr val="FFFF00"/>
                </a:solidFill>
              </a:rPr>
              <a:t>Python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en-US" sz="2800" b="1" i="1" kern="0" dirty="0">
                <a:solidFill>
                  <a:srgbClr val="FFFF00"/>
                </a:solidFill>
              </a:rPr>
              <a:t>Turtle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en-US" sz="2800" b="1" i="1" kern="0" dirty="0">
                <a:solidFill>
                  <a:srgbClr val="FFFF00"/>
                </a:solidFill>
              </a:rPr>
              <a:t>Graphics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A41F4A-90A6-4206-B122-9D08C2F06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844" y="1199072"/>
            <a:ext cx="6271440" cy="5238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3A4C1A-B169-44D8-964A-CC998AF042D9}"/>
              </a:ext>
            </a:extLst>
          </p:cNvPr>
          <p:cNvSpPr txBox="1"/>
          <p:nvPr/>
        </p:nvSpPr>
        <p:spPr>
          <a:xfrm>
            <a:off x="9180943" y="3356743"/>
            <a:ext cx="1651179" cy="461665"/>
          </a:xfrm>
          <a:prstGeom prst="wedgeRectCallout">
            <a:avLst>
              <a:gd name="adj1" fmla="val -62779"/>
              <a:gd name="adj2" fmla="val 88636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FF"/>
                </a:solidFill>
              </a:rPr>
              <a:t>(0,0)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30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Система координат</a:t>
            </a:r>
            <a:br>
              <a:rPr lang="uk-UA" dirty="0"/>
            </a:br>
            <a:r>
              <a:rPr lang="uk-UA" dirty="0"/>
              <a:t>на полотні в </a:t>
            </a:r>
            <a:r>
              <a:rPr lang="uk-UA" dirty="0" err="1"/>
              <a:t>Python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C9B68B-F66A-4290-AB12-DADD9179ABE4}"/>
              </a:ext>
            </a:extLst>
          </p:cNvPr>
          <p:cNvSpPr txBox="1"/>
          <p:nvPr/>
        </p:nvSpPr>
        <p:spPr>
          <a:xfrm>
            <a:off x="72008" y="1196763"/>
            <a:ext cx="5605311" cy="1692771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Довжина видимої частини полотна після його створення 680 кроків, а висота </a:t>
            </a:r>
            <a:r>
              <a:rPr lang="en-US" sz="2600" b="1" i="1" kern="0" dirty="0">
                <a:solidFill>
                  <a:srgbClr val="FFFFFF"/>
                </a:solidFill>
              </a:rPr>
              <a:t>–</a:t>
            </a:r>
            <a:r>
              <a:rPr lang="uk-UA" sz="2600" b="1" i="1" kern="0" dirty="0">
                <a:solidFill>
                  <a:srgbClr val="FFFFFF"/>
                </a:solidFill>
              </a:rPr>
              <a:t> 560 кроків.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228091-4D38-405F-A00D-2CF4840A2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844" y="1199072"/>
            <a:ext cx="6271440" cy="5238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E5FE0C-9E27-4853-B171-B3EFC349C13A}"/>
              </a:ext>
            </a:extLst>
          </p:cNvPr>
          <p:cNvSpPr txBox="1"/>
          <p:nvPr/>
        </p:nvSpPr>
        <p:spPr>
          <a:xfrm>
            <a:off x="9180943" y="1676848"/>
            <a:ext cx="1651179" cy="461665"/>
          </a:xfrm>
          <a:prstGeom prst="wedgeRectCallout">
            <a:avLst>
              <a:gd name="adj1" fmla="val -59262"/>
              <a:gd name="adj2" fmla="val -55412"/>
            </a:avLst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FF"/>
                </a:solidFill>
              </a:rPr>
              <a:t>(0,280)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25C356-EB1D-43AF-8B11-F550DAE6E118}"/>
              </a:ext>
            </a:extLst>
          </p:cNvPr>
          <p:cNvSpPr txBox="1"/>
          <p:nvPr/>
        </p:nvSpPr>
        <p:spPr>
          <a:xfrm>
            <a:off x="9180943" y="3356743"/>
            <a:ext cx="1651179" cy="461665"/>
          </a:xfrm>
          <a:prstGeom prst="wedgeRectCallout">
            <a:avLst>
              <a:gd name="adj1" fmla="val -62779"/>
              <a:gd name="adj2" fmla="val 88636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FF"/>
                </a:solidFill>
              </a:rPr>
              <a:t>(0,0)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26D603-6DCD-4A1A-8EB7-69B673B2DFCA}"/>
              </a:ext>
            </a:extLst>
          </p:cNvPr>
          <p:cNvSpPr txBox="1"/>
          <p:nvPr/>
        </p:nvSpPr>
        <p:spPr>
          <a:xfrm>
            <a:off x="9180943" y="5709763"/>
            <a:ext cx="1651179" cy="461665"/>
          </a:xfrm>
          <a:prstGeom prst="wedgeRectCallout">
            <a:avLst>
              <a:gd name="adj1" fmla="val -62779"/>
              <a:gd name="adj2" fmla="val 88636"/>
            </a:avLst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FF"/>
                </a:solidFill>
              </a:rPr>
              <a:t>(0,-280)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9F39AE-EA07-4DD6-9C35-5169EF76B79D}"/>
              </a:ext>
            </a:extLst>
          </p:cNvPr>
          <p:cNvSpPr txBox="1"/>
          <p:nvPr/>
        </p:nvSpPr>
        <p:spPr>
          <a:xfrm>
            <a:off x="10315077" y="4302420"/>
            <a:ext cx="1651179" cy="461665"/>
          </a:xfrm>
          <a:prstGeom prst="wedgeRectCallout">
            <a:avLst>
              <a:gd name="adj1" fmla="val 47370"/>
              <a:gd name="adj2" fmla="val -10507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FF"/>
                </a:solidFill>
              </a:rPr>
              <a:t>(340,0)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2F3645-675E-4C2A-822C-52B1F1F054C3}"/>
              </a:ext>
            </a:extLst>
          </p:cNvPr>
          <p:cNvSpPr txBox="1"/>
          <p:nvPr/>
        </p:nvSpPr>
        <p:spPr>
          <a:xfrm>
            <a:off x="6166336" y="3356743"/>
            <a:ext cx="1651179" cy="461665"/>
          </a:xfrm>
          <a:prstGeom prst="wedgeRectCallout">
            <a:avLst>
              <a:gd name="adj1" fmla="val -62779"/>
              <a:gd name="adj2" fmla="val 8863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FF"/>
                </a:solidFill>
              </a:rPr>
              <a:t>(-340,0)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B74F8D-7919-4C94-B323-00869FF4DF5A}"/>
              </a:ext>
            </a:extLst>
          </p:cNvPr>
          <p:cNvSpPr txBox="1"/>
          <p:nvPr/>
        </p:nvSpPr>
        <p:spPr>
          <a:xfrm>
            <a:off x="72007" y="2972453"/>
            <a:ext cx="5605311" cy="133882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Тому, якщо </a:t>
            </a:r>
            <a:r>
              <a:rPr lang="uk-UA" sz="2700" b="1" i="1" kern="0" dirty="0">
                <a:solidFill>
                  <a:srgbClr val="FFFF00"/>
                </a:solidFill>
              </a:rPr>
              <a:t>Черепашка</a:t>
            </a:r>
            <a:r>
              <a:rPr lang="uk-UA" sz="2700" b="1" i="1" kern="0" dirty="0">
                <a:solidFill>
                  <a:srgbClr val="FFFFFF"/>
                </a:solidFill>
              </a:rPr>
              <a:t> розміщена на видимій частині полотна, то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27AE5B-1640-492C-9D63-8233383ED7BE}"/>
              </a:ext>
            </a:extLst>
          </p:cNvPr>
          <p:cNvSpPr txBox="1"/>
          <p:nvPr/>
        </p:nvSpPr>
        <p:spPr>
          <a:xfrm>
            <a:off x="72006" y="4394200"/>
            <a:ext cx="5605311" cy="133882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абсциса </a:t>
            </a:r>
            <a:r>
              <a:rPr lang="uk-UA" sz="2700" b="1" i="1" kern="0" dirty="0">
                <a:solidFill>
                  <a:srgbClr val="FFFF00"/>
                </a:solidFill>
              </a:rPr>
              <a:t>х</a:t>
            </a:r>
            <a:r>
              <a:rPr lang="uk-UA" sz="2700" b="1" i="1" kern="0" dirty="0">
                <a:solidFill>
                  <a:srgbClr val="FFFFFF"/>
                </a:solidFill>
              </a:rPr>
              <a:t> її положення може змінюватися від: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 -340 до 340,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20EE67-32AE-496A-BB64-257F556E7ED3}"/>
              </a:ext>
            </a:extLst>
          </p:cNvPr>
          <p:cNvSpPr txBox="1"/>
          <p:nvPr/>
        </p:nvSpPr>
        <p:spPr>
          <a:xfrm>
            <a:off x="72006" y="5815947"/>
            <a:ext cx="5605311" cy="92333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а ордината </a:t>
            </a:r>
            <a:r>
              <a:rPr lang="uk-UA" sz="2700" b="1" i="1" kern="0" dirty="0">
                <a:solidFill>
                  <a:srgbClr val="FFFF00"/>
                </a:solidFill>
              </a:rPr>
              <a:t>у</a:t>
            </a:r>
            <a:r>
              <a:rPr lang="uk-UA" sz="2700" b="1" i="1" kern="0" dirty="0">
                <a:solidFill>
                  <a:srgbClr val="FFFFFF"/>
                </a:solidFill>
              </a:rPr>
              <a:t>  від: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-280 до 280.</a:t>
            </a:r>
          </a:p>
        </p:txBody>
      </p:sp>
    </p:spTree>
    <p:extLst>
      <p:ext uri="{BB962C8B-B14F-4D97-AF65-F5344CB8AC3E}">
        <p14:creationId xmlns:p14="http://schemas.microsoft.com/office/powerpoint/2010/main" val="305811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Система координат</a:t>
            </a:r>
            <a:br>
              <a:rPr lang="uk-UA" dirty="0"/>
            </a:br>
            <a:r>
              <a:rPr lang="uk-UA" dirty="0"/>
              <a:t>на полотні в </a:t>
            </a:r>
            <a:r>
              <a:rPr lang="uk-UA" dirty="0" err="1"/>
              <a:t>Python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C9B68B-F66A-4290-AB12-DADD9179ABE4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змінювати розмір вікна </a:t>
            </a:r>
            <a:r>
              <a:rPr lang="en-US" sz="2800" b="1" i="1" kern="0" dirty="0">
                <a:solidFill>
                  <a:srgbClr val="FFFF00"/>
                </a:solidFill>
              </a:rPr>
              <a:t>Python Turtle Graphics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FF"/>
                </a:solidFill>
              </a:rPr>
              <a:t>перетягуючи його границі, то буде змінюватися і кількість кроків, на яку зможе переміщуватися </a:t>
            </a:r>
            <a:r>
              <a:rPr lang="uk-UA" sz="2800" b="1" i="1" kern="0" dirty="0">
                <a:solidFill>
                  <a:srgbClr val="FFFF00"/>
                </a:solidFill>
              </a:rPr>
              <a:t>Черепашка</a:t>
            </a:r>
            <a:r>
              <a:rPr lang="uk-UA" sz="2800" b="1" i="1" kern="0" dirty="0">
                <a:solidFill>
                  <a:srgbClr val="FFFFFF"/>
                </a:solidFill>
              </a:rPr>
              <a:t>, щоб залишатися на видимій частині полотна. Центр полотна буде залишатися в центрі вікна.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3261E6-CC6B-4B1C-AB10-444645512B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977"/>
          <a:stretch/>
        </p:blipFill>
        <p:spPr>
          <a:xfrm>
            <a:off x="2128863" y="3557116"/>
            <a:ext cx="7934273" cy="287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Система координат</a:t>
            </a:r>
            <a:br>
              <a:rPr lang="uk-UA" dirty="0"/>
            </a:br>
            <a:r>
              <a:rPr lang="uk-UA" dirty="0"/>
              <a:t>на полотні в </a:t>
            </a:r>
            <a:r>
              <a:rPr lang="uk-UA" dirty="0" err="1"/>
              <a:t>Python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C9B68B-F66A-4290-AB12-DADD9179ABE4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</a:t>
            </a:r>
            <a:r>
              <a:rPr lang="uk-UA" sz="2800" b="1" i="1" kern="0" dirty="0">
                <a:solidFill>
                  <a:srgbClr val="FFFF00"/>
                </a:solidFill>
              </a:rPr>
              <a:t>Черепашки</a:t>
            </a:r>
            <a:r>
              <a:rPr lang="uk-UA" sz="2800" b="1" i="1" kern="0" dirty="0">
                <a:solidFill>
                  <a:srgbClr val="FFFFFF"/>
                </a:solidFill>
              </a:rPr>
              <a:t> є команди переміщення, у яких використовуються координати точок на полотні.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608C4F-E1D8-4454-9F04-6A9A04647272}"/>
              </a:ext>
            </a:extLst>
          </p:cNvPr>
          <p:cNvSpPr txBox="1"/>
          <p:nvPr/>
        </p:nvSpPr>
        <p:spPr>
          <a:xfrm>
            <a:off x="72008" y="2257968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Команди виконавця Черепашка, у яких використовуються координати точок на полотні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0F87C61D-E7FD-4171-B17A-D0AF32312BA7}"/>
              </a:ext>
            </a:extLst>
          </p:cNvPr>
          <p:cNvSpPr/>
          <p:nvPr/>
        </p:nvSpPr>
        <p:spPr>
          <a:xfrm>
            <a:off x="72006" y="3305140"/>
            <a:ext cx="3073128" cy="72424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Команда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5F5C19C1-FDEE-4275-83AF-604E37BE9890}"/>
              </a:ext>
            </a:extLst>
          </p:cNvPr>
          <p:cNvSpPr/>
          <p:nvPr/>
        </p:nvSpPr>
        <p:spPr>
          <a:xfrm>
            <a:off x="3245618" y="3305140"/>
            <a:ext cx="8876533" cy="72424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Результат виконання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3C526355-2DDE-4461-A182-6C2F85926B18}"/>
              </a:ext>
            </a:extLst>
          </p:cNvPr>
          <p:cNvSpPr/>
          <p:nvPr/>
        </p:nvSpPr>
        <p:spPr>
          <a:xfrm>
            <a:off x="72006" y="4122454"/>
            <a:ext cx="3073128" cy="166539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i="1" kern="0" dirty="0" err="1">
                <a:solidFill>
                  <a:srgbClr val="FFFF00"/>
                </a:solidFill>
              </a:rPr>
              <a:t>goto</a:t>
            </a:r>
            <a:r>
              <a:rPr lang="ru-RU" sz="2600" b="1" i="1" kern="0" dirty="0">
                <a:solidFill>
                  <a:srgbClr val="FFFF00"/>
                </a:solidFill>
              </a:rPr>
              <a:t>(х, у)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600" b="1" i="1" kern="0" dirty="0">
                <a:solidFill>
                  <a:srgbClr val="FFFFFF"/>
                </a:solidFill>
              </a:rPr>
              <a:t>(англ. </a:t>
            </a:r>
            <a:r>
              <a:rPr lang="en-US" sz="2600" b="1" i="1" kern="0" dirty="0">
                <a:solidFill>
                  <a:srgbClr val="FFFFFF"/>
                </a:solidFill>
              </a:rPr>
              <a:t>go</a:t>
            </a:r>
            <a:r>
              <a:rPr lang="ru-RU" sz="2600" b="1" i="1" kern="0" dirty="0">
                <a:solidFill>
                  <a:srgbClr val="FFFFFF"/>
                </a:solidFill>
              </a:rPr>
              <a:t> - </a:t>
            </a:r>
            <a:r>
              <a:rPr lang="ru-RU" sz="2600" b="1" i="1" kern="0" dirty="0" err="1">
                <a:solidFill>
                  <a:srgbClr val="FFFFFF"/>
                </a:solidFill>
              </a:rPr>
              <a:t>йти</a:t>
            </a:r>
            <a:r>
              <a:rPr lang="ru-RU" sz="2600" b="1" i="1" kern="0" dirty="0">
                <a:solidFill>
                  <a:srgbClr val="FFFFFF"/>
                </a:solidFill>
              </a:rPr>
              <a:t>, </a:t>
            </a:r>
            <a:r>
              <a:rPr lang="en-US" sz="2600" b="1" i="1" kern="0" dirty="0">
                <a:solidFill>
                  <a:srgbClr val="FFFFFF"/>
                </a:solidFill>
              </a:rPr>
              <a:t>to</a:t>
            </a:r>
            <a:r>
              <a:rPr lang="ru-RU" sz="2600" b="1" i="1" kern="0" dirty="0">
                <a:solidFill>
                  <a:srgbClr val="FFFFFF"/>
                </a:solidFill>
              </a:rPr>
              <a:t> -</a:t>
            </a:r>
            <a:r>
              <a:rPr lang="en-US" sz="2600" b="1" i="1" kern="0" dirty="0">
                <a:solidFill>
                  <a:srgbClr val="FFFFFF"/>
                </a:solidFill>
              </a:rPr>
              <a:t> </a:t>
            </a:r>
            <a:r>
              <a:rPr lang="ru-RU" sz="2600" b="1" i="1" kern="0" dirty="0">
                <a:solidFill>
                  <a:srgbClr val="FFFFFF"/>
                </a:solidFill>
              </a:rPr>
              <a:t>до)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68F78B4D-1BD0-40B1-BE25-941DA33D4DE1}"/>
              </a:ext>
            </a:extLst>
          </p:cNvPr>
          <p:cNvSpPr/>
          <p:nvPr/>
        </p:nvSpPr>
        <p:spPr>
          <a:xfrm>
            <a:off x="3245618" y="4122454"/>
            <a:ext cx="8876533" cy="166539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Переміщує Черепашку з поточного положення в точку на полотні із зазначеними координатами</a:t>
            </a:r>
          </a:p>
        </p:txBody>
      </p:sp>
    </p:spTree>
    <p:extLst>
      <p:ext uri="{BB962C8B-B14F-4D97-AF65-F5344CB8AC3E}">
        <p14:creationId xmlns:p14="http://schemas.microsoft.com/office/powerpoint/2010/main" val="65540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Система координат</a:t>
            </a:r>
            <a:br>
              <a:rPr lang="uk-UA" dirty="0"/>
            </a:br>
            <a:r>
              <a:rPr lang="uk-UA" dirty="0"/>
              <a:t>на полотні в </a:t>
            </a:r>
            <a:r>
              <a:rPr lang="uk-UA" dirty="0" err="1"/>
              <a:t>Python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89CA11CC-1F3E-4CD2-A931-54A2478E6CCA}"/>
              </a:ext>
            </a:extLst>
          </p:cNvPr>
          <p:cNvSpPr/>
          <p:nvPr/>
        </p:nvSpPr>
        <p:spPr>
          <a:xfrm>
            <a:off x="69847" y="1196763"/>
            <a:ext cx="3073128" cy="72424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Команда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EAC5BAD0-72CE-47A2-9439-1590F034243F}"/>
              </a:ext>
            </a:extLst>
          </p:cNvPr>
          <p:cNvSpPr/>
          <p:nvPr/>
        </p:nvSpPr>
        <p:spPr>
          <a:xfrm>
            <a:off x="3243459" y="1196763"/>
            <a:ext cx="8876533" cy="72424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Результат виконання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EFF2789D-6471-4DE8-A9C2-682CBE8C99BD}"/>
              </a:ext>
            </a:extLst>
          </p:cNvPr>
          <p:cNvSpPr/>
          <p:nvPr/>
        </p:nvSpPr>
        <p:spPr>
          <a:xfrm>
            <a:off x="69847" y="2014077"/>
            <a:ext cx="3073128" cy="13018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 err="1">
                <a:solidFill>
                  <a:srgbClr val="FFFF00"/>
                </a:solidFill>
              </a:rPr>
              <a:t>home</a:t>
            </a:r>
            <a:r>
              <a:rPr lang="uk-UA" sz="2600" b="1" i="1" kern="0" dirty="0">
                <a:solidFill>
                  <a:srgbClr val="FFFF00"/>
                </a:solidFill>
              </a:rPr>
              <a:t>()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(</a:t>
            </a:r>
            <a:r>
              <a:rPr lang="uk-UA" sz="26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600" b="1" i="1" kern="0" dirty="0">
                <a:solidFill>
                  <a:srgbClr val="FFFFFF"/>
                </a:solidFill>
              </a:rPr>
              <a:t>, </a:t>
            </a:r>
            <a:r>
              <a:rPr lang="uk-UA" sz="2600" b="1" i="1" kern="0" dirty="0" err="1">
                <a:solidFill>
                  <a:srgbClr val="FFFFFF"/>
                </a:solidFill>
              </a:rPr>
              <a:t>home</a:t>
            </a:r>
            <a:r>
              <a:rPr lang="uk-UA" sz="2600" b="1" i="1" kern="0" dirty="0">
                <a:solidFill>
                  <a:srgbClr val="FFFFFF"/>
                </a:solidFill>
              </a:rPr>
              <a:t> -додому)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C7D67141-3429-4125-B189-D0D9D536844F}"/>
              </a:ext>
            </a:extLst>
          </p:cNvPr>
          <p:cNvSpPr/>
          <p:nvPr/>
        </p:nvSpPr>
        <p:spPr>
          <a:xfrm>
            <a:off x="3243459" y="2014077"/>
            <a:ext cx="8876533" cy="13018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Переміщує Черепашку з поточного положення в точку на полотні з координатами (0; 0)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B4B94CCD-1938-4BB8-A5A3-FF7CCA99F104}"/>
              </a:ext>
            </a:extLst>
          </p:cNvPr>
          <p:cNvSpPr/>
          <p:nvPr/>
        </p:nvSpPr>
        <p:spPr>
          <a:xfrm>
            <a:off x="69847" y="3409021"/>
            <a:ext cx="3073128" cy="20271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 err="1">
                <a:solidFill>
                  <a:srgbClr val="FFFF00"/>
                </a:solidFill>
              </a:rPr>
              <a:t>setx</a:t>
            </a:r>
            <a:r>
              <a:rPr lang="uk-UA" sz="2600" b="1" i="1" kern="0" dirty="0">
                <a:solidFill>
                  <a:srgbClr val="FFFF00"/>
                </a:solidFill>
              </a:rPr>
              <a:t>(x)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(</a:t>
            </a:r>
            <a:r>
              <a:rPr lang="uk-UA" sz="26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600" b="1" i="1" kern="0" dirty="0">
                <a:solidFill>
                  <a:srgbClr val="FFFFFF"/>
                </a:solidFill>
              </a:rPr>
              <a:t>, </a:t>
            </a:r>
            <a:r>
              <a:rPr lang="uk-UA" sz="2600" b="1" i="1" kern="0" dirty="0" err="1">
                <a:solidFill>
                  <a:srgbClr val="FFFFFF"/>
                </a:solidFill>
              </a:rPr>
              <a:t>set</a:t>
            </a:r>
            <a:r>
              <a:rPr lang="uk-UA" sz="2600" b="1" i="1" kern="0" dirty="0">
                <a:solidFill>
                  <a:srgbClr val="FFFFFF"/>
                </a:solidFill>
              </a:rPr>
              <a:t> — установити)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7EF777C8-DC2D-490D-A2A4-5A862784CD17}"/>
              </a:ext>
            </a:extLst>
          </p:cNvPr>
          <p:cNvSpPr/>
          <p:nvPr/>
        </p:nvSpPr>
        <p:spPr>
          <a:xfrm>
            <a:off x="3243459" y="3409021"/>
            <a:ext cx="8876533" cy="20271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Задає абсцису точки розміщення Черепашки на полотні (при цьому ордината точки розміщення не змінюється) і переміщує Черепашку з поточного положення в цю точку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FC318F23-6C7F-4311-87DE-80A65E4BF362}"/>
              </a:ext>
            </a:extLst>
          </p:cNvPr>
          <p:cNvSpPr/>
          <p:nvPr/>
        </p:nvSpPr>
        <p:spPr>
          <a:xfrm>
            <a:off x="69847" y="5529224"/>
            <a:ext cx="3073128" cy="9519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 err="1">
                <a:solidFill>
                  <a:srgbClr val="FFFF00"/>
                </a:solidFill>
              </a:rPr>
              <a:t>хсоr</a:t>
            </a:r>
            <a:r>
              <a:rPr lang="uk-UA" sz="2600" b="1" i="1" kern="0" dirty="0">
                <a:solidFill>
                  <a:srgbClr val="FFFF00"/>
                </a:solidFill>
              </a:rPr>
              <a:t>()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4882E68F-B6B0-40E2-8C9E-DB7CF393D802}"/>
              </a:ext>
            </a:extLst>
          </p:cNvPr>
          <p:cNvSpPr/>
          <p:nvPr/>
        </p:nvSpPr>
        <p:spPr>
          <a:xfrm>
            <a:off x="3243459" y="5529224"/>
            <a:ext cx="8876533" cy="9519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Визначає абсцису точки розміщення Черепашки на полотні</a:t>
            </a:r>
          </a:p>
        </p:txBody>
      </p:sp>
    </p:spTree>
    <p:extLst>
      <p:ext uri="{BB962C8B-B14F-4D97-AF65-F5344CB8AC3E}">
        <p14:creationId xmlns:p14="http://schemas.microsoft.com/office/powerpoint/2010/main" val="311377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Система координат</a:t>
            </a:r>
            <a:br>
              <a:rPr lang="uk-UA" dirty="0"/>
            </a:br>
            <a:r>
              <a:rPr lang="uk-UA" dirty="0"/>
              <a:t>на полотні в </a:t>
            </a:r>
            <a:r>
              <a:rPr lang="uk-UA" dirty="0" err="1"/>
              <a:t>Python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89CA11CC-1F3E-4CD2-A931-54A2478E6CCA}"/>
              </a:ext>
            </a:extLst>
          </p:cNvPr>
          <p:cNvSpPr/>
          <p:nvPr/>
        </p:nvSpPr>
        <p:spPr>
          <a:xfrm>
            <a:off x="69847" y="1196763"/>
            <a:ext cx="3073128" cy="72424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Команда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EAC5BAD0-72CE-47A2-9439-1590F034243F}"/>
              </a:ext>
            </a:extLst>
          </p:cNvPr>
          <p:cNvSpPr/>
          <p:nvPr/>
        </p:nvSpPr>
        <p:spPr>
          <a:xfrm>
            <a:off x="3243459" y="1196763"/>
            <a:ext cx="8876533" cy="72424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Результат виконання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EFF2789D-6471-4DE8-A9C2-682CBE8C99BD}"/>
              </a:ext>
            </a:extLst>
          </p:cNvPr>
          <p:cNvSpPr/>
          <p:nvPr/>
        </p:nvSpPr>
        <p:spPr>
          <a:xfrm>
            <a:off x="69847" y="2014077"/>
            <a:ext cx="3073128" cy="205550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 err="1">
                <a:solidFill>
                  <a:srgbClr val="FFFF00"/>
                </a:solidFill>
              </a:rPr>
              <a:t>sety</a:t>
            </a:r>
            <a:r>
              <a:rPr lang="uk-UA" sz="2600" b="1" i="1" kern="0" dirty="0">
                <a:solidFill>
                  <a:srgbClr val="FFFF00"/>
                </a:solidFill>
              </a:rPr>
              <a:t>(y)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C7D67141-3429-4125-B189-D0D9D536844F}"/>
              </a:ext>
            </a:extLst>
          </p:cNvPr>
          <p:cNvSpPr/>
          <p:nvPr/>
        </p:nvSpPr>
        <p:spPr>
          <a:xfrm>
            <a:off x="3243459" y="2014077"/>
            <a:ext cx="8876533" cy="205550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Задає ординату точки розміщення Черепашки на полотні (при цьому абсциса точки розміщення не змінюється) і переміщує Черепашку з поточного положення в цю точку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B4B94CCD-1938-4BB8-A5A3-FF7CCA99F104}"/>
              </a:ext>
            </a:extLst>
          </p:cNvPr>
          <p:cNvSpPr/>
          <p:nvPr/>
        </p:nvSpPr>
        <p:spPr>
          <a:xfrm>
            <a:off x="69847" y="4162648"/>
            <a:ext cx="3073128" cy="79119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 err="1">
                <a:solidFill>
                  <a:srgbClr val="FFFF00"/>
                </a:solidFill>
              </a:rPr>
              <a:t>усоr</a:t>
            </a:r>
            <a:r>
              <a:rPr lang="uk-UA" sz="2600" b="1" i="1" kern="0" dirty="0">
                <a:solidFill>
                  <a:srgbClr val="FFFF00"/>
                </a:solidFill>
              </a:rPr>
              <a:t>()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7EF777C8-DC2D-490D-A2A4-5A862784CD17}"/>
              </a:ext>
            </a:extLst>
          </p:cNvPr>
          <p:cNvSpPr/>
          <p:nvPr/>
        </p:nvSpPr>
        <p:spPr>
          <a:xfrm>
            <a:off x="3243459" y="4162648"/>
            <a:ext cx="8876533" cy="79119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Визначає ординату точки розміщення Черепашки на полотні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4DB4F857-CACF-4971-B099-EB3EB2468074}"/>
              </a:ext>
            </a:extLst>
          </p:cNvPr>
          <p:cNvSpPr/>
          <p:nvPr/>
        </p:nvSpPr>
        <p:spPr>
          <a:xfrm>
            <a:off x="69847" y="5046904"/>
            <a:ext cx="3073128" cy="13940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w</a:t>
            </a:r>
            <a:r>
              <a:rPr lang="uk-UA" sz="2800" b="1" i="1" kern="0" dirty="0" err="1">
                <a:solidFill>
                  <a:srgbClr val="FFFF00"/>
                </a:solidFill>
              </a:rPr>
              <a:t>rite</a:t>
            </a:r>
            <a:r>
              <a:rPr lang="uk-UA" sz="2800" b="1" i="1" kern="0" dirty="0">
                <a:solidFill>
                  <a:srgbClr val="FFFF00"/>
                </a:solidFill>
              </a:rPr>
              <a:t>('текст')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(</a:t>
            </a:r>
            <a:r>
              <a:rPr lang="uk-UA" sz="2800" b="1" i="1" kern="0" dirty="0" err="1">
                <a:solidFill>
                  <a:schemeClr val="bg1"/>
                </a:solidFill>
              </a:rPr>
              <a:t>англ</a:t>
            </a:r>
            <a:r>
              <a:rPr lang="uk-UA" sz="2800" b="1" i="1" kern="0" dirty="0">
                <a:solidFill>
                  <a:schemeClr val="bg1"/>
                </a:solidFill>
              </a:rPr>
              <a:t>, </a:t>
            </a:r>
            <a:r>
              <a:rPr lang="uk-UA" sz="2800" b="1" i="1" kern="0" dirty="0" err="1">
                <a:solidFill>
                  <a:schemeClr val="bg1"/>
                </a:solidFill>
              </a:rPr>
              <a:t>write</a:t>
            </a:r>
            <a:r>
              <a:rPr lang="uk-UA" sz="2800" b="1" i="1" kern="0" dirty="0">
                <a:solidFill>
                  <a:schemeClr val="bg1"/>
                </a:solidFill>
              </a:rPr>
              <a:t> - писати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91E976F2-F1E0-42A2-A302-0E48540F5237}"/>
              </a:ext>
            </a:extLst>
          </p:cNvPr>
          <p:cNvSpPr/>
          <p:nvPr/>
        </p:nvSpPr>
        <p:spPr>
          <a:xfrm>
            <a:off x="3243459" y="5046904"/>
            <a:ext cx="8876533" cy="13940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Виводить заданий текст на полотні в поточній точці розміщення Черепашки</a:t>
            </a:r>
          </a:p>
        </p:txBody>
      </p:sp>
    </p:spTree>
    <p:extLst>
      <p:ext uri="{BB962C8B-B14F-4D97-AF65-F5344CB8AC3E}">
        <p14:creationId xmlns:p14="http://schemas.microsoft.com/office/powerpoint/2010/main" val="263149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Система координат</a:t>
            </a:r>
            <a:br>
              <a:rPr lang="uk-UA" dirty="0"/>
            </a:br>
            <a:r>
              <a:rPr lang="uk-UA" dirty="0"/>
              <a:t>на полотні в </a:t>
            </a:r>
            <a:r>
              <a:rPr lang="uk-UA" dirty="0" err="1"/>
              <a:t>Python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C9B68B-F66A-4290-AB12-DADD9179ABE4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 час виконання цих команд, якщо олівець опущено, то Черепашка залишає за собою слід.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C80910-0D13-4058-9748-7304659A8B4A}"/>
              </a:ext>
            </a:extLst>
          </p:cNvPr>
          <p:cNvSpPr txBox="1"/>
          <p:nvPr/>
        </p:nvSpPr>
        <p:spPr>
          <a:xfrm>
            <a:off x="72008" y="2278064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</a:t>
            </a:r>
            <a:r>
              <a:rPr lang="uk-UA" sz="2800" b="1" i="1" kern="0" dirty="0" err="1">
                <a:solidFill>
                  <a:srgbClr val="FFFFFF"/>
                </a:solidFill>
              </a:rPr>
              <a:t>проєкті</a:t>
            </a:r>
            <a:r>
              <a:rPr lang="uk-UA" sz="2800" b="1" i="1" kern="0" dirty="0">
                <a:solidFill>
                  <a:srgbClr val="FFFFFF"/>
                </a:solidFill>
              </a:rPr>
              <a:t> можна задавати швидкість руху </a:t>
            </a:r>
            <a:r>
              <a:rPr lang="uk-UA" sz="2800" b="1" i="1" kern="0" dirty="0">
                <a:solidFill>
                  <a:srgbClr val="FFFF00"/>
                </a:solidFill>
              </a:rPr>
              <a:t>Черепашки</a:t>
            </a:r>
            <a:r>
              <a:rPr lang="uk-UA" sz="2800" b="1" i="1" kern="0" dirty="0">
                <a:solidFill>
                  <a:srgbClr val="FFFFFF"/>
                </a:solidFill>
              </a:rPr>
              <a:t>. Команда: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7092C1-A904-439B-A3BE-8075ADB7A7E4}"/>
              </a:ext>
            </a:extLst>
          </p:cNvPr>
          <p:cNvSpPr txBox="1"/>
          <p:nvPr/>
        </p:nvSpPr>
        <p:spPr>
          <a:xfrm>
            <a:off x="2803490" y="3378664"/>
            <a:ext cx="9315934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(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en-US" sz="2800" b="1" i="1" kern="0" dirty="0">
                <a:solidFill>
                  <a:srgbClr val="FFFFFF"/>
                </a:solidFill>
              </a:rPr>
              <a:t>speed - </a:t>
            </a:r>
            <a:r>
              <a:rPr lang="uk-UA" sz="2800" b="1" i="1" kern="0" dirty="0">
                <a:solidFill>
                  <a:srgbClr val="FFFFFF"/>
                </a:solidFill>
              </a:rPr>
              <a:t>швидкість) задає повільну швидкість переміщення Черепашки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4C9A7CB4-68A4-457B-9E2C-1C2BEC83B18A}"/>
              </a:ext>
            </a:extLst>
          </p:cNvPr>
          <p:cNvSpPr/>
          <p:nvPr/>
        </p:nvSpPr>
        <p:spPr>
          <a:xfrm>
            <a:off x="72008" y="3378664"/>
            <a:ext cx="2630999" cy="9541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speed(1)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F8444C-3C2B-4352-A74D-EBD410BE974D}"/>
              </a:ext>
            </a:extLst>
          </p:cNvPr>
          <p:cNvSpPr txBox="1"/>
          <p:nvPr/>
        </p:nvSpPr>
        <p:spPr>
          <a:xfrm>
            <a:off x="2803490" y="4479264"/>
            <a:ext cx="9315934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задає високу швидкість.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569F9C79-3C2D-4C22-A64C-95B4EE69EA73}"/>
              </a:ext>
            </a:extLst>
          </p:cNvPr>
          <p:cNvSpPr/>
          <p:nvPr/>
        </p:nvSpPr>
        <p:spPr>
          <a:xfrm>
            <a:off x="72008" y="4479264"/>
            <a:ext cx="2630999" cy="5232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speed(</a:t>
            </a:r>
            <a:r>
              <a:rPr lang="uk-UA" sz="2800" b="1" i="1" kern="0" dirty="0">
                <a:solidFill>
                  <a:srgbClr val="FFFFFF"/>
                </a:solidFill>
              </a:rPr>
              <a:t>0</a:t>
            </a:r>
            <a:r>
              <a:rPr lang="en-US" sz="2800" b="1" i="1" kern="0" dirty="0">
                <a:solidFill>
                  <a:srgbClr val="FFFFFF"/>
                </a:solidFill>
              </a:rPr>
              <a:t>)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25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11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304280</TotalTime>
  <Words>805</Words>
  <Application>Microsoft Office PowerPoint</Application>
  <PresentationFormat>Широкий екран</PresentationFormat>
  <Paragraphs>110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2" baseType="lpstr">
      <vt:lpstr>Arial</vt:lpstr>
      <vt:lpstr>Comic Sans MS</vt:lpstr>
      <vt:lpstr>Times New Roman</vt:lpstr>
      <vt:lpstr>Verdana</vt:lpstr>
      <vt:lpstr>Wingdings</vt:lpstr>
      <vt:lpstr>Тема Office</vt:lpstr>
      <vt:lpstr>Система координат у проєктах створення зображень</vt:lpstr>
      <vt:lpstr>Система координат у проєктах створення зображень</vt:lpstr>
      <vt:lpstr>Система координат на полотні в Python</vt:lpstr>
      <vt:lpstr>Система координат на полотні в Python</vt:lpstr>
      <vt:lpstr>Система координат на полотні в Python</vt:lpstr>
      <vt:lpstr>Система координат на полотні в Python</vt:lpstr>
      <vt:lpstr>Система координат на полотні в Python</vt:lpstr>
      <vt:lpstr>Система координат на полотні в Python</vt:lpstr>
      <vt:lpstr>Система координат на полотні в Python</vt:lpstr>
      <vt:lpstr>Система координат на полотні в Python</vt:lpstr>
      <vt:lpstr>Система координат на полотні в Python</vt:lpstr>
      <vt:lpstr>Система координат на полотні в Python</vt:lpstr>
      <vt:lpstr>Дайте відповіді на запитання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Сергій Мацаєнко</cp:lastModifiedBy>
  <cp:revision>1449</cp:revision>
  <dcterms:created xsi:type="dcterms:W3CDTF">2016-06-06T19:48:43Z</dcterms:created>
  <dcterms:modified xsi:type="dcterms:W3CDTF">2020-10-17T10:35:05Z</dcterms:modified>
</cp:coreProperties>
</file>