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7" r:id="rId7"/>
    <p:sldId id="270" r:id="rId8"/>
    <p:sldId id="259" r:id="rId9"/>
    <p:sldId id="260" r:id="rId10"/>
    <p:sldId id="261" r:id="rId11"/>
    <p:sldId id="264" r:id="rId12"/>
    <p:sldId id="266" r:id="rId13"/>
    <p:sldId id="265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err="1" smtClean="0"/>
              <a:t>Вересень</a:t>
            </a:r>
            <a:r>
              <a:rPr lang="ru-RU" baseline="0" dirty="0" smtClean="0"/>
              <a:t> 2022 р.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cat>
            <c:strRef>
              <c:f>Лист1!$A$2:$A$4</c:f>
              <c:strCache>
                <c:ptCount val="3"/>
                <c:pt idx="0">
                  <c:v>високий</c:v>
                </c:pt>
                <c:pt idx="1">
                  <c:v>середній</c:v>
                </c:pt>
                <c:pt idx="2">
                  <c:v>низький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</c:v>
                </c:pt>
                <c:pt idx="1">
                  <c:v>0.30000000000000032</c:v>
                </c:pt>
                <c:pt idx="2">
                  <c:v>0.5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err="1" smtClean="0"/>
              <a:t>Травень</a:t>
            </a:r>
            <a:r>
              <a:rPr lang="ru-RU" baseline="0" dirty="0" smtClean="0"/>
              <a:t> 2023 р.</a:t>
            </a:r>
            <a:endParaRPr lang="ru-RU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5458828999789422E-2"/>
          <c:y val="0.28948837576969266"/>
          <c:w val="0.68557391004097601"/>
          <c:h val="0.700054181083391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високий</c:v>
                </c:pt>
                <c:pt idx="1">
                  <c:v>середній</c:v>
                </c:pt>
                <c:pt idx="2">
                  <c:v>низький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0.85000000000000064</c:v>
                </c:pt>
                <c:pt idx="1">
                  <c:v>0.15000000000000016</c:v>
                </c:pt>
                <c:pt idx="2">
                  <c:v>0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3" Type="http://schemas.openxmlformats.org/officeDocument/2006/relationships/hyperlink" Target="https://www.facebook.com/groups/469566153599151" TargetMode="External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46956615359915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cer\Downloads\unname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2714644"/>
          </a:xfrm>
        </p:spPr>
        <p:txBody>
          <a:bodyPr>
            <a:normAutofit/>
          </a:bodyPr>
          <a:lstStyle/>
          <a:p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uk-UA" sz="1600" b="1" dirty="0" smtClean="0">
                <a:solidFill>
                  <a:srgbClr val="0070C0"/>
                </a:solidFill>
              </a:rPr>
              <a:t> ДОШКІЛЬНИЙ НАВЧАЛЬНИЙ ЗАКЛАД (ЯСЛА-САДОК)</a:t>
            </a:r>
            <a:br>
              <a:rPr lang="uk-UA" sz="1600" b="1" dirty="0" smtClean="0">
                <a:solidFill>
                  <a:srgbClr val="0070C0"/>
                </a:solidFill>
              </a:rPr>
            </a:br>
            <a:r>
              <a:rPr lang="uk-UA" sz="1600" b="1" dirty="0" smtClean="0">
                <a:solidFill>
                  <a:srgbClr val="0070C0"/>
                </a:solidFill>
              </a:rPr>
              <a:t> КОМБІНОВАНОГО ТИПУ №26 </a:t>
            </a:r>
            <a:br>
              <a:rPr lang="uk-UA" sz="1600" b="1" dirty="0" smtClean="0">
                <a:solidFill>
                  <a:srgbClr val="0070C0"/>
                </a:solidFill>
              </a:rPr>
            </a:br>
            <a:r>
              <a:rPr lang="uk-UA" sz="1600" b="1" dirty="0" smtClean="0">
                <a:solidFill>
                  <a:srgbClr val="0070C0"/>
                </a:solidFill>
              </a:rPr>
              <a:t>ПРИЛУЦЬКОЇ МІСЬКОЇ РАДИ </a:t>
            </a:r>
            <a:br>
              <a:rPr lang="uk-UA" sz="1600" b="1" dirty="0" smtClean="0">
                <a:solidFill>
                  <a:srgbClr val="0070C0"/>
                </a:solidFill>
              </a:rPr>
            </a:br>
            <a:r>
              <a:rPr lang="uk-UA" sz="1600" b="1" dirty="0" smtClean="0">
                <a:solidFill>
                  <a:srgbClr val="0070C0"/>
                </a:solidFill>
              </a:rPr>
              <a:t>ЧЕРНІГІВСЬКОЇ ОБЛАСТІ</a:t>
            </a:r>
            <a:r>
              <a:rPr lang="uk-UA" sz="2000" b="1" dirty="0" smtClean="0">
                <a:solidFill>
                  <a:srgbClr val="0070C0"/>
                </a:solidFill>
              </a:rPr>
              <a:t/>
            </a:r>
            <a:br>
              <a:rPr lang="uk-UA" sz="2000" b="1" dirty="0" smtClean="0">
                <a:solidFill>
                  <a:srgbClr val="0070C0"/>
                </a:solidFill>
              </a:rPr>
            </a:br>
            <a:r>
              <a:rPr lang="uk-UA" sz="2400" b="1" dirty="0" smtClean="0">
                <a:solidFill>
                  <a:srgbClr val="7030A0"/>
                </a:solidFill>
              </a:rPr>
              <a:t>РОЗВИВАЛЬНЕ ЧИТАННЯ ЗА МЕТОДИКОЮ Л.ШЕЛЕСТОВОЇ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3929066"/>
            <a:ext cx="4286280" cy="1500198"/>
          </a:xfrm>
        </p:spPr>
        <p:txBody>
          <a:bodyPr>
            <a:normAutofit fontScale="55000" lnSpcReduction="20000"/>
          </a:bodyPr>
          <a:lstStyle/>
          <a:p>
            <a:r>
              <a:rPr lang="uk-UA" b="1" dirty="0" smtClean="0">
                <a:solidFill>
                  <a:srgbClr val="00B050"/>
                </a:solidFill>
              </a:rPr>
              <a:t>З ДОСВІДУ РОБОТИ </a:t>
            </a:r>
          </a:p>
          <a:p>
            <a:r>
              <a:rPr lang="uk-UA" b="1" dirty="0" smtClean="0">
                <a:solidFill>
                  <a:srgbClr val="00B050"/>
                </a:solidFill>
              </a:rPr>
              <a:t>БЕЗКРОВНОЇ Л.М., ВИХОВАТЕЛЯ </a:t>
            </a:r>
          </a:p>
          <a:p>
            <a:endParaRPr lang="uk-UA" b="1" dirty="0" smtClean="0">
              <a:solidFill>
                <a:srgbClr val="00B050"/>
              </a:solidFill>
            </a:endParaRPr>
          </a:p>
          <a:p>
            <a:endParaRPr lang="uk-UA" b="1" dirty="0" smtClean="0">
              <a:solidFill>
                <a:srgbClr val="00B050"/>
              </a:solidFill>
            </a:endParaRPr>
          </a:p>
          <a:p>
            <a:r>
              <a:rPr lang="uk-UA" b="1" dirty="0" smtClean="0">
                <a:solidFill>
                  <a:srgbClr val="00B050"/>
                </a:solidFill>
              </a:rPr>
              <a:t>ЛЮТИЙ 2024 РІК</a:t>
            </a:r>
            <a:endParaRPr lang="ru-RU" b="1" dirty="0" smtClean="0">
              <a:solidFill>
                <a:srgbClr val="00B050"/>
              </a:solidFill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72396" y="6429396"/>
            <a:ext cx="1212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/>
              <a:t>Безкровна Л.М.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cer\Downloads\unname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ПОШИРЕННЯ ДОСВІДУ</a:t>
            </a:r>
            <a:r>
              <a:rPr lang="uk-UA" sz="2400" b="1" dirty="0" smtClean="0">
                <a:solidFill>
                  <a:srgbClr val="00B0F0"/>
                </a:solidFill>
              </a:rPr>
              <a:t/>
            </a:r>
            <a:br>
              <a:rPr lang="uk-UA" sz="2400" b="1" dirty="0" smtClean="0">
                <a:solidFill>
                  <a:srgbClr val="00B0F0"/>
                </a:solidFill>
              </a:rPr>
            </a:br>
            <a:r>
              <a:rPr lang="uk-UA" sz="1600" b="1" dirty="0" smtClean="0">
                <a:solidFill>
                  <a:srgbClr val="0070C0"/>
                </a:solidFill>
              </a:rPr>
              <a:t> Практикум для педагогів. </a:t>
            </a:r>
            <a:r>
              <a:rPr lang="uk-UA" sz="1600" b="1" dirty="0" err="1" smtClean="0">
                <a:solidFill>
                  <a:srgbClr val="0070C0"/>
                </a:solidFill>
              </a:rPr>
              <a:t>“Художнє</a:t>
            </a:r>
            <a:r>
              <a:rPr lang="uk-UA" sz="1600" b="1" dirty="0" smtClean="0">
                <a:solidFill>
                  <a:srgbClr val="0070C0"/>
                </a:solidFill>
              </a:rPr>
              <a:t> слово, як засіб стимулювання мовленнєвої </a:t>
            </a:r>
            <a:r>
              <a:rPr lang="uk-UA" sz="1600" b="1" dirty="0" err="1" smtClean="0">
                <a:solidFill>
                  <a:srgbClr val="0070C0"/>
                </a:solidFill>
              </a:rPr>
              <a:t>активності”</a:t>
            </a:r>
            <a:r>
              <a:rPr lang="uk-UA" sz="1600" b="1" dirty="0" smtClean="0">
                <a:solidFill>
                  <a:srgbClr val="0070C0"/>
                </a:solidFill>
              </a:rPr>
              <a:t> (лютий, 2020 р.)</a:t>
            </a:r>
            <a:br>
              <a:rPr lang="uk-UA" sz="1600" b="1" dirty="0" smtClean="0">
                <a:solidFill>
                  <a:srgbClr val="0070C0"/>
                </a:solidFill>
              </a:rPr>
            </a:br>
            <a:r>
              <a:rPr lang="uk-UA" sz="1600" b="1" dirty="0" smtClean="0">
                <a:solidFill>
                  <a:srgbClr val="0070C0"/>
                </a:solidFill>
              </a:rPr>
              <a:t> Педагогічний </a:t>
            </a:r>
            <a:r>
              <a:rPr lang="uk-UA" sz="1600" b="1" dirty="0" err="1" smtClean="0">
                <a:solidFill>
                  <a:srgbClr val="0070C0"/>
                </a:solidFill>
              </a:rPr>
              <a:t>месендж</a:t>
            </a:r>
            <a:r>
              <a:rPr lang="uk-UA" sz="1600" b="1" dirty="0" smtClean="0">
                <a:solidFill>
                  <a:srgbClr val="0070C0"/>
                </a:solidFill>
              </a:rPr>
              <a:t>. </a:t>
            </a:r>
            <a:r>
              <a:rPr lang="uk-UA" sz="1600" b="1" dirty="0" err="1" smtClean="0">
                <a:solidFill>
                  <a:srgbClr val="0070C0"/>
                </a:solidFill>
              </a:rPr>
              <a:t>“Щоб</a:t>
            </a:r>
            <a:r>
              <a:rPr lang="uk-UA" sz="1600" b="1" dirty="0" smtClean="0">
                <a:solidFill>
                  <a:srgbClr val="0070C0"/>
                </a:solidFill>
              </a:rPr>
              <a:t> порозумітися з дитиною, я практикую…” (листопад 2021 р.)</a:t>
            </a:r>
            <a:br>
              <a:rPr lang="uk-UA" sz="1600" b="1" dirty="0" smtClean="0">
                <a:solidFill>
                  <a:srgbClr val="0070C0"/>
                </a:solidFill>
              </a:rPr>
            </a:br>
            <a:r>
              <a:rPr lang="uk-UA" sz="1600" b="1" dirty="0" smtClean="0">
                <a:solidFill>
                  <a:srgbClr val="0070C0"/>
                </a:solidFill>
              </a:rPr>
              <a:t>Практикум для вихователів. </a:t>
            </a:r>
            <a:r>
              <a:rPr lang="uk-UA" sz="1600" b="1" dirty="0" err="1" smtClean="0">
                <a:solidFill>
                  <a:srgbClr val="0070C0"/>
                </a:solidFill>
              </a:rPr>
              <a:t>“Буквенні</a:t>
            </a:r>
            <a:r>
              <a:rPr lang="uk-UA" sz="1600" b="1" dirty="0" smtClean="0">
                <a:solidFill>
                  <a:srgbClr val="0070C0"/>
                </a:solidFill>
              </a:rPr>
              <a:t> </a:t>
            </a:r>
            <a:r>
              <a:rPr lang="uk-UA" sz="1600" b="1" dirty="0" err="1" smtClean="0">
                <a:solidFill>
                  <a:srgbClr val="0070C0"/>
                </a:solidFill>
              </a:rPr>
              <a:t>фантазії”</a:t>
            </a:r>
            <a:r>
              <a:rPr lang="uk-UA" sz="1600" b="1" dirty="0" smtClean="0">
                <a:solidFill>
                  <a:srgbClr val="0070C0"/>
                </a:solidFill>
              </a:rPr>
              <a:t> (жовтень, 2022 р.)</a:t>
            </a:r>
            <a:br>
              <a:rPr lang="uk-UA" sz="1600" b="1" dirty="0" smtClean="0">
                <a:solidFill>
                  <a:srgbClr val="0070C0"/>
                </a:solidFill>
              </a:rPr>
            </a:br>
            <a:r>
              <a:rPr lang="uk-UA" sz="1600" b="1" dirty="0" smtClean="0">
                <a:solidFill>
                  <a:srgbClr val="7030A0"/>
                </a:solidFill>
              </a:rPr>
              <a:t>ТЕМАТИЧНА СПІЛЬНОТА ПРИ </a:t>
            </a:r>
            <a:r>
              <a:rPr lang="uk-UA" sz="1600" b="1" dirty="0" err="1" smtClean="0">
                <a:solidFill>
                  <a:srgbClr val="7030A0"/>
                </a:solidFill>
              </a:rPr>
              <a:t>ПЦ</a:t>
            </a:r>
            <a:r>
              <a:rPr lang="uk-UA" sz="1600" b="1" dirty="0" smtClean="0">
                <a:solidFill>
                  <a:srgbClr val="7030A0"/>
                </a:solidFill>
              </a:rPr>
              <a:t> ПРПП </a:t>
            </a:r>
            <a:r>
              <a:rPr lang="uk-UA" sz="1600" b="1" dirty="0" err="1" smtClean="0">
                <a:solidFill>
                  <a:srgbClr val="0070C0"/>
                </a:solidFill>
              </a:rPr>
              <a:t>Педагогчний</a:t>
            </a:r>
            <a:r>
              <a:rPr lang="uk-UA" sz="1600" b="1" dirty="0" smtClean="0">
                <a:solidFill>
                  <a:srgbClr val="0070C0"/>
                </a:solidFill>
              </a:rPr>
              <a:t> </a:t>
            </a:r>
            <a:r>
              <a:rPr lang="uk-UA" sz="1600" b="1" dirty="0" err="1" smtClean="0">
                <a:solidFill>
                  <a:srgbClr val="0070C0"/>
                </a:solidFill>
              </a:rPr>
              <a:t>ланч</a:t>
            </a:r>
            <a:r>
              <a:rPr lang="uk-UA" sz="1600" b="1" dirty="0" smtClean="0">
                <a:solidFill>
                  <a:srgbClr val="0070C0"/>
                </a:solidFill>
              </a:rPr>
              <a:t>. </a:t>
            </a:r>
            <a:r>
              <a:rPr lang="uk-UA" sz="1600" b="1" dirty="0" err="1" smtClean="0">
                <a:solidFill>
                  <a:srgbClr val="0070C0"/>
                </a:solidFill>
              </a:rPr>
              <a:t>“Розвивальне</a:t>
            </a:r>
            <a:r>
              <a:rPr lang="uk-UA" sz="1600" b="1" dirty="0" smtClean="0">
                <a:solidFill>
                  <a:srgbClr val="0070C0"/>
                </a:solidFill>
              </a:rPr>
              <a:t> читання за методикою Л.</a:t>
            </a:r>
            <a:r>
              <a:rPr lang="uk-UA" sz="1600" b="1" dirty="0" err="1" smtClean="0">
                <a:solidFill>
                  <a:srgbClr val="0070C0"/>
                </a:solidFill>
              </a:rPr>
              <a:t>Шелестової</a:t>
            </a:r>
            <a:r>
              <a:rPr lang="uk-UA" sz="1600" b="1" dirty="0" smtClean="0">
                <a:solidFill>
                  <a:srgbClr val="0070C0"/>
                </a:solidFill>
              </a:rPr>
              <a:t>. (січень, 2023 р.)</a:t>
            </a:r>
            <a:r>
              <a:rPr lang="ru-RU" sz="1600" b="1" dirty="0" smtClean="0">
                <a:solidFill>
                  <a:srgbClr val="0070C0"/>
                </a:solidFill>
              </a:rPr>
              <a:t/>
            </a:r>
            <a:br>
              <a:rPr lang="ru-RU" sz="1600" b="1" dirty="0" smtClean="0">
                <a:solidFill>
                  <a:srgbClr val="0070C0"/>
                </a:solidFill>
              </a:rPr>
            </a:b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1027" name="Picture 3" descr="C:\Users\Acer\Desktop\311607787_5631594446878186_5767003699546180410_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500306"/>
            <a:ext cx="1809760" cy="1357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Acer\Desktop\311584312_5631594466878184_7680189475913249181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571744"/>
            <a:ext cx="1814240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Users\Acer\Desktop\311636385_5631594113544886_3093310680206862872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4929199"/>
            <a:ext cx="1714512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C:\Users\Acer\Desktop\311832535_5631594600211504_1023262391152708937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4643446"/>
            <a:ext cx="1714512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Acer\Desktop\_РОБОТА_\документація\фотки сертифікатів та гармот\изображение_viber_2023-01-03_09-26-28-64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2285992"/>
            <a:ext cx="1285884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786710" y="6429396"/>
            <a:ext cx="1212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/>
              <a:t>Безкровна Л.М.</a:t>
            </a:r>
            <a:endParaRPr lang="ru-RU" sz="1200" dirty="0"/>
          </a:p>
        </p:txBody>
      </p:sp>
      <p:pic>
        <p:nvPicPr>
          <p:cNvPr id="1026" name="Picture 2" descr="E:\ФОТО ПЕДАГОГІЧНИЙ ЛАНЧ\324962145_580685320546447_46897150883761324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30" y="2643182"/>
            <a:ext cx="1714512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E:\ФОТО ПЕДАГОГІЧНИЙ ЛАНЧ\323701792_2643118952512076_7097299478085805075_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4942" y="4643446"/>
            <a:ext cx="1714512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4" descr="E:\ФОТО ПЕДАГОГІЧНИЙ ЛАНЧ\326028194_633025962157255_8722768857384649105_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15206" y="4572008"/>
            <a:ext cx="1742983" cy="1307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214414" y="3929066"/>
            <a:ext cx="1773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err="1" smtClean="0"/>
              <a:t>“Щоб</a:t>
            </a:r>
            <a:r>
              <a:rPr lang="uk-UA" sz="1200" dirty="0" smtClean="0"/>
              <a:t> порозумітися   з</a:t>
            </a:r>
          </a:p>
          <a:p>
            <a:r>
              <a:rPr lang="uk-UA" sz="1200" dirty="0" smtClean="0"/>
              <a:t>Дитиною, я практикую…</a:t>
            </a:r>
          </a:p>
          <a:p>
            <a:r>
              <a:rPr lang="uk-UA" sz="1200" dirty="0" smtClean="0"/>
              <a:t>Педагогічний </a:t>
            </a:r>
            <a:r>
              <a:rPr lang="uk-UA" sz="1200" dirty="0" err="1" smtClean="0"/>
              <a:t>месендж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000364" y="4071942"/>
            <a:ext cx="19738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err="1" smtClean="0"/>
              <a:t>“Художнє</a:t>
            </a:r>
            <a:r>
              <a:rPr lang="uk-UA" sz="1200" dirty="0" smtClean="0"/>
              <a:t> слово, як</a:t>
            </a:r>
          </a:p>
          <a:p>
            <a:r>
              <a:rPr lang="uk-UA" sz="1200" dirty="0" smtClean="0"/>
              <a:t>Засіб </a:t>
            </a:r>
            <a:r>
              <a:rPr lang="uk-UA" sz="1200" dirty="0" err="1" smtClean="0"/>
              <a:t>стимуллювання</a:t>
            </a:r>
            <a:endParaRPr lang="uk-UA" sz="1200" dirty="0" smtClean="0"/>
          </a:p>
          <a:p>
            <a:r>
              <a:rPr lang="uk-UA" sz="1200" dirty="0" smtClean="0"/>
              <a:t>Мовленнєвої активності</a:t>
            </a:r>
          </a:p>
          <a:p>
            <a:r>
              <a:rPr lang="uk-UA" sz="1200" dirty="0" smtClean="0"/>
              <a:t>Практикум для вихователів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428728" y="6000768"/>
            <a:ext cx="1477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err="1" smtClean="0"/>
              <a:t>“Буквенні</a:t>
            </a:r>
            <a:r>
              <a:rPr lang="uk-UA" sz="1200" dirty="0" smtClean="0"/>
              <a:t> </a:t>
            </a:r>
            <a:r>
              <a:rPr lang="uk-UA" sz="1200" dirty="0" err="1" smtClean="0"/>
              <a:t>фантазії”</a:t>
            </a:r>
            <a:r>
              <a:rPr lang="uk-UA" sz="1200" dirty="0" smtClean="0"/>
              <a:t> </a:t>
            </a:r>
          </a:p>
          <a:p>
            <a:r>
              <a:rPr lang="uk-UA" sz="1200" dirty="0" smtClean="0"/>
              <a:t>Практикум для </a:t>
            </a:r>
          </a:p>
          <a:p>
            <a:r>
              <a:rPr lang="uk-UA" sz="1200" dirty="0" smtClean="0"/>
              <a:t>вихователів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286116" y="6211669"/>
            <a:ext cx="1442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err="1" smtClean="0"/>
              <a:t>“Буквенні</a:t>
            </a:r>
            <a:r>
              <a:rPr lang="uk-UA" sz="1200" dirty="0" smtClean="0"/>
              <a:t> </a:t>
            </a:r>
            <a:r>
              <a:rPr lang="uk-UA" sz="1200" dirty="0" err="1" smtClean="0"/>
              <a:t>фантазії”</a:t>
            </a:r>
            <a:endParaRPr lang="uk-UA" sz="1200" dirty="0" smtClean="0"/>
          </a:p>
          <a:p>
            <a:r>
              <a:rPr lang="uk-UA" sz="1200" dirty="0" smtClean="0"/>
              <a:t>Практикум для</a:t>
            </a:r>
          </a:p>
          <a:p>
            <a:r>
              <a:rPr lang="uk-UA" sz="1200" dirty="0" smtClean="0"/>
              <a:t>вихователів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5214942" y="3929066"/>
            <a:ext cx="1442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err="1" smtClean="0"/>
              <a:t>“Буквенні</a:t>
            </a:r>
            <a:r>
              <a:rPr lang="uk-UA" sz="1200" dirty="0" smtClean="0"/>
              <a:t> </a:t>
            </a:r>
            <a:r>
              <a:rPr lang="uk-UA" sz="1200" dirty="0" err="1" smtClean="0"/>
              <a:t>фантазії”</a:t>
            </a:r>
            <a:endParaRPr lang="uk-UA" sz="1200" dirty="0" smtClean="0"/>
          </a:p>
          <a:p>
            <a:r>
              <a:rPr lang="uk-UA" sz="1200" dirty="0" smtClean="0"/>
              <a:t>Практикум для </a:t>
            </a:r>
          </a:p>
          <a:p>
            <a:r>
              <a:rPr lang="uk-UA" sz="1200" dirty="0" smtClean="0"/>
              <a:t>вихователів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7215206" y="4000504"/>
            <a:ext cx="1649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err="1" smtClean="0"/>
              <a:t>“Розвивальне</a:t>
            </a:r>
            <a:r>
              <a:rPr lang="uk-UA" sz="1200" dirty="0" smtClean="0"/>
              <a:t> читання</a:t>
            </a:r>
          </a:p>
          <a:p>
            <a:r>
              <a:rPr lang="uk-UA" sz="1200" dirty="0" smtClean="0"/>
              <a:t>Педагогічний </a:t>
            </a:r>
            <a:r>
              <a:rPr lang="uk-UA" sz="1200" dirty="0" err="1" smtClean="0"/>
              <a:t>ланч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5357818" y="6000768"/>
            <a:ext cx="171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err="1" smtClean="0"/>
              <a:t>“Розвивальне</a:t>
            </a:r>
            <a:r>
              <a:rPr lang="uk-UA" sz="1200" dirty="0" smtClean="0"/>
              <a:t> </a:t>
            </a:r>
            <a:r>
              <a:rPr lang="uk-UA" sz="1200" dirty="0" err="1" smtClean="0"/>
              <a:t>читання”</a:t>
            </a:r>
            <a:endParaRPr lang="uk-UA" sz="1200" dirty="0" smtClean="0"/>
          </a:p>
          <a:p>
            <a:r>
              <a:rPr lang="uk-UA" sz="1200" dirty="0" smtClean="0"/>
              <a:t>Педагогічний </a:t>
            </a:r>
            <a:r>
              <a:rPr lang="uk-UA" sz="1200" dirty="0" err="1" smtClean="0"/>
              <a:t>ланч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7286644" y="5929330"/>
            <a:ext cx="1649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err="1" smtClean="0"/>
              <a:t>“Розвивальне</a:t>
            </a:r>
            <a:r>
              <a:rPr lang="uk-UA" sz="1200" dirty="0" smtClean="0"/>
              <a:t> читання</a:t>
            </a:r>
          </a:p>
          <a:p>
            <a:r>
              <a:rPr lang="uk-UA" sz="1200" dirty="0" smtClean="0"/>
              <a:t>Педагогічний </a:t>
            </a:r>
            <a:r>
              <a:rPr lang="uk-UA" sz="1200" dirty="0" err="1" smtClean="0"/>
              <a:t>ланч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cer\Downloads\unname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rmAutofit fontScale="90000"/>
          </a:bodyPr>
          <a:lstStyle/>
          <a:p>
            <a: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ВЗАЄМОДІЯ З БАТЬКАМИ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МЕТА: пропагувати переваги навчання читанню</a:t>
            </a:r>
            <a:br>
              <a:rPr lang="uk-UA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 методикою Л. </a:t>
            </a:r>
            <a:r>
              <a:rPr lang="uk-UA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Шелестової</a:t>
            </a:r>
            <a:r>
              <a:rPr lang="uk-UA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залучати батьків до активної співпраці.</a:t>
            </a:r>
            <a:br>
              <a:rPr lang="uk-UA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-консультації</a:t>
            </a:r>
            <a:r>
              <a:rPr lang="uk-UA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“Пограйтеся</a:t>
            </a:r>
            <a:r>
              <a:rPr lang="uk-UA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із своєю </a:t>
            </a:r>
            <a:r>
              <a:rPr lang="uk-UA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дитиною”</a:t>
            </a:r>
            <a:r>
              <a:rPr lang="uk-UA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“Поясніть</a:t>
            </a:r>
            <a:r>
              <a:rPr lang="uk-UA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дитині значення </a:t>
            </a:r>
            <a:r>
              <a:rPr lang="uk-UA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слів”</a:t>
            </a:r>
            <a:r>
              <a:rPr lang="uk-UA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“Цікавинки</a:t>
            </a:r>
            <a:r>
              <a:rPr lang="uk-UA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для занять батьків з </a:t>
            </a:r>
            <a:r>
              <a:rPr lang="uk-UA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дитиною”</a:t>
            </a:r>
            <a:r>
              <a:rPr lang="uk-UA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-день</a:t>
            </a:r>
            <a:r>
              <a:rPr lang="uk-UA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відкритих дверей.</a:t>
            </a:r>
            <a:br>
              <a:rPr lang="uk-UA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-презентація</a:t>
            </a:r>
            <a:r>
              <a:rPr lang="uk-UA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“Весела</a:t>
            </a:r>
            <a:r>
              <a:rPr lang="uk-UA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абетка”</a:t>
            </a:r>
            <a:r>
              <a:rPr lang="uk-UA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b="1" dirty="0" smtClean="0">
                <a:solidFill>
                  <a:srgbClr val="0070C0"/>
                </a:solidFill>
                <a:hlinkClick r:id="rId3"/>
              </a:rPr>
              <a:t>https://www.facebook.com/groups/469566153599151</a:t>
            </a:r>
            <a:r>
              <a:rPr lang="uk-UA" sz="1800" b="1" dirty="0" smtClean="0">
                <a:solidFill>
                  <a:srgbClr val="0070C0"/>
                </a:solidFill>
              </a:rPr>
              <a:t/>
            </a:r>
            <a:br>
              <a:rPr lang="uk-UA" sz="1800" b="1" dirty="0" smtClean="0">
                <a:solidFill>
                  <a:srgbClr val="0070C0"/>
                </a:solidFill>
              </a:rPr>
            </a:br>
            <a:r>
              <a:rPr lang="uk-UA" sz="1800" b="1" dirty="0" err="1" smtClean="0">
                <a:solidFill>
                  <a:srgbClr val="0070C0"/>
                </a:solidFill>
              </a:rPr>
              <a:t>--розповсюдження</a:t>
            </a:r>
            <a:r>
              <a:rPr lang="uk-UA" sz="1800" b="1" dirty="0" smtClean="0">
                <a:solidFill>
                  <a:srgbClr val="0070C0"/>
                </a:solidFill>
              </a:rPr>
              <a:t> чек – листів </a:t>
            </a:r>
            <a:r>
              <a:rPr lang="uk-UA" sz="1600" dirty="0" smtClean="0"/>
              <a:t>https://vseosvita.ua/user/id1582551/blog</a:t>
            </a:r>
            <a:r>
              <a:rPr lang="uk-UA" sz="1800" b="1" dirty="0" smtClean="0">
                <a:solidFill>
                  <a:srgbClr val="0070C0"/>
                </a:solidFill>
              </a:rPr>
              <a:t>   </a:t>
            </a:r>
            <a:br>
              <a:rPr lang="uk-UA" sz="1800" b="1" dirty="0" smtClean="0">
                <a:solidFill>
                  <a:srgbClr val="0070C0"/>
                </a:solidFill>
              </a:rPr>
            </a:br>
            <a:r>
              <a:rPr lang="uk-UA" sz="1800" b="1" dirty="0" err="1" smtClean="0">
                <a:solidFill>
                  <a:srgbClr val="0070C0"/>
                </a:solidFill>
              </a:rPr>
              <a:t>-виготовлення</a:t>
            </a:r>
            <a:r>
              <a:rPr lang="uk-UA" sz="1800" b="1" dirty="0" smtClean="0">
                <a:solidFill>
                  <a:srgbClr val="0070C0"/>
                </a:solidFill>
              </a:rPr>
              <a:t> дидактичного матеріалу (демонстраційні букви).</a:t>
            </a:r>
            <a:endParaRPr lang="ru-RU" sz="18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E:\ДРУКУВАННЯ ФОТО ЧИТАННЯ\DSCN32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928934"/>
            <a:ext cx="1357322" cy="1071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E:\ДРУКУВАННЯ ФОТО ЧИТАННЯ\DSCN322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3357562"/>
            <a:ext cx="1571636" cy="1000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E:\ДРУКУВАННЯ ФОТО ЧИТАННЯ\DSCN322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4357694"/>
            <a:ext cx="1500198" cy="1000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E:\ДРУКУВАННЯ ФОТО ЧИТАННЯ\DSCN323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0" y="5715016"/>
            <a:ext cx="1428760" cy="928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E:\ДРУКУВАННЯ ФОТО ЧИТАННЯ\DSCN322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92" y="5072074"/>
            <a:ext cx="1428760" cy="1000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E:\ДРУКУВАННЯ ФОТО ЧИТАННЯ\DSCN3174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628" y="5286388"/>
            <a:ext cx="1571636" cy="1071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 descr="C:\Users\Acer\Desktop\_РОБОТА_\документація\фотки\DSCN335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00958" y="3071810"/>
            <a:ext cx="1143008" cy="1524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4" descr="C:\Users\Acer\Desktop\_РОБОТА_\документація\фотки\DSCN335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72198" y="3214686"/>
            <a:ext cx="1107263" cy="1476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5" descr="C:\Users\Acer\Desktop\_РОБОТА_\документація\фотки\DSCN335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1868" y="4714884"/>
            <a:ext cx="1071570" cy="1428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2" descr="C:\Users\Acer\Desktop\DSCN2628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14546" y="2928934"/>
            <a:ext cx="1643074" cy="1232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7715272" y="6357958"/>
            <a:ext cx="1212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/>
              <a:t>Безкровна Л.М.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cer\Downloads\unname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rgbClr val="7030A0"/>
                </a:solidFill>
              </a:rPr>
              <a:t>МОЇ ПУБЛІКАЦІЇ У ФАХОВИХ ВИДАННЯХ, ОСВІТНІХ ПЛАТФОРМАХ ТОЩО…</a:t>
            </a:r>
            <a:r>
              <a:rPr lang="uk-UA" sz="2400" b="1" dirty="0" smtClean="0">
                <a:solidFill>
                  <a:srgbClr val="7030A0"/>
                </a:solidFill>
              </a:rPr>
              <a:t/>
            </a:r>
            <a:br>
              <a:rPr lang="uk-UA" sz="2400" b="1" dirty="0" smtClean="0">
                <a:solidFill>
                  <a:srgbClr val="7030A0"/>
                </a:solidFill>
              </a:rPr>
            </a:br>
            <a:endParaRPr lang="ru-RU" sz="2400" dirty="0">
              <a:solidFill>
                <a:srgbClr val="7030A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1538" y="1000111"/>
          <a:ext cx="7858180" cy="5357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3881464"/>
                <a:gridCol w="2619394"/>
              </a:tblGrid>
              <a:tr h="416348">
                <a:tc>
                  <a:txBody>
                    <a:bodyPr/>
                    <a:lstStyle/>
                    <a:p>
                      <a:r>
                        <a:rPr lang="uk-UA" dirty="0" smtClean="0"/>
                        <a:t>Дата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Назва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Місце  публікації</a:t>
                      </a:r>
                      <a:endParaRPr lang="ru-RU" dirty="0"/>
                    </a:p>
                  </a:txBody>
                  <a:tcPr/>
                </a:tc>
              </a:tr>
              <a:tr h="821288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11.08.2021</a:t>
                      </a:r>
                      <a:r>
                        <a:rPr lang="uk-UA" sz="1400" baseline="0" dirty="0" smtClean="0"/>
                        <a:t> 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Система занять за методикою Л.</a:t>
                      </a:r>
                      <a:r>
                        <a:rPr lang="uk-UA" sz="1400" dirty="0" err="1" smtClean="0"/>
                        <a:t>Шелестової</a:t>
                      </a:r>
                      <a:r>
                        <a:rPr lang="uk-UA" sz="1400" dirty="0" smtClean="0"/>
                        <a:t> </a:t>
                      </a:r>
                      <a:r>
                        <a:rPr lang="uk-UA" sz="1400" dirty="0" err="1" smtClean="0"/>
                        <a:t>“Раннє</a:t>
                      </a:r>
                      <a:r>
                        <a:rPr lang="uk-UA" sz="1400" dirty="0" smtClean="0"/>
                        <a:t> </a:t>
                      </a:r>
                      <a:r>
                        <a:rPr lang="uk-UA" sz="1400" dirty="0" err="1" smtClean="0"/>
                        <a:t>читання”</a:t>
                      </a:r>
                      <a:r>
                        <a:rPr lang="uk-UA" sz="1400" dirty="0" smtClean="0"/>
                        <a:t> для дітей другої молодшої групи.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https://vseosvita.ua/user/id1582551/achievements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21288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12.08.2022</a:t>
                      </a:r>
                      <a:r>
                        <a:rPr lang="uk-UA" sz="1400" baseline="0" dirty="0" smtClean="0"/>
                        <a:t> 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Конспекти занять для дітей середнього дошкільного віку за методикою Л.</a:t>
                      </a:r>
                      <a:r>
                        <a:rPr lang="uk-UA" sz="1400" dirty="0" err="1" smtClean="0"/>
                        <a:t>Шелестової</a:t>
                      </a:r>
                      <a:r>
                        <a:rPr lang="uk-UA" sz="1400" dirty="0" smtClean="0"/>
                        <a:t> </a:t>
                      </a:r>
                      <a:r>
                        <a:rPr lang="uk-UA" sz="1400" dirty="0" err="1" smtClean="0"/>
                        <a:t>“Кмітливий</a:t>
                      </a:r>
                      <a:r>
                        <a:rPr lang="uk-UA" sz="1400" dirty="0" smtClean="0"/>
                        <a:t> </a:t>
                      </a:r>
                      <a:r>
                        <a:rPr lang="uk-UA" sz="1400" dirty="0" err="1" smtClean="0"/>
                        <a:t>читайлик”</a:t>
                      </a:r>
                      <a:r>
                        <a:rPr lang="uk-UA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https://vseosvita.ua/user/id1582551/achievements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21288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15.08.2022</a:t>
                      </a:r>
                      <a:r>
                        <a:rPr lang="uk-UA" sz="1400" baseline="0" dirty="0" smtClean="0"/>
                        <a:t> 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“Цікаво</a:t>
                      </a:r>
                      <a:r>
                        <a:rPr lang="uk-UA" sz="1400" dirty="0" smtClean="0"/>
                        <a:t> граємо – букви </a:t>
                      </a:r>
                      <a:r>
                        <a:rPr lang="uk-UA" sz="1400" dirty="0" err="1" smtClean="0"/>
                        <a:t>пригадаємо”</a:t>
                      </a:r>
                      <a:r>
                        <a:rPr lang="uk-UA" sz="1400" dirty="0" smtClean="0"/>
                        <a:t>. Мовленнєві ігри для дітей середнього дошкільного віку.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https://vseosvita.ua/user/id1582551/achievements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81747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22.08.2022 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Презентація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“Весела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абетка”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дітей молодшого дошкільного віку.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https://vseosvita.ua/user/id1582551/achievements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81747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02.09.2022 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Презентація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“Весела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абетка”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1 частина для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дітей середнього дошкільного </a:t>
                      </a:r>
                      <a:r>
                        <a:rPr lang="uk-UA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віку”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https://vseosvita.ua/user/id1582551/achievements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81747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05.09.2022 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Презентація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“Весела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абетка”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2 частина для дітей середнього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дошкільного віку.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https://vseosvita.ua/user/id1582551/achievements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32393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11.09.2022 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Дидактична гра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“Міркуємо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читаємо”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за методикою Л.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Шелестової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Старший дошкільний вік.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https://vseosvita.ua/user/id1582551/achievements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15272" y="6357958"/>
            <a:ext cx="1212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/>
              <a:t>Безкровна Л.М.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cer\Downloads\unname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МОЇ ПУБЛІКАЦІЇ У ФАХОВИХ ВИДАННЯХ, ОСВІТНІХ ПЛАТФОРМАХ ТОЩО…</a:t>
            </a:r>
            <a:br>
              <a:rPr lang="uk-UA" sz="2400" b="1" dirty="0" smtClean="0">
                <a:solidFill>
                  <a:srgbClr val="7030A0"/>
                </a:solidFill>
              </a:rPr>
            </a:br>
            <a:endParaRPr lang="ru-RU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00100" y="1000109"/>
          <a:ext cx="7858180" cy="514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330"/>
                <a:gridCol w="3857456"/>
                <a:gridCol w="2619394"/>
              </a:tblGrid>
              <a:tr h="428628">
                <a:tc>
                  <a:txBody>
                    <a:bodyPr/>
                    <a:lstStyle/>
                    <a:p>
                      <a:r>
                        <a:rPr lang="uk-UA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Назва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Місце публікації</a:t>
                      </a:r>
                      <a:endParaRPr lang="ru-RU" dirty="0"/>
                    </a:p>
                  </a:txBody>
                  <a:tcPr/>
                </a:tc>
              </a:tr>
              <a:tr h="607223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21.09.2022 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Розвивальна гра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“Четвертий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зайвий”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 Старший дошкільний вік.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https://vseosvita.ua/user/id1582551/achievements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07223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05.10.2022 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“Чарівне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яєчко”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 Ознайомлення дітей старшого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дошкільного віку зі світом професій.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https://vseosvita.ua/user/id1582551/achievements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07223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05.10.2022 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Дидактична гра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“Грайлики-читайлики”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 Старший дошкільний вік.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https://vseosvita.ua/user/id1582551/achievements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жовтень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2022 р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Серія медіа-занять: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“Наші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іграшки”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uk-UA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“Веселі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камінчики”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(читання), </a:t>
                      </a:r>
                      <a:r>
                        <a:rPr lang="uk-UA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“Півник”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(керамічна іграшка).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е/група у </a:t>
                      </a:r>
                      <a:r>
                        <a:rPr lang="en-US" sz="1200" dirty="0" err="1" smtClean="0"/>
                        <a:t>Facebook</a:t>
                      </a:r>
                      <a:r>
                        <a:rPr lang="uk-UA" sz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200" smtClean="0">
                          <a:solidFill>
                            <a:srgbClr val="7030A0"/>
                          </a:solidFill>
                          <a:hlinkClick r:id="rId3"/>
                        </a:rPr>
                        <a:t>https://www.facebook.com/groups/469566153599151</a:t>
                      </a:r>
                      <a:endParaRPr lang="ru-RU" sz="1200" dirty="0"/>
                    </a:p>
                  </a:txBody>
                  <a:tcPr/>
                </a:tc>
              </a:tr>
              <a:tr h="750099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26.11.2022 р.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Презентація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“Весела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абетка”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1 частина для дітей старшого дошкільного віку.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https://vseosvita.ua/user/id1582551/achievements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750099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09.12.2022 р.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Розвивальна гра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“Розшукується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слово”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 Старший дошкільний вік.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https://vseosvita.ua/user/id1582551/achievements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535785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08.02.2023 р.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“На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допомогу батькам.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Мовлення”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 Чек-листи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https://vseosvita.ua/user/id1582551/achievements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15272" y="6429396"/>
            <a:ext cx="1212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/>
              <a:t>Безкровна Л.М.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cer\Downloads\unname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4440246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МОЄ </a:t>
            </a:r>
            <a:r>
              <a:rPr lang="uk-UA" sz="2400" b="1" smtClean="0">
                <a:solidFill>
                  <a:srgbClr val="7030A0"/>
                </a:solidFill>
              </a:rPr>
              <a:t>ПЕДАГОГІЧНЕ ЕСЕ…</a:t>
            </a:r>
            <a:r>
              <a:rPr lang="uk-UA" sz="2400" b="1" dirty="0" smtClean="0">
                <a:solidFill>
                  <a:srgbClr val="0070C0"/>
                </a:solidFill>
              </a:rPr>
              <a:t/>
            </a:r>
            <a:br>
              <a:rPr lang="uk-UA" sz="2400" b="1" dirty="0" smtClean="0">
                <a:solidFill>
                  <a:srgbClr val="0070C0"/>
                </a:solidFill>
              </a:rPr>
            </a:br>
            <a:r>
              <a:rPr lang="uk-UA" sz="1400" b="1" dirty="0" smtClean="0">
                <a:solidFill>
                  <a:srgbClr val="0070C0"/>
                </a:solidFill>
              </a:rPr>
              <a:t>Тисячі професій народжуються і вмирають. Та серед вічних професій виховательська справа посідає особливе місце -  вона початок усіх інших. Головне призначення педагога – навчити маленьку людину  бути Людиною. </a:t>
            </a:r>
            <a:r>
              <a:rPr lang="ru-RU" sz="1400" b="1" dirty="0" smtClean="0">
                <a:solidFill>
                  <a:srgbClr val="0070C0"/>
                </a:solidFill>
              </a:rPr>
              <a:t/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uk-UA" sz="1400" b="1" dirty="0" smtClean="0">
                <a:solidFill>
                  <a:srgbClr val="0070C0"/>
                </a:solidFill>
              </a:rPr>
              <a:t>Кожен з нас проходить через чарівний, чудовий, казковий світ дитинства. І дуже важливо, хто поведе нас дивними стежками до пізнання світу. Адже у кожної дорослої людини була і залишиться в пам`яті перша вихователька,</a:t>
            </a:r>
            <a:r>
              <a:rPr lang="uk-UA" sz="1400" b="1" i="1" dirty="0" smtClean="0">
                <a:solidFill>
                  <a:srgbClr val="0070C0"/>
                </a:solidFill>
              </a:rPr>
              <a:t> </a:t>
            </a:r>
            <a:r>
              <a:rPr lang="uk-UA" sz="1400" b="1" dirty="0" smtClean="0">
                <a:solidFill>
                  <a:srgbClr val="0070C0"/>
                </a:solidFill>
              </a:rPr>
              <a:t>яка назавжди залишила свою частку в нас, дітях, вклавши в наші душі найбільші скарби – душевність, людяність</a:t>
            </a:r>
            <a:r>
              <a:rPr lang="uk-UA" sz="1400" b="1" i="1" dirty="0" smtClean="0">
                <a:solidFill>
                  <a:srgbClr val="0070C0"/>
                </a:solidFill>
              </a:rPr>
              <a:t>, </a:t>
            </a:r>
            <a:r>
              <a:rPr lang="uk-UA" sz="1400" b="1" dirty="0" smtClean="0">
                <a:solidFill>
                  <a:srgbClr val="0070C0"/>
                </a:solidFill>
              </a:rPr>
              <a:t>порядність.</a:t>
            </a:r>
            <a:r>
              <a:rPr lang="uk-UA" sz="1400" b="1" i="1" dirty="0" smtClean="0">
                <a:solidFill>
                  <a:srgbClr val="0070C0"/>
                </a:solidFill>
              </a:rPr>
              <a:t>  </a:t>
            </a:r>
            <a:r>
              <a:rPr lang="ru-RU" sz="1400" b="1" dirty="0" smtClean="0">
                <a:solidFill>
                  <a:srgbClr val="0070C0"/>
                </a:solidFill>
              </a:rPr>
              <a:t/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uk-UA" sz="1400" b="1" dirty="0" smtClean="0">
                <a:solidFill>
                  <a:srgbClr val="0070C0"/>
                </a:solidFill>
              </a:rPr>
              <a:t>Педагогічна діяльність – це нелегка праця і обрати шлях вихователя не кожен наважиться. Головним помічником та порадником мені слугує любов до дітей. Саме тому, відношення до професії з роками не зникає, а тільки стає мудрішим та глибшим. Скільки віддано справі за ці роки,  а скільки, ще треба віддати… </a:t>
            </a:r>
            <a:r>
              <a:rPr lang="ru-RU" sz="1400" b="1" dirty="0" smtClean="0">
                <a:solidFill>
                  <a:srgbClr val="0070C0"/>
                </a:solidFill>
              </a:rPr>
              <a:t/>
            </a:r>
            <a:br>
              <a:rPr lang="ru-RU" sz="1400" b="1" dirty="0" smtClean="0">
                <a:solidFill>
                  <a:srgbClr val="0070C0"/>
                </a:solidFill>
              </a:rPr>
            </a:b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43834" y="6500834"/>
            <a:ext cx="1212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/>
              <a:t>Безкровна Л.М.</a:t>
            </a:r>
            <a:endParaRPr lang="ru-RU" sz="1200" dirty="0"/>
          </a:p>
        </p:txBody>
      </p:sp>
      <p:pic>
        <p:nvPicPr>
          <p:cNvPr id="3" name="Picture 2" descr="E:\фото читання\DSCN269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79" y="3857628"/>
            <a:ext cx="1905013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E:\фото читання\DSCN29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4429132"/>
            <a:ext cx="2000264" cy="1500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E:\фото читання\IMG_20200204_1008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3571876"/>
            <a:ext cx="1625214" cy="2166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785918" y="5357826"/>
            <a:ext cx="1586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/>
              <a:t>Гра </a:t>
            </a:r>
            <a:r>
              <a:rPr lang="uk-UA" sz="1200" dirty="0" err="1" smtClean="0"/>
              <a:t>“Читаємо</a:t>
            </a:r>
            <a:r>
              <a:rPr lang="uk-UA" sz="1200" dirty="0" smtClean="0"/>
              <a:t> </a:t>
            </a:r>
            <a:r>
              <a:rPr lang="uk-UA" sz="1200" dirty="0" err="1" smtClean="0"/>
              <a:t>разом</a:t>
            </a:r>
            <a:r>
              <a:rPr lang="uk-UA" dirty="0" err="1" smtClean="0"/>
              <a:t>”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000496" y="6072206"/>
            <a:ext cx="2328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/>
              <a:t>Гра </a:t>
            </a:r>
            <a:r>
              <a:rPr lang="uk-UA" sz="1200" dirty="0" err="1" smtClean="0"/>
              <a:t>“Викладу</a:t>
            </a:r>
            <a:r>
              <a:rPr lang="uk-UA" sz="1200" dirty="0" smtClean="0"/>
              <a:t> склад для </a:t>
            </a:r>
            <a:r>
              <a:rPr lang="uk-UA" sz="1200" dirty="0" err="1" smtClean="0"/>
              <a:t>білочки”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357950" y="5857892"/>
            <a:ext cx="14593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/>
              <a:t>Гра </a:t>
            </a:r>
            <a:r>
              <a:rPr lang="uk-UA" sz="1200" dirty="0" err="1" smtClean="0"/>
              <a:t>“Впізнай</a:t>
            </a:r>
            <a:r>
              <a:rPr lang="uk-UA" sz="1200" dirty="0" smtClean="0"/>
              <a:t> </a:t>
            </a:r>
            <a:r>
              <a:rPr lang="uk-UA" sz="1200" dirty="0" err="1" smtClean="0"/>
              <a:t>букву”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ownloads\unname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785926"/>
            <a:ext cx="7772400" cy="3983049"/>
          </a:xfrm>
        </p:spPr>
        <p:txBody>
          <a:bodyPr>
            <a:normAutofit/>
          </a:bodyPr>
          <a:lstStyle/>
          <a:p>
            <a:r>
              <a:rPr lang="uk-UA" sz="1600" dirty="0" smtClean="0">
                <a:solidFill>
                  <a:srgbClr val="7030A0"/>
                </a:solidFill>
              </a:rPr>
              <a:t>Мета:</a:t>
            </a:r>
            <a:r>
              <a:rPr lang="uk-UA" sz="1400" dirty="0" smtClean="0">
                <a:solidFill>
                  <a:srgbClr val="7030A0"/>
                </a:solidFill>
              </a:rPr>
              <a:t> </a:t>
            </a:r>
            <a:r>
              <a:rPr lang="uk-UA" sz="1400" dirty="0" smtClean="0">
                <a:solidFill>
                  <a:srgbClr val="0070C0"/>
                </a:solidFill>
              </a:rPr>
              <a:t/>
            </a:r>
            <a:br>
              <a:rPr lang="uk-UA" sz="1400" dirty="0" smtClean="0">
                <a:solidFill>
                  <a:srgbClr val="0070C0"/>
                </a:solidFill>
              </a:rPr>
            </a:br>
            <a:r>
              <a:rPr lang="uk-UA" sz="1400" dirty="0" smtClean="0">
                <a:solidFill>
                  <a:srgbClr val="0070C0"/>
                </a:solidFill>
              </a:rPr>
              <a:t>- викликати інтерес у дошкільників до читання через </a:t>
            </a:r>
            <a:r>
              <a:rPr lang="uk-UA" sz="1400" dirty="0" err="1" smtClean="0">
                <a:solidFill>
                  <a:srgbClr val="0070C0"/>
                </a:solidFill>
              </a:rPr>
              <a:t>розв</a:t>
            </a:r>
            <a:r>
              <a:rPr lang="en-US" sz="1400" dirty="0" smtClean="0">
                <a:solidFill>
                  <a:srgbClr val="0070C0"/>
                </a:solidFill>
              </a:rPr>
              <a:t>`</a:t>
            </a:r>
            <a:r>
              <a:rPr lang="uk-UA" sz="1400" dirty="0" err="1" smtClean="0">
                <a:solidFill>
                  <a:srgbClr val="0070C0"/>
                </a:solidFill>
              </a:rPr>
              <a:t>язання</a:t>
            </a:r>
            <a:r>
              <a:rPr lang="uk-UA" sz="1400" dirty="0" smtClean="0">
                <a:solidFill>
                  <a:srgbClr val="0070C0"/>
                </a:solidFill>
              </a:rPr>
              <a:t> серії інтелектуальних завдань, вправ, ігрових ситуацій;</a:t>
            </a:r>
            <a:br>
              <a:rPr lang="uk-UA" sz="1400" dirty="0" smtClean="0">
                <a:solidFill>
                  <a:srgbClr val="0070C0"/>
                </a:solidFill>
              </a:rPr>
            </a:br>
            <a:r>
              <a:rPr lang="uk-UA" sz="1400" dirty="0" smtClean="0">
                <a:solidFill>
                  <a:srgbClr val="0070C0"/>
                </a:solidFill>
              </a:rPr>
              <a:t>- зосередити увагу малюків на ознайомленні з буквами; складами, словосполученнями за методикою л. </a:t>
            </a:r>
            <a:r>
              <a:rPr lang="uk-UA" sz="1400" dirty="0" err="1" smtClean="0">
                <a:solidFill>
                  <a:srgbClr val="0070C0"/>
                </a:solidFill>
              </a:rPr>
              <a:t>шелестової</a:t>
            </a:r>
            <a:r>
              <a:rPr lang="uk-UA" sz="1400" dirty="0" smtClean="0">
                <a:solidFill>
                  <a:srgbClr val="0070C0"/>
                </a:solidFill>
              </a:rPr>
              <a:t>;</a:t>
            </a:r>
            <a:br>
              <a:rPr lang="uk-UA" sz="1400" dirty="0" smtClean="0">
                <a:solidFill>
                  <a:srgbClr val="0070C0"/>
                </a:solidFill>
              </a:rPr>
            </a:br>
            <a:r>
              <a:rPr lang="uk-UA" sz="1400" dirty="0" smtClean="0">
                <a:solidFill>
                  <a:srgbClr val="0070C0"/>
                </a:solidFill>
              </a:rPr>
              <a:t>- розширити знання дітей про оточуючий світ, використовуючи різний природний та покидьковий матеріал.</a:t>
            </a:r>
            <a:br>
              <a:rPr lang="uk-UA" sz="1400" dirty="0" smtClean="0">
                <a:solidFill>
                  <a:srgbClr val="0070C0"/>
                </a:solidFill>
              </a:rPr>
            </a:br>
            <a:r>
              <a:rPr lang="uk-UA" sz="1400" dirty="0" smtClean="0">
                <a:solidFill>
                  <a:srgbClr val="0070C0"/>
                </a:solidFill>
              </a:rPr>
              <a:t/>
            </a:r>
            <a:br>
              <a:rPr lang="uk-UA" sz="1400" dirty="0" smtClean="0">
                <a:solidFill>
                  <a:srgbClr val="0070C0"/>
                </a:solidFill>
              </a:rPr>
            </a:br>
            <a:r>
              <a:rPr lang="uk-UA" sz="1600" dirty="0" smtClean="0">
                <a:solidFill>
                  <a:srgbClr val="7030A0"/>
                </a:solidFill>
              </a:rPr>
              <a:t>Завдання: </a:t>
            </a:r>
            <a:r>
              <a:rPr lang="uk-UA" sz="1400" dirty="0" smtClean="0">
                <a:solidFill>
                  <a:srgbClr val="0070C0"/>
                </a:solidFill>
              </a:rPr>
              <a:t/>
            </a:r>
            <a:br>
              <a:rPr lang="uk-UA" sz="1400" dirty="0" smtClean="0">
                <a:solidFill>
                  <a:srgbClr val="0070C0"/>
                </a:solidFill>
              </a:rPr>
            </a:br>
            <a:r>
              <a:rPr lang="en-US" sz="1400" dirty="0" smtClean="0">
                <a:solidFill>
                  <a:srgbClr val="0070C0"/>
                </a:solidFill>
              </a:rPr>
              <a:t> - </a:t>
            </a:r>
            <a:r>
              <a:rPr lang="uk-UA" sz="1400" dirty="0" smtClean="0">
                <a:solidFill>
                  <a:srgbClr val="0070C0"/>
                </a:solidFill>
              </a:rPr>
              <a:t>навчити дітей читати по складах слова;</a:t>
            </a:r>
            <a:br>
              <a:rPr lang="uk-UA" sz="1400" dirty="0" smtClean="0">
                <a:solidFill>
                  <a:srgbClr val="0070C0"/>
                </a:solidFill>
              </a:rPr>
            </a:br>
            <a:r>
              <a:rPr lang="uk-UA" sz="1400" dirty="0" err="1" smtClean="0">
                <a:solidFill>
                  <a:srgbClr val="0070C0"/>
                </a:solidFill>
              </a:rPr>
              <a:t>-придбати</a:t>
            </a:r>
            <a:r>
              <a:rPr lang="uk-UA" sz="1400" dirty="0" smtClean="0">
                <a:solidFill>
                  <a:srgbClr val="0070C0"/>
                </a:solidFill>
              </a:rPr>
              <a:t> методичну літературу з навчання дошкільників </a:t>
            </a:r>
            <a:r>
              <a:rPr lang="uk-UA" sz="1400" dirty="0" err="1" smtClean="0">
                <a:solidFill>
                  <a:srgbClr val="0070C0"/>
                </a:solidFill>
              </a:rPr>
              <a:t>швидкочитанню</a:t>
            </a:r>
            <a:r>
              <a:rPr lang="uk-UA" sz="1400" dirty="0" smtClean="0">
                <a:solidFill>
                  <a:srgbClr val="0070C0"/>
                </a:solidFill>
              </a:rPr>
              <a:t>;</a:t>
            </a:r>
            <a:br>
              <a:rPr lang="uk-UA" sz="1400" dirty="0" smtClean="0">
                <a:solidFill>
                  <a:srgbClr val="0070C0"/>
                </a:solidFill>
              </a:rPr>
            </a:br>
            <a:r>
              <a:rPr lang="uk-UA" sz="1400" dirty="0" err="1" smtClean="0">
                <a:solidFill>
                  <a:srgbClr val="0070C0"/>
                </a:solidFill>
              </a:rPr>
              <a:t>-провести</a:t>
            </a:r>
            <a:r>
              <a:rPr lang="uk-UA" sz="1400" dirty="0" smtClean="0">
                <a:solidFill>
                  <a:srgbClr val="0070C0"/>
                </a:solidFill>
              </a:rPr>
              <a:t> серію занять, практикумів, консультацій, відкритих показів, </a:t>
            </a:r>
            <a:r>
              <a:rPr lang="uk-UA" sz="1400" dirty="0" err="1" smtClean="0">
                <a:solidFill>
                  <a:srgbClr val="0070C0"/>
                </a:solidFill>
              </a:rPr>
              <a:t>медіа-презентацй</a:t>
            </a:r>
            <a:r>
              <a:rPr lang="uk-UA" sz="1400" dirty="0" smtClean="0">
                <a:solidFill>
                  <a:srgbClr val="0070C0"/>
                </a:solidFill>
              </a:rPr>
              <a:t> для колег; </a:t>
            </a:r>
            <a:br>
              <a:rPr lang="uk-UA" sz="1400" dirty="0" smtClean="0">
                <a:solidFill>
                  <a:srgbClr val="0070C0"/>
                </a:solidFill>
              </a:rPr>
            </a:br>
            <a:r>
              <a:rPr lang="uk-UA" sz="1400" dirty="0" err="1" smtClean="0">
                <a:solidFill>
                  <a:srgbClr val="0070C0"/>
                </a:solidFill>
              </a:rPr>
              <a:t>-виготовити</a:t>
            </a:r>
            <a:r>
              <a:rPr lang="uk-UA" sz="1400" dirty="0" smtClean="0">
                <a:solidFill>
                  <a:srgbClr val="0070C0"/>
                </a:solidFill>
              </a:rPr>
              <a:t> дидактичні матеріали, посібники спільно з дітьми та батьками;</a:t>
            </a:r>
            <a:br>
              <a:rPr lang="uk-UA" sz="1400" dirty="0" smtClean="0">
                <a:solidFill>
                  <a:srgbClr val="0070C0"/>
                </a:solidFill>
              </a:rPr>
            </a:br>
            <a:r>
              <a:rPr lang="uk-UA" sz="1400" dirty="0" smtClean="0">
                <a:solidFill>
                  <a:srgbClr val="0070C0"/>
                </a:solidFill>
              </a:rPr>
              <a:t>- залучити батьків до оснащення предметно – розвивального середовища групи </a:t>
            </a:r>
            <a:r>
              <a:rPr lang="uk-UA" sz="1400" dirty="0" err="1" smtClean="0">
                <a:solidFill>
                  <a:srgbClr val="0070C0"/>
                </a:solidFill>
              </a:rPr>
              <a:t>“Весела</a:t>
            </a:r>
            <a:r>
              <a:rPr lang="uk-UA" sz="1400" dirty="0" smtClean="0">
                <a:solidFill>
                  <a:srgbClr val="0070C0"/>
                </a:solidFill>
              </a:rPr>
              <a:t> </a:t>
            </a:r>
            <a:r>
              <a:rPr lang="uk-UA" sz="1400" dirty="0" err="1" smtClean="0">
                <a:solidFill>
                  <a:srgbClr val="0070C0"/>
                </a:solidFill>
              </a:rPr>
              <a:t>абетка”</a:t>
            </a:r>
            <a:r>
              <a:rPr lang="uk-UA" sz="1400" dirty="0" smtClean="0">
                <a:solidFill>
                  <a:srgbClr val="0070C0"/>
                </a:solidFill>
              </a:rPr>
              <a:t> (м</a:t>
            </a:r>
            <a:r>
              <a:rPr lang="en-US" sz="1400" dirty="0" smtClean="0">
                <a:solidFill>
                  <a:srgbClr val="0070C0"/>
                </a:solidFill>
              </a:rPr>
              <a:t>`</a:t>
            </a:r>
            <a:r>
              <a:rPr lang="uk-UA" sz="1400" dirty="0" smtClean="0">
                <a:solidFill>
                  <a:srgbClr val="0070C0"/>
                </a:solidFill>
              </a:rPr>
              <a:t>які букви);</a:t>
            </a:r>
            <a:br>
              <a:rPr lang="uk-UA" sz="1400" dirty="0" smtClean="0">
                <a:solidFill>
                  <a:srgbClr val="0070C0"/>
                </a:solidFill>
              </a:rPr>
            </a:br>
            <a:r>
              <a:rPr lang="uk-UA" sz="1400" dirty="0" smtClean="0">
                <a:solidFill>
                  <a:srgbClr val="0070C0"/>
                </a:solidFill>
              </a:rPr>
              <a:t>- розробити педагогам та батькам </a:t>
            </a:r>
            <a:r>
              <a:rPr lang="uk-UA" sz="1400" dirty="0" err="1" smtClean="0">
                <a:solidFill>
                  <a:srgbClr val="0070C0"/>
                </a:solidFill>
              </a:rPr>
              <a:t>пам</a:t>
            </a:r>
            <a:r>
              <a:rPr lang="en-US" sz="1400" dirty="0" smtClean="0">
                <a:solidFill>
                  <a:srgbClr val="0070C0"/>
                </a:solidFill>
              </a:rPr>
              <a:t>`</a:t>
            </a:r>
            <a:r>
              <a:rPr lang="uk-UA" sz="1400" dirty="0" smtClean="0">
                <a:solidFill>
                  <a:srgbClr val="0070C0"/>
                </a:solidFill>
              </a:rPr>
              <a:t>ятки, рекомендації, чек – листи тощо.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28605"/>
            <a:ext cx="7772400" cy="1285883"/>
          </a:xfrm>
        </p:spPr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“РОЗВИВАЛЬНЕ ЧИТАННЯ ЗА МЕТОДИКОЮ Л. ШЕЛЕСТОВОЇ”</a:t>
            </a:r>
          </a:p>
          <a:p>
            <a:r>
              <a:rPr lang="uk-UA" b="1" dirty="0" smtClean="0">
                <a:solidFill>
                  <a:srgbClr val="7030A0"/>
                </a:solidFill>
              </a:rPr>
              <a:t>Початок роботи:  вересень 2019 року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5272" y="6357958"/>
            <a:ext cx="1212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/>
              <a:t>Безкровна Л.М.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ownloads\unname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uk-UA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Навчання читання включено в мовлення, літературне </a:t>
            </a:r>
            <a:r>
              <a:rPr lang="uk-UA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образотворення</a:t>
            </a:r>
            <a:r>
              <a:rPr lang="uk-UA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відповідно моделі організації життєдіяльності дитини по ДНЗ </a:t>
            </a:r>
            <a:r>
              <a:rPr lang="uk-UA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КТ</a:t>
            </a:r>
            <a:r>
              <a:rPr lang="uk-UA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№26, і є однією зі складових мовленнєвого розвитку дошкільника. І хоч це не є </a:t>
            </a:r>
            <a:r>
              <a:rPr lang="uk-UA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обов</a:t>
            </a: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язковим</a:t>
            </a:r>
            <a:r>
              <a:rPr lang="uk-UA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згідно із Базовим компонентом дошкільної освіти в Україні, однак за бажанням дітей та батьків уже в дошкільному віці діти можуть навчитися елементам грамоти, в тому числі і читати. </a:t>
            </a:r>
            <a:br>
              <a:rPr lang="uk-UA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0070C0"/>
              </a:solidFill>
            </a:endParaRPr>
          </a:p>
        </p:txBody>
      </p:sp>
      <p:pic>
        <p:nvPicPr>
          <p:cNvPr id="5" name="Picture 3" descr="E:\фото читання - вересень 20 р\DSCN316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9" y="4500570"/>
            <a:ext cx="1879622" cy="1411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E:\фото читання - вересень 20 р\DSCN31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589866"/>
            <a:ext cx="1785950" cy="1339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143108" y="5929330"/>
            <a:ext cx="235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Заняття </a:t>
            </a:r>
            <a:r>
              <a:rPr lang="uk-UA" sz="1400" dirty="0" err="1" smtClean="0"/>
              <a:t>“Вивчаємо</a:t>
            </a:r>
            <a:r>
              <a:rPr lang="uk-UA" sz="1400" dirty="0" smtClean="0"/>
              <a:t> букву Ж”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857752" y="5929330"/>
            <a:ext cx="3176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Дидактична гра </a:t>
            </a:r>
            <a:r>
              <a:rPr lang="uk-UA" sz="1400" dirty="0" err="1" smtClean="0"/>
              <a:t>“Виклади</a:t>
            </a:r>
            <a:r>
              <a:rPr lang="uk-UA" sz="1400" dirty="0" smtClean="0"/>
              <a:t> із камінчиків</a:t>
            </a:r>
          </a:p>
          <a:p>
            <a:r>
              <a:rPr lang="uk-UA" sz="1400" dirty="0" smtClean="0"/>
              <a:t> вивчену </a:t>
            </a:r>
            <a:r>
              <a:rPr lang="uk-UA" sz="1400" dirty="0" err="1" smtClean="0"/>
              <a:t>букву</a:t>
            </a:r>
            <a:r>
              <a:rPr lang="uk-UA" dirty="0" err="1" smtClean="0"/>
              <a:t>”</a:t>
            </a:r>
            <a:endParaRPr lang="ru-RU" dirty="0"/>
          </a:p>
        </p:txBody>
      </p:sp>
      <p:pic>
        <p:nvPicPr>
          <p:cNvPr id="4098" name="Picture 2" descr="E:\фото читання - вересень 20 р\DSCN34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2571744"/>
            <a:ext cx="1905021" cy="1428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E:\фото читання - вересень 20 р\DSCN31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2607489"/>
            <a:ext cx="1857388" cy="1393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214414" y="4143380"/>
            <a:ext cx="2156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Гра  </a:t>
            </a:r>
            <a:r>
              <a:rPr lang="uk-UA" sz="1400" dirty="0" err="1" smtClean="0"/>
              <a:t>“Виклади</a:t>
            </a:r>
            <a:r>
              <a:rPr lang="uk-UA" sz="1400" dirty="0" smtClean="0"/>
              <a:t> і </a:t>
            </a:r>
            <a:r>
              <a:rPr lang="uk-UA" sz="1400" dirty="0" err="1" smtClean="0"/>
              <a:t>прочитай”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214810" y="4071942"/>
            <a:ext cx="2945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Гра </a:t>
            </a:r>
            <a:r>
              <a:rPr lang="uk-UA" sz="1400" dirty="0" err="1" smtClean="0"/>
              <a:t>“Знайомимося</a:t>
            </a:r>
            <a:r>
              <a:rPr lang="uk-UA" sz="1400" dirty="0" smtClean="0"/>
              <a:t> з новою </a:t>
            </a:r>
            <a:r>
              <a:rPr lang="uk-UA" sz="1400" dirty="0" err="1" smtClean="0"/>
              <a:t>буквою”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715272" y="6357958"/>
            <a:ext cx="1212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/>
              <a:t>Безкровна Л.М.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ownloads\unname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357322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/>
            </a:r>
            <a:br>
              <a:rPr lang="en-US" sz="1600" dirty="0" smtClean="0">
                <a:solidFill>
                  <a:srgbClr val="0070C0"/>
                </a:solidFill>
              </a:rPr>
            </a:br>
            <a:r>
              <a:rPr lang="uk-UA" sz="1600" b="1" dirty="0" smtClean="0">
                <a:solidFill>
                  <a:srgbClr val="0070C0"/>
                </a:solidFill>
              </a:rPr>
              <a:t>Допомагаючи дітям уникнути труднощів у засвоєнні таких абстрактних понять, як </a:t>
            </a:r>
            <a:r>
              <a:rPr lang="uk-UA" sz="1600" b="1" dirty="0" err="1" smtClean="0">
                <a:solidFill>
                  <a:srgbClr val="0070C0"/>
                </a:solidFill>
              </a:rPr>
              <a:t>“звук”</a:t>
            </a:r>
            <a:r>
              <a:rPr lang="uk-UA" sz="1600" b="1" dirty="0" smtClean="0">
                <a:solidFill>
                  <a:srgbClr val="0070C0"/>
                </a:solidFill>
              </a:rPr>
              <a:t>, </a:t>
            </a:r>
            <a:r>
              <a:rPr lang="uk-UA" sz="1600" b="1" dirty="0" err="1" smtClean="0">
                <a:solidFill>
                  <a:srgbClr val="0070C0"/>
                </a:solidFill>
              </a:rPr>
              <a:t>“літера”</a:t>
            </a:r>
            <a:r>
              <a:rPr lang="uk-UA" sz="1600" b="1" dirty="0" smtClean="0">
                <a:solidFill>
                  <a:srgbClr val="0070C0"/>
                </a:solidFill>
              </a:rPr>
              <a:t>, що його позначає, </a:t>
            </a:r>
            <a:r>
              <a:rPr lang="uk-UA" sz="1600" b="1" dirty="0" err="1" smtClean="0">
                <a:solidFill>
                  <a:srgbClr val="0070C0"/>
                </a:solidFill>
              </a:rPr>
              <a:t>“склад”</a:t>
            </a:r>
            <a:r>
              <a:rPr lang="uk-UA" sz="1600" b="1" dirty="0" smtClean="0">
                <a:solidFill>
                  <a:srgbClr val="0070C0"/>
                </a:solidFill>
              </a:rPr>
              <a:t>, </a:t>
            </a:r>
            <a:r>
              <a:rPr lang="uk-UA" sz="1600" b="1" dirty="0" err="1" smtClean="0">
                <a:solidFill>
                  <a:srgbClr val="0070C0"/>
                </a:solidFill>
              </a:rPr>
              <a:t>“слово”</a:t>
            </a:r>
            <a:r>
              <a:rPr lang="uk-UA" sz="1600" b="1" dirty="0" smtClean="0">
                <a:solidFill>
                  <a:srgbClr val="0070C0"/>
                </a:solidFill>
              </a:rPr>
              <a:t> є  досить складним завданням для більшості дітей. І тому у засвоєнні цих понять мені стає на допомогу наочно-образний матеріал.  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E:\фото читання\DSCN24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143116"/>
            <a:ext cx="1785950" cy="1339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E:\фото читання\IMG_20200204_1021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214554"/>
            <a:ext cx="1785950" cy="1339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E:\фото читання\DSCN24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4214817"/>
            <a:ext cx="1714512" cy="1285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928662" y="3571876"/>
            <a:ext cx="2334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Дидактична гра </a:t>
            </a:r>
            <a:r>
              <a:rPr lang="uk-UA" sz="1400" dirty="0" err="1" smtClean="0"/>
              <a:t>“Допоможи</a:t>
            </a:r>
            <a:endParaRPr lang="uk-UA" sz="1400" dirty="0" smtClean="0"/>
          </a:p>
          <a:p>
            <a:r>
              <a:rPr lang="uk-UA" sz="1400" dirty="0" smtClean="0"/>
              <a:t> Зайчику відшукати </a:t>
            </a:r>
            <a:r>
              <a:rPr lang="uk-UA" sz="1400" dirty="0" err="1" smtClean="0"/>
              <a:t>букву”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643570" y="3571876"/>
            <a:ext cx="2777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Відкритий показ </a:t>
            </a:r>
            <a:r>
              <a:rPr lang="uk-UA" sz="1400" dirty="0" err="1" smtClean="0"/>
              <a:t>“Перші</a:t>
            </a:r>
            <a:r>
              <a:rPr lang="uk-UA" sz="1400" dirty="0" smtClean="0"/>
              <a:t> сходинки</a:t>
            </a:r>
          </a:p>
          <a:p>
            <a:r>
              <a:rPr lang="uk-UA" sz="1400" dirty="0" smtClean="0"/>
              <a:t>до </a:t>
            </a:r>
            <a:r>
              <a:rPr lang="uk-UA" sz="1400" dirty="0" err="1" smtClean="0"/>
              <a:t>читання”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428728" y="5572140"/>
            <a:ext cx="1749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Викладання букви О</a:t>
            </a:r>
          </a:p>
          <a:p>
            <a:r>
              <a:rPr lang="uk-UA" sz="1400" dirty="0" smtClean="0"/>
              <a:t>  з насіння</a:t>
            </a:r>
            <a:endParaRPr lang="ru-RU" sz="1400" dirty="0"/>
          </a:p>
        </p:txBody>
      </p:sp>
      <p:pic>
        <p:nvPicPr>
          <p:cNvPr id="2050" name="Picture 2" descr="E:\фото читання - вересень 20 р\DSCN3138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2143116"/>
            <a:ext cx="1714512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E:\фото читання - вересень 20 р\DSCN316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4214818"/>
            <a:ext cx="1785950" cy="1339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E:\фото читання - вересень 20 р\DSCN316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4" y="4214818"/>
            <a:ext cx="1785950" cy="1339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4143372" y="5572140"/>
            <a:ext cx="1964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Гра </a:t>
            </a:r>
            <a:r>
              <a:rPr lang="uk-UA" sz="1400" dirty="0" err="1" smtClean="0"/>
              <a:t>“Викладаємо</a:t>
            </a:r>
            <a:r>
              <a:rPr lang="uk-UA" sz="1400" dirty="0" smtClean="0"/>
              <a:t> склад</a:t>
            </a:r>
          </a:p>
          <a:p>
            <a:r>
              <a:rPr lang="uk-UA" sz="1400" dirty="0" smtClean="0"/>
              <a:t> з буквою Ж</a:t>
            </a:r>
            <a:r>
              <a:rPr lang="uk-UA" dirty="0" smtClean="0"/>
              <a:t>”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357950" y="5572140"/>
            <a:ext cx="2533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Дидактична гра </a:t>
            </a:r>
            <a:r>
              <a:rPr lang="uk-UA" sz="1400" dirty="0" err="1" smtClean="0"/>
              <a:t>“Розшукується</a:t>
            </a:r>
            <a:endParaRPr lang="uk-UA" sz="1400" dirty="0" smtClean="0"/>
          </a:p>
          <a:p>
            <a:r>
              <a:rPr lang="uk-UA" sz="1400" dirty="0" smtClean="0"/>
              <a:t> </a:t>
            </a:r>
            <a:r>
              <a:rPr lang="uk-UA" sz="1400" dirty="0" err="1" smtClean="0"/>
              <a:t>буква”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500430" y="3500438"/>
            <a:ext cx="21251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Гра </a:t>
            </a:r>
            <a:r>
              <a:rPr lang="uk-UA" sz="1400" dirty="0" err="1" smtClean="0"/>
              <a:t>“Загадкова</a:t>
            </a:r>
            <a:r>
              <a:rPr lang="uk-UA" sz="1400" dirty="0" smtClean="0"/>
              <a:t> </a:t>
            </a:r>
            <a:r>
              <a:rPr lang="uk-UA" sz="1400" dirty="0" err="1" smtClean="0"/>
              <a:t>сніжинка”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7715272" y="6429396"/>
            <a:ext cx="1212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/>
              <a:t>Безкровна Л.М.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Downloads\unname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/>
          </a:bodyPr>
          <a:lstStyle/>
          <a:p>
            <a:r>
              <a:rPr lang="ru-RU" sz="1600" b="1" dirty="0" err="1" smtClean="0">
                <a:solidFill>
                  <a:srgbClr val="0070C0"/>
                </a:solidFill>
              </a:rPr>
              <a:t>Запропоновані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завдання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діти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виконують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природно</a:t>
            </a:r>
            <a:r>
              <a:rPr lang="ru-RU" sz="1600" b="1" dirty="0" smtClean="0">
                <a:solidFill>
                  <a:srgbClr val="0070C0"/>
                </a:solidFill>
              </a:rPr>
              <a:t>, </a:t>
            </a:r>
            <a:r>
              <a:rPr lang="ru-RU" sz="1600" b="1" dirty="0" err="1" smtClean="0">
                <a:solidFill>
                  <a:srgbClr val="0070C0"/>
                </a:solidFill>
              </a:rPr>
              <a:t>невимушено</a:t>
            </a:r>
            <a:r>
              <a:rPr lang="ru-RU" sz="1600" b="1" dirty="0" smtClean="0">
                <a:solidFill>
                  <a:srgbClr val="0070C0"/>
                </a:solidFill>
              </a:rPr>
              <a:t>, </a:t>
            </a:r>
            <a:r>
              <a:rPr lang="ru-RU" sz="1600" b="1" dirty="0" err="1" smtClean="0">
                <a:solidFill>
                  <a:srgbClr val="0070C0"/>
                </a:solidFill>
              </a:rPr>
              <a:t>з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цікавістю</a:t>
            </a:r>
            <a:r>
              <a:rPr lang="ru-RU" sz="1600" b="1" dirty="0" smtClean="0">
                <a:solidFill>
                  <a:srgbClr val="0070C0"/>
                </a:solidFill>
              </a:rPr>
              <a:t> та </a:t>
            </a:r>
            <a:r>
              <a:rPr lang="ru-RU" sz="1600" b="1" dirty="0" err="1" smtClean="0">
                <a:solidFill>
                  <a:srgbClr val="0070C0"/>
                </a:solidFill>
              </a:rPr>
              <a:t>бажанням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досягти</a:t>
            </a:r>
            <a:r>
              <a:rPr lang="ru-RU" sz="1600" b="1" dirty="0" smtClean="0">
                <a:solidFill>
                  <a:srgbClr val="0070C0"/>
                </a:solidFill>
              </a:rPr>
              <a:t> результату. 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6" name="Picture 2" descr="E:\фото читання\DSCN28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1857388" cy="1393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 descr="E:\фото читання\DSCN29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2000240"/>
            <a:ext cx="1857389" cy="1393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6" descr="E:\фото читання\DSCN29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4000504"/>
            <a:ext cx="1857388" cy="1393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85720" y="3071810"/>
            <a:ext cx="1743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Гра </a:t>
            </a:r>
            <a:r>
              <a:rPr lang="uk-UA" sz="1400" dirty="0" err="1" smtClean="0"/>
              <a:t>“Веселі</a:t>
            </a:r>
            <a:r>
              <a:rPr lang="uk-UA" sz="1400" dirty="0" smtClean="0"/>
              <a:t> </a:t>
            </a:r>
            <a:r>
              <a:rPr lang="uk-UA" sz="1400" dirty="0" err="1" smtClean="0"/>
              <a:t>лимони”</a:t>
            </a:r>
            <a:endParaRPr lang="uk-UA" sz="1400" dirty="0" smtClean="0"/>
          </a:p>
          <a:p>
            <a:r>
              <a:rPr lang="uk-UA" sz="1400" dirty="0" smtClean="0"/>
              <a:t>. Вивчення букви Л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14546" y="3429000"/>
            <a:ext cx="239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Гра </a:t>
            </a:r>
            <a:r>
              <a:rPr lang="uk-UA" sz="1400" dirty="0" err="1" smtClean="0"/>
              <a:t>“Читаємо</a:t>
            </a:r>
            <a:r>
              <a:rPr lang="uk-UA" sz="1400" dirty="0" smtClean="0"/>
              <a:t> для </a:t>
            </a:r>
            <a:r>
              <a:rPr lang="uk-UA" sz="1400" dirty="0" err="1" smtClean="0"/>
              <a:t>метеликів”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714480" y="5500702"/>
            <a:ext cx="1856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Вивчення нової букви</a:t>
            </a:r>
            <a:endParaRPr lang="ru-RU" sz="1400" dirty="0"/>
          </a:p>
        </p:txBody>
      </p:sp>
      <p:pic>
        <p:nvPicPr>
          <p:cNvPr id="1026" name="Picture 2" descr="E:\фото читання - вересень 20 р\DSCN3066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2000240"/>
            <a:ext cx="1714480" cy="1285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E:\фото читання - вересень 20 р\DSCN308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4000504"/>
            <a:ext cx="1928826" cy="1446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E:\фото читання - вересень 20 р\DSCN31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65540" y="4000504"/>
            <a:ext cx="1904860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E:\фото читання - вересень 20 р\DSCN312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1785926"/>
            <a:ext cx="1785949" cy="1339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4500562" y="3071810"/>
            <a:ext cx="1883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Гра “З</a:t>
            </a:r>
            <a:r>
              <a:rPr lang="en-US" sz="1400" dirty="0" smtClean="0"/>
              <a:t>`</a:t>
            </a:r>
            <a:r>
              <a:rPr lang="uk-UA" sz="1400" dirty="0" err="1" smtClean="0"/>
              <a:t>єднуємо</a:t>
            </a:r>
            <a:r>
              <a:rPr lang="uk-UA" sz="1400" dirty="0" smtClean="0"/>
              <a:t> вірно</a:t>
            </a:r>
          </a:p>
          <a:p>
            <a:r>
              <a:rPr lang="uk-UA" sz="1400" dirty="0" smtClean="0"/>
              <a:t> та читаємо </a:t>
            </a:r>
            <a:r>
              <a:rPr lang="uk-UA" sz="1400" dirty="0" err="1" smtClean="0"/>
              <a:t>вправно””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500826" y="3357562"/>
            <a:ext cx="2105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Гра </a:t>
            </a:r>
            <a:r>
              <a:rPr lang="uk-UA" sz="1400" dirty="0" err="1" smtClean="0"/>
              <a:t>“Покажи</a:t>
            </a:r>
            <a:r>
              <a:rPr lang="uk-UA" sz="1400" dirty="0" smtClean="0"/>
              <a:t> пальчиками</a:t>
            </a:r>
          </a:p>
          <a:p>
            <a:r>
              <a:rPr lang="uk-UA" sz="1400" dirty="0" smtClean="0"/>
              <a:t> вивчені </a:t>
            </a:r>
            <a:r>
              <a:rPr lang="uk-UA" sz="1400" dirty="0" err="1" smtClean="0"/>
              <a:t>букви”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857620" y="5572140"/>
            <a:ext cx="2160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Гра </a:t>
            </a:r>
            <a:r>
              <a:rPr lang="uk-UA" sz="1400" dirty="0" err="1" smtClean="0"/>
              <a:t>“Викладу</a:t>
            </a:r>
            <a:r>
              <a:rPr lang="uk-UA" sz="1400" dirty="0" smtClean="0"/>
              <a:t> з камінчиків</a:t>
            </a:r>
          </a:p>
          <a:p>
            <a:r>
              <a:rPr lang="uk-UA" sz="1400" dirty="0" smtClean="0"/>
              <a:t> вивчену </a:t>
            </a:r>
            <a:r>
              <a:rPr lang="uk-UA" sz="1400" dirty="0" err="1" smtClean="0"/>
              <a:t>букву”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000760" y="5500702"/>
            <a:ext cx="2298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Гра </a:t>
            </a:r>
            <a:r>
              <a:rPr lang="uk-UA" sz="1400" dirty="0" err="1" smtClean="0"/>
              <a:t>“Знайди</a:t>
            </a:r>
            <a:r>
              <a:rPr lang="uk-UA" sz="1400" dirty="0" smtClean="0"/>
              <a:t> названу </a:t>
            </a:r>
            <a:r>
              <a:rPr lang="uk-UA" sz="1400" dirty="0" err="1" smtClean="0"/>
              <a:t>букву”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7786710" y="6357958"/>
            <a:ext cx="1212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/>
              <a:t>Безкровна Л.М.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er\Downloads\unname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Вдало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підібрані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завдання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розширюють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знання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дітей</a:t>
            </a:r>
            <a:r>
              <a:rPr lang="ru-RU" sz="1600" b="1" dirty="0" smtClean="0">
                <a:solidFill>
                  <a:srgbClr val="0070C0"/>
                </a:solidFill>
              </a:rPr>
              <a:t> про </a:t>
            </a:r>
            <a:r>
              <a:rPr lang="ru-RU" sz="1600" b="1" dirty="0" err="1" smtClean="0">
                <a:solidFill>
                  <a:srgbClr val="0070C0"/>
                </a:solidFill>
              </a:rPr>
              <a:t>навколишній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світ</a:t>
            </a:r>
            <a:r>
              <a:rPr lang="ru-RU" sz="1600" b="1" dirty="0" smtClean="0">
                <a:solidFill>
                  <a:srgbClr val="0070C0"/>
                </a:solidFill>
              </a:rPr>
              <a:t>, </a:t>
            </a:r>
            <a:r>
              <a:rPr lang="ru-RU" sz="1600" b="1" dirty="0" err="1" smtClean="0">
                <a:solidFill>
                  <a:srgbClr val="0070C0"/>
                </a:solidFill>
              </a:rPr>
              <a:t>розвивають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логічне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мислення</a:t>
            </a:r>
            <a:r>
              <a:rPr lang="ru-RU" sz="1600" b="1" dirty="0" smtClean="0">
                <a:solidFill>
                  <a:srgbClr val="0070C0"/>
                </a:solidFill>
              </a:rPr>
              <a:t>, </a:t>
            </a:r>
            <a:r>
              <a:rPr lang="ru-RU" sz="1600" b="1" dirty="0" err="1" smtClean="0">
                <a:solidFill>
                  <a:srgbClr val="0070C0"/>
                </a:solidFill>
              </a:rPr>
              <a:t>збагачують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активний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і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пасивний</a:t>
            </a:r>
            <a:r>
              <a:rPr lang="ru-RU" sz="1600" b="1" dirty="0" smtClean="0">
                <a:solidFill>
                  <a:srgbClr val="0070C0"/>
                </a:solidFill>
              </a:rPr>
              <a:t> словник </a:t>
            </a:r>
            <a:r>
              <a:rPr lang="ru-RU" sz="1600" b="1" dirty="0" err="1" smtClean="0">
                <a:solidFill>
                  <a:srgbClr val="0070C0"/>
                </a:solidFill>
              </a:rPr>
              <a:t>малят</a:t>
            </a:r>
            <a:r>
              <a:rPr lang="ru-RU" sz="1600" b="1" dirty="0" smtClean="0">
                <a:solidFill>
                  <a:srgbClr val="0070C0"/>
                </a:solidFill>
              </a:rPr>
              <a:t>, </a:t>
            </a:r>
            <a:r>
              <a:rPr lang="ru-RU" sz="1600" b="1" dirty="0" err="1" smtClean="0">
                <a:solidFill>
                  <a:srgbClr val="0070C0"/>
                </a:solidFill>
              </a:rPr>
              <a:t>розвивають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мовленнєве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дихання</a:t>
            </a:r>
            <a:r>
              <a:rPr lang="ru-RU" sz="1600" b="1" dirty="0" smtClean="0">
                <a:solidFill>
                  <a:srgbClr val="0070C0"/>
                </a:solidFill>
              </a:rPr>
              <a:t>, </a:t>
            </a:r>
            <a:r>
              <a:rPr lang="ru-RU" sz="1600" b="1" dirty="0" err="1" smtClean="0">
                <a:solidFill>
                  <a:srgbClr val="0070C0"/>
                </a:solidFill>
              </a:rPr>
              <a:t>дрібну</a:t>
            </a:r>
            <a:r>
              <a:rPr lang="ru-RU" sz="1600" b="1" dirty="0" smtClean="0">
                <a:solidFill>
                  <a:srgbClr val="0070C0"/>
                </a:solidFill>
              </a:rPr>
              <a:t> моторику, память, </a:t>
            </a:r>
            <a:r>
              <a:rPr lang="ru-RU" sz="1600" b="1" dirty="0" err="1" smtClean="0">
                <a:solidFill>
                  <a:srgbClr val="0070C0"/>
                </a:solidFill>
              </a:rPr>
              <a:t>увагу</a:t>
            </a:r>
            <a:r>
              <a:rPr lang="ru-RU" sz="1600" b="1" dirty="0" smtClean="0">
                <a:solidFill>
                  <a:srgbClr val="0070C0"/>
                </a:solidFill>
              </a:rPr>
              <a:t>. </a:t>
            </a:r>
            <a:r>
              <a:rPr lang="ru-RU" sz="1600" b="1" dirty="0" err="1" smtClean="0">
                <a:solidFill>
                  <a:srgbClr val="0070C0"/>
                </a:solidFill>
              </a:rPr>
              <a:t>Граючись</a:t>
            </a:r>
            <a:r>
              <a:rPr lang="ru-RU" sz="1600" b="1" dirty="0" smtClean="0">
                <a:solidFill>
                  <a:srgbClr val="0070C0"/>
                </a:solidFill>
              </a:rPr>
              <a:t>, </a:t>
            </a:r>
            <a:r>
              <a:rPr lang="ru-RU" sz="1600" b="1" dirty="0" err="1" smtClean="0">
                <a:solidFill>
                  <a:srgbClr val="0070C0"/>
                </a:solidFill>
              </a:rPr>
              <a:t>діти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закріплюють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знання</a:t>
            </a:r>
            <a:r>
              <a:rPr lang="ru-RU" sz="1600" b="1" dirty="0" smtClean="0">
                <a:solidFill>
                  <a:srgbClr val="0070C0"/>
                </a:solidFill>
              </a:rPr>
              <a:t> про </a:t>
            </a:r>
            <a:r>
              <a:rPr lang="ru-RU" sz="1600" b="1" dirty="0" err="1" smtClean="0">
                <a:solidFill>
                  <a:srgbClr val="0070C0"/>
                </a:solidFill>
              </a:rPr>
              <a:t>кольори</a:t>
            </a:r>
            <a:r>
              <a:rPr lang="ru-RU" sz="1600" b="1" dirty="0" smtClean="0">
                <a:solidFill>
                  <a:srgbClr val="0070C0"/>
                </a:solidFill>
              </a:rPr>
              <a:t> та </a:t>
            </a:r>
            <a:r>
              <a:rPr lang="ru-RU" sz="1600" b="1" dirty="0" err="1" smtClean="0">
                <a:solidFill>
                  <a:srgbClr val="0070C0"/>
                </a:solidFill>
              </a:rPr>
              <a:t>їх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відтінки</a:t>
            </a:r>
            <a:r>
              <a:rPr lang="ru-RU" sz="1600" b="1" dirty="0" smtClean="0">
                <a:solidFill>
                  <a:srgbClr val="0070C0"/>
                </a:solidFill>
              </a:rPr>
              <a:t>, </a:t>
            </a:r>
            <a:r>
              <a:rPr lang="ru-RU" sz="1600" b="1" dirty="0" err="1" smtClean="0">
                <a:solidFill>
                  <a:srgbClr val="0070C0"/>
                </a:solidFill>
              </a:rPr>
              <a:t>предмети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побуту</a:t>
            </a:r>
            <a:r>
              <a:rPr lang="ru-RU" sz="1600" b="1" dirty="0" smtClean="0">
                <a:solidFill>
                  <a:srgbClr val="0070C0"/>
                </a:solidFill>
              </a:rPr>
              <a:t>, </a:t>
            </a:r>
            <a:r>
              <a:rPr lang="ru-RU" sz="1600" b="1" dirty="0" err="1" smtClean="0">
                <a:solidFill>
                  <a:srgbClr val="0070C0"/>
                </a:solidFill>
              </a:rPr>
              <a:t>вчаться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класифікувати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предмети</a:t>
            </a:r>
            <a:r>
              <a:rPr lang="ru-RU" sz="1600" b="1" dirty="0" smtClean="0">
                <a:solidFill>
                  <a:srgbClr val="0070C0"/>
                </a:solidFill>
              </a:rPr>
              <a:t>, </a:t>
            </a:r>
            <a:r>
              <a:rPr lang="ru-RU" sz="1600" b="1" dirty="0" err="1" smtClean="0">
                <a:solidFill>
                  <a:srgbClr val="0070C0"/>
                </a:solidFill>
              </a:rPr>
              <a:t>систематизувати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й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аналізувати</a:t>
            </a:r>
            <a:r>
              <a:rPr lang="ru-RU" sz="1600" b="1" dirty="0" smtClean="0">
                <a:solidFill>
                  <a:srgbClr val="0070C0"/>
                </a:solidFill>
              </a:rPr>
              <a:t>, </a:t>
            </a:r>
            <a:r>
              <a:rPr lang="ru-RU" sz="1600" b="1" dirty="0" err="1" smtClean="0">
                <a:solidFill>
                  <a:srgbClr val="0070C0"/>
                </a:solidFill>
              </a:rPr>
              <a:t>робити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прості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узагальнення</a:t>
            </a:r>
            <a:r>
              <a:rPr lang="ru-RU" sz="1600" b="1" dirty="0" smtClean="0">
                <a:solidFill>
                  <a:srgbClr val="0070C0"/>
                </a:solidFill>
              </a:rPr>
              <a:t>. </a:t>
            </a:r>
            <a:r>
              <a:rPr lang="uk-UA" sz="1600" b="1" dirty="0" smtClean="0">
                <a:solidFill>
                  <a:srgbClr val="7030A0"/>
                </a:solidFill>
              </a:rPr>
              <a:t>https://vseosvita.ua/library/my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5" name="Picture 3" descr="E:\фото читання\IMG_20200204_1029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035960"/>
            <a:ext cx="2000264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E:\фото читання\IMG_20200204_1049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2071678"/>
            <a:ext cx="1976451" cy="1482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H:\фото читання - вересень 20 р\IMG_20210318_0954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4143380"/>
            <a:ext cx="2000264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 descr="H:\фото читання\IMG_20200204_1041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4143380"/>
            <a:ext cx="2000264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714480" y="5715016"/>
            <a:ext cx="2066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Заняття </a:t>
            </a:r>
            <a:r>
              <a:rPr lang="uk-UA" sz="1400" dirty="0" err="1" smtClean="0"/>
              <a:t>“Диво-деревце</a:t>
            </a:r>
            <a:r>
              <a:rPr lang="uk-UA" dirty="0" err="1" smtClean="0"/>
              <a:t>”</a:t>
            </a:r>
            <a:endParaRPr lang="ru-RU" dirty="0"/>
          </a:p>
        </p:txBody>
      </p:sp>
      <p:pic>
        <p:nvPicPr>
          <p:cNvPr id="3074" name="Picture 2" descr="E:\фото читання - вересень 20 р\DSCN3456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7483" y="2071678"/>
            <a:ext cx="1905013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E:\фото читання - вересень 20 р\DSCN345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4" y="4143380"/>
            <a:ext cx="1928826" cy="1446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6786578" y="3500438"/>
            <a:ext cx="2055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Гра з кінетичним піском.</a:t>
            </a:r>
          </a:p>
          <a:p>
            <a:r>
              <a:rPr lang="uk-UA" sz="1400" dirty="0" smtClean="0"/>
              <a:t> </a:t>
            </a:r>
            <a:r>
              <a:rPr lang="uk-UA" sz="1400" dirty="0" err="1" smtClean="0"/>
              <a:t>“Відомі</a:t>
            </a:r>
            <a:r>
              <a:rPr lang="uk-UA" sz="1400" dirty="0" smtClean="0"/>
              <a:t> </a:t>
            </a:r>
            <a:r>
              <a:rPr lang="uk-UA" sz="1400" dirty="0" err="1" smtClean="0"/>
              <a:t>слова”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429388" y="5643578"/>
            <a:ext cx="2036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Гра </a:t>
            </a:r>
            <a:r>
              <a:rPr lang="uk-UA" sz="1400" dirty="0" err="1" smtClean="0"/>
              <a:t>“Викладаємо</a:t>
            </a:r>
            <a:r>
              <a:rPr lang="uk-UA" sz="1400" dirty="0" smtClean="0"/>
              <a:t> </a:t>
            </a:r>
            <a:r>
              <a:rPr lang="uk-UA" sz="1400" dirty="0" err="1" smtClean="0"/>
              <a:t>слова”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929058" y="3643314"/>
            <a:ext cx="2777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Відкритий показ </a:t>
            </a:r>
            <a:r>
              <a:rPr lang="uk-UA" sz="1400" dirty="0" err="1" smtClean="0"/>
              <a:t>“Перші</a:t>
            </a:r>
            <a:r>
              <a:rPr lang="uk-UA" sz="1400" dirty="0" smtClean="0"/>
              <a:t> сходинки</a:t>
            </a:r>
          </a:p>
          <a:p>
            <a:r>
              <a:rPr lang="uk-UA" sz="1400" dirty="0" smtClean="0"/>
              <a:t>до </a:t>
            </a:r>
            <a:r>
              <a:rPr lang="uk-UA" sz="1400" dirty="0" err="1" smtClean="0"/>
              <a:t>читання”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214414" y="3643314"/>
            <a:ext cx="2777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Відкритий показ </a:t>
            </a:r>
            <a:r>
              <a:rPr lang="uk-UA" sz="1400" dirty="0" err="1" smtClean="0"/>
              <a:t>“Перші</a:t>
            </a:r>
            <a:r>
              <a:rPr lang="uk-UA" sz="1400" dirty="0" smtClean="0"/>
              <a:t> сходинки</a:t>
            </a:r>
          </a:p>
          <a:p>
            <a:r>
              <a:rPr lang="uk-UA" sz="1400" dirty="0" smtClean="0"/>
              <a:t>до </a:t>
            </a:r>
            <a:r>
              <a:rPr lang="uk-UA" sz="1400" dirty="0" err="1" smtClean="0"/>
              <a:t>читання”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286248" y="5786454"/>
            <a:ext cx="1649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Гра </a:t>
            </a:r>
            <a:r>
              <a:rPr lang="uk-UA" sz="1400" dirty="0" err="1" smtClean="0"/>
              <a:t>“Знайди</a:t>
            </a:r>
            <a:r>
              <a:rPr lang="uk-UA" sz="1400" dirty="0" smtClean="0"/>
              <a:t> </a:t>
            </a:r>
            <a:r>
              <a:rPr lang="uk-UA" sz="1400" dirty="0" err="1" smtClean="0"/>
              <a:t>букву”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7715272" y="6357958"/>
            <a:ext cx="1212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/>
              <a:t>Безкровна Л.М.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215338" y="1600201"/>
            <a:ext cx="471462" cy="40003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7171" name="Picture 3" descr="C:\Users\Acer\Downloads\unname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ПОРІВНЯЛЬНИЙ АНАЛІЗ РЕЗУЛЬТАТІВ ДІАГНОСТИКИ</a:t>
            </a:r>
            <a:endParaRPr lang="ru-RU" sz="2400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000100" y="1714488"/>
          <a:ext cx="4214842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857620" y="3786190"/>
          <a:ext cx="4714908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72396" y="6357958"/>
            <a:ext cx="1212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/>
              <a:t>Безкровна Л.М.</a:t>
            </a:r>
            <a:endParaRPr lang="ru-RU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cer\Downloads\unname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115328" cy="1571636"/>
          </a:xfrm>
        </p:spPr>
        <p:txBody>
          <a:bodyPr>
            <a:normAutofit fontScale="90000"/>
          </a:bodyPr>
          <a:lstStyle/>
          <a:p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2400" b="1" dirty="0" smtClean="0">
                <a:solidFill>
                  <a:srgbClr val="7030A0"/>
                </a:solidFill>
              </a:rPr>
              <a:t>ПОШИРЕННЯ ДОСВІДУ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-Відкритий</a:t>
            </a:r>
            <a:r>
              <a:rPr lang="uk-UA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показ. «Перші сходинки до читання» за методикою Л.</a:t>
            </a:r>
            <a:r>
              <a:rPr lang="uk-UA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Шелестової</a:t>
            </a:r>
            <a:r>
              <a:rPr lang="uk-UA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(грудень, 2020 р.)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-Відкритий</a:t>
            </a:r>
            <a:r>
              <a:rPr lang="uk-UA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показ. Заняття на тему: «Диво-деревце. Ознайомлення з буквою І». (листопад, 2021 р.)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Picture 6" descr="E:\фото читання\IMG_20200204_1029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5" y="2428868"/>
            <a:ext cx="2286016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7" descr="E:\фото читання\IMG_20200204_1049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4572008"/>
            <a:ext cx="2286016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E:\фото читання - вересень 20 р\IMG_20210318_1026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446728"/>
            <a:ext cx="2286016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 descr="E:\фото читання - вересень 20 р\IMG_20210318_1021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4643446"/>
            <a:ext cx="2286015" cy="1714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000100" y="4214818"/>
            <a:ext cx="3063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Заняття </a:t>
            </a:r>
            <a:r>
              <a:rPr lang="uk-UA" sz="1400" dirty="0" err="1" smtClean="0"/>
              <a:t>“Перші</a:t>
            </a:r>
            <a:r>
              <a:rPr lang="uk-UA" sz="1400" dirty="0" smtClean="0"/>
              <a:t> сходинки до </a:t>
            </a:r>
            <a:r>
              <a:rPr lang="uk-UA" sz="1400" dirty="0" err="1" smtClean="0"/>
              <a:t>читання”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714480" y="6357958"/>
            <a:ext cx="3063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Заняття </a:t>
            </a:r>
            <a:r>
              <a:rPr lang="uk-UA" sz="1400" dirty="0" err="1" smtClean="0"/>
              <a:t>“Перші</a:t>
            </a:r>
            <a:r>
              <a:rPr lang="uk-UA" sz="1400" dirty="0" smtClean="0"/>
              <a:t> сходинки до </a:t>
            </a:r>
            <a:r>
              <a:rPr lang="uk-UA" sz="1400" dirty="0" err="1" smtClean="0"/>
              <a:t>читання”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00562" y="4286256"/>
            <a:ext cx="2160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Заняття </a:t>
            </a:r>
            <a:r>
              <a:rPr lang="uk-UA" sz="1400" dirty="0" err="1" smtClean="0"/>
              <a:t>“Диво</a:t>
            </a:r>
            <a:r>
              <a:rPr lang="uk-UA" sz="1400" dirty="0" smtClean="0"/>
              <a:t> – </a:t>
            </a:r>
            <a:r>
              <a:rPr lang="uk-UA" sz="1400" dirty="0" err="1" smtClean="0"/>
              <a:t>деревце”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214942" y="6357958"/>
            <a:ext cx="2143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Заняття </a:t>
            </a:r>
            <a:r>
              <a:rPr lang="uk-UA" sz="1400" dirty="0" err="1" smtClean="0"/>
              <a:t>“Диво</a:t>
            </a:r>
            <a:r>
              <a:rPr lang="uk-UA" sz="1400" dirty="0" smtClean="0"/>
              <a:t> – </a:t>
            </a:r>
            <a:r>
              <a:rPr lang="uk-UA" sz="1400" dirty="0" err="1" smtClean="0"/>
              <a:t>деревце”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786710" y="6500834"/>
            <a:ext cx="1212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/>
              <a:t>Безкровна Л.М.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cer\Downloads\unname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r>
              <a:rPr lang="uk-UA" sz="1800" b="1" dirty="0" smtClean="0">
                <a:solidFill>
                  <a:srgbClr val="7030A0"/>
                </a:solidFill>
              </a:rPr>
              <a:t>ПОШИРЕННЯ ДОСВІДУ</a:t>
            </a:r>
            <a:r>
              <a:rPr lang="uk-UA" sz="1600" b="1" dirty="0" smtClean="0">
                <a:solidFill>
                  <a:srgbClr val="0070C0"/>
                </a:solidFill>
              </a:rPr>
              <a:t/>
            </a:r>
            <a:br>
              <a:rPr lang="uk-UA" sz="1600" b="1" dirty="0" smtClean="0">
                <a:solidFill>
                  <a:srgbClr val="0070C0"/>
                </a:solidFill>
              </a:rPr>
            </a:br>
            <a:r>
              <a:rPr lang="uk-UA" sz="1600" b="1" dirty="0" smtClean="0">
                <a:solidFill>
                  <a:srgbClr val="0070C0"/>
                </a:solidFill>
              </a:rPr>
              <a:t>Відкритий показ. Інтегроване заняття на тему: </a:t>
            </a:r>
            <a:r>
              <a:rPr lang="uk-UA" sz="1600" b="1" dirty="0" err="1" smtClean="0">
                <a:solidFill>
                  <a:srgbClr val="0070C0"/>
                </a:solidFill>
              </a:rPr>
              <a:t>“Солодке</a:t>
            </a:r>
            <a:r>
              <a:rPr lang="uk-UA" sz="1600" b="1" dirty="0" smtClean="0">
                <a:solidFill>
                  <a:srgbClr val="0070C0"/>
                </a:solidFill>
              </a:rPr>
              <a:t>, запашне, наливне - яблучко </a:t>
            </a:r>
            <a:r>
              <a:rPr lang="uk-UA" sz="1600" b="1" dirty="0" err="1" smtClean="0">
                <a:solidFill>
                  <a:srgbClr val="0070C0"/>
                </a:solidFill>
              </a:rPr>
              <a:t>медове”</a:t>
            </a:r>
            <a:r>
              <a:rPr lang="uk-UA" sz="1600" b="1" dirty="0" smtClean="0">
                <a:solidFill>
                  <a:srgbClr val="0070C0"/>
                </a:solidFill>
              </a:rPr>
              <a:t>  (жовтень, 2022 рік)</a:t>
            </a:r>
            <a:br>
              <a:rPr lang="uk-UA" sz="1600" b="1" dirty="0" smtClean="0">
                <a:solidFill>
                  <a:srgbClr val="0070C0"/>
                </a:solidFill>
              </a:rPr>
            </a:br>
            <a:r>
              <a:rPr lang="uk-UA" sz="1600" b="1" dirty="0" smtClean="0">
                <a:solidFill>
                  <a:srgbClr val="0070C0"/>
                </a:solidFill>
              </a:rPr>
              <a:t>Педагогічний </a:t>
            </a:r>
            <a:r>
              <a:rPr lang="uk-UA" sz="1600" b="1" dirty="0" err="1" smtClean="0">
                <a:solidFill>
                  <a:srgbClr val="0070C0"/>
                </a:solidFill>
              </a:rPr>
              <a:t>ланч</a:t>
            </a:r>
            <a:r>
              <a:rPr lang="uk-UA" sz="1600" b="1" dirty="0" smtClean="0">
                <a:solidFill>
                  <a:srgbClr val="0070C0"/>
                </a:solidFill>
              </a:rPr>
              <a:t>. Відкритий показ. Заняття-пізнання на тему: </a:t>
            </a:r>
            <a:r>
              <a:rPr lang="uk-UA" sz="1600" b="1" dirty="0" err="1" smtClean="0">
                <a:solidFill>
                  <a:srgbClr val="0070C0"/>
                </a:solidFill>
              </a:rPr>
              <a:t>“Зима</a:t>
            </a:r>
            <a:r>
              <a:rPr lang="uk-UA" sz="1600" b="1" dirty="0" smtClean="0">
                <a:solidFill>
                  <a:srgbClr val="0070C0"/>
                </a:solidFill>
              </a:rPr>
              <a:t> дарує нову </a:t>
            </a:r>
            <a:r>
              <a:rPr lang="uk-UA" sz="1600" b="1" dirty="0" err="1" smtClean="0">
                <a:solidFill>
                  <a:srgbClr val="0070C0"/>
                </a:solidFill>
              </a:rPr>
              <a:t>букву”</a:t>
            </a:r>
            <a:r>
              <a:rPr lang="uk-UA" sz="1600" b="1" dirty="0" smtClean="0">
                <a:solidFill>
                  <a:srgbClr val="0070C0"/>
                </a:solidFill>
              </a:rPr>
              <a:t>.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7" name="Picture 3" descr="C:\Users\Acer\Desktop\DSCN33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1446596"/>
            <a:ext cx="1785950" cy="1339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5" descr="C:\Users\Acer\Desktop\DSCN33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482318"/>
            <a:ext cx="1785950" cy="1339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6" descr="C:\Users\Acer\Desktop\DSCN33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286124"/>
            <a:ext cx="1785950" cy="1339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8" descr="C:\Users\Acer\Desktop\DSCN34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3286124"/>
            <a:ext cx="1714512" cy="1285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9" descr="C:\Users\Acer\Desktop\DSCN34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546" y="5143512"/>
            <a:ext cx="1785950" cy="1339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E:\ФОТО ПЕДАГОГІЧНИЙ ЛАНЧ\319861182_700037148254947_2642813147248194741_n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1571612"/>
            <a:ext cx="1714512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E:\ФОТО ПЕДАГОГІЧНИЙ ЛАНЧ\324962145_943637999873600_6806707527379967702_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7950" y="3214686"/>
            <a:ext cx="1857388" cy="1393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E:\ФОТО ПЕДАГОГІЧНИЙ ЛАНЧ\326263491_937045424340073_2424810920045164169_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3438" y="5143512"/>
            <a:ext cx="1785950" cy="1339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7715272" y="6357958"/>
            <a:ext cx="1212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/>
              <a:t>Безкровна Л.М.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57158" y="2857496"/>
            <a:ext cx="2039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/>
              <a:t>Заняття </a:t>
            </a:r>
            <a:r>
              <a:rPr lang="uk-UA" sz="1200" dirty="0" err="1" smtClean="0"/>
              <a:t>“Солодке</a:t>
            </a:r>
            <a:r>
              <a:rPr lang="uk-UA" sz="1200" dirty="0" smtClean="0"/>
              <a:t>, запашне, </a:t>
            </a:r>
          </a:p>
          <a:p>
            <a:r>
              <a:rPr lang="uk-UA" sz="1200" dirty="0" smtClean="0"/>
              <a:t>наливне – яблучко </a:t>
            </a:r>
            <a:r>
              <a:rPr lang="uk-UA" sz="1200" dirty="0" err="1" smtClean="0"/>
              <a:t>медове”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143240" y="2786058"/>
            <a:ext cx="2004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/>
              <a:t>Заняття </a:t>
            </a:r>
            <a:r>
              <a:rPr lang="uk-UA" sz="1200" dirty="0" err="1" smtClean="0"/>
              <a:t>“Солодке</a:t>
            </a:r>
            <a:r>
              <a:rPr lang="uk-UA" sz="1200" dirty="0" smtClean="0"/>
              <a:t>, запашне,</a:t>
            </a:r>
          </a:p>
          <a:p>
            <a:r>
              <a:rPr lang="uk-UA" sz="1200" dirty="0" smtClean="0"/>
              <a:t>Наливне – яблучко </a:t>
            </a:r>
            <a:r>
              <a:rPr lang="uk-UA" sz="1200" dirty="0" err="1" smtClean="0"/>
              <a:t>медове”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857884" y="2786058"/>
            <a:ext cx="2322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/>
              <a:t>Заняття </a:t>
            </a:r>
            <a:r>
              <a:rPr lang="uk-UA" sz="1200" dirty="0" err="1" smtClean="0"/>
              <a:t>“Зима</a:t>
            </a:r>
            <a:r>
              <a:rPr lang="uk-UA" sz="1200" dirty="0" smtClean="0"/>
              <a:t> дарує нову </a:t>
            </a:r>
            <a:r>
              <a:rPr lang="uk-UA" sz="1200" dirty="0" err="1" smtClean="0"/>
              <a:t>букву”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1214414" y="4572008"/>
            <a:ext cx="2039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/>
              <a:t>Заняття </a:t>
            </a:r>
            <a:r>
              <a:rPr lang="uk-UA" sz="1200" dirty="0" err="1" smtClean="0"/>
              <a:t>“Солодке</a:t>
            </a:r>
            <a:r>
              <a:rPr lang="uk-UA" sz="1200" dirty="0" smtClean="0"/>
              <a:t>, запашне, </a:t>
            </a:r>
          </a:p>
          <a:p>
            <a:r>
              <a:rPr lang="uk-UA" sz="1200" dirty="0" smtClean="0"/>
              <a:t>Наливне – яблучко </a:t>
            </a:r>
            <a:r>
              <a:rPr lang="uk-UA" sz="1200" dirty="0" err="1" smtClean="0"/>
              <a:t>медове”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3571868" y="4643446"/>
            <a:ext cx="2004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/>
              <a:t>Заняття </a:t>
            </a:r>
            <a:r>
              <a:rPr lang="uk-UA" sz="1200" dirty="0" err="1" smtClean="0"/>
              <a:t>“Солодке</a:t>
            </a:r>
            <a:r>
              <a:rPr lang="uk-UA" sz="1200" dirty="0" smtClean="0"/>
              <a:t>, запашне,</a:t>
            </a:r>
          </a:p>
          <a:p>
            <a:r>
              <a:rPr lang="uk-UA" sz="1200" dirty="0" smtClean="0"/>
              <a:t>Наливне – яблучко </a:t>
            </a:r>
            <a:r>
              <a:rPr lang="uk-UA" sz="1200" dirty="0" err="1" smtClean="0"/>
              <a:t>медове”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6215074" y="4643446"/>
            <a:ext cx="2322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/>
              <a:t>Заняття </a:t>
            </a:r>
            <a:r>
              <a:rPr lang="uk-UA" sz="1200" dirty="0" err="1" smtClean="0"/>
              <a:t>“Зима</a:t>
            </a:r>
            <a:r>
              <a:rPr lang="uk-UA" sz="1200" dirty="0" smtClean="0"/>
              <a:t> дарує нову </a:t>
            </a:r>
            <a:r>
              <a:rPr lang="uk-UA" sz="1200" dirty="0" err="1" smtClean="0"/>
              <a:t>букву”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000232" y="6396335"/>
            <a:ext cx="2004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/>
              <a:t>Заняття </a:t>
            </a:r>
            <a:r>
              <a:rPr lang="uk-UA" sz="1200" dirty="0" err="1" smtClean="0"/>
              <a:t>“Солодке</a:t>
            </a:r>
            <a:r>
              <a:rPr lang="uk-UA" sz="1200" dirty="0" smtClean="0"/>
              <a:t>, запашне,</a:t>
            </a:r>
          </a:p>
          <a:p>
            <a:r>
              <a:rPr lang="uk-UA" sz="1200" dirty="0" smtClean="0"/>
              <a:t>Наливне – яблучко </a:t>
            </a:r>
            <a:r>
              <a:rPr lang="uk-UA" sz="1200" dirty="0" err="1" smtClean="0"/>
              <a:t>медове”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429124" y="6429396"/>
            <a:ext cx="2322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/>
              <a:t>Заняття </a:t>
            </a:r>
            <a:r>
              <a:rPr lang="uk-UA" sz="1200" dirty="0" err="1" smtClean="0"/>
              <a:t>“Зима</a:t>
            </a:r>
            <a:r>
              <a:rPr lang="uk-UA" sz="1200" dirty="0" smtClean="0"/>
              <a:t> дарує нову </a:t>
            </a:r>
            <a:r>
              <a:rPr lang="uk-UA" sz="1200" dirty="0" err="1" smtClean="0"/>
              <a:t>букву”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800</Words>
  <Application>Microsoft Office PowerPoint</Application>
  <PresentationFormat>Экран (4:3)</PresentationFormat>
  <Paragraphs>163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 ДОШКІЛЬНИЙ НАВЧАЛЬНИЙ ЗАКЛАД (ЯСЛА-САДОК)  КОМБІНОВАНОГО ТИПУ №26  ПРИЛУЦЬКОЇ МІСЬКОЇ РАДИ  ЧЕРНІГІВСЬКОЇ ОБЛАСТІ РОЗВИВАЛЬНЕ ЧИТАННЯ ЗА МЕТОДИКОЮ Л.ШЕЛЕСТОВОЇ</vt:lpstr>
      <vt:lpstr>Мета:  - викликати інтерес у дошкільників до читання через розв`язання серії інтелектуальних завдань, вправ, ігрових ситуацій; - зосередити увагу малюків на ознайомленні з буквами; складами, словосполученнями за методикою л. шелестової; - розширити знання дітей про оточуючий світ, використовуючи різний природний та покидьковий матеріал.  Завдання:   - навчити дітей читати по складах слова; -придбати методичну літературу з навчання дошкільників швидкочитанню; -провести серію занять, практикумів, консультацій, відкритих показів, медіа-презентацй для колег;  -виготовити дидактичні матеріали, посібники спільно з дітьми та батьками; - залучити батьків до оснащення предметно – розвивального середовища групи “Весела абетка” (м`які букви); - розробити педагогам та батькам пам`ятки, рекомендації, чек – листи тощо.</vt:lpstr>
      <vt:lpstr> Навчання читання включено в мовлення, літературне образотворення, відповідно моделі організації життєдіяльності дитини по ДНЗ КТ №26, і є однією зі складових мовленнєвого розвитку дошкільника. І хоч це не є обов`язковим згідно із Базовим компонентом дошкільної освіти в Україні, однак за бажанням дітей та батьків уже в дошкільному віці діти можуть навчитися елементам грамоти, в тому числі і читати.   </vt:lpstr>
      <vt:lpstr> Допомагаючи дітям уникнути труднощів у засвоєнні таких абстрактних понять, як “звук”, “літера”, що його позначає, “склад”, “слово” є  досить складним завданням для більшості дітей. І тому у засвоєнні цих понять мені стає на допомогу наочно-образний матеріал.  </vt:lpstr>
      <vt:lpstr>Запропоновані завдання діти виконують природно, невимушено, з цікавістю та бажанням досягти результату. </vt:lpstr>
      <vt:lpstr> Вдало підібрані завдання розширюють знання дітей про навколишній світ, розвивають логічне мислення, збагачують активний і пасивний словник малят, розвивають мовленнєве дихання, дрібну моторику, память, увагу. Граючись, діти закріплюють знання про кольори та їх відтінки, предмети побуту, вчаться класифікувати предмети, систематизувати й аналізувати, робити прості узагальнення. https://vseosvita.ua/library/my </vt:lpstr>
      <vt:lpstr>ПОРІВНЯЛЬНИЙ АНАЛІЗ РЕЗУЛЬТАТІВ ДІАГНОСТИКИ</vt:lpstr>
      <vt:lpstr>  ПОШИРЕННЯ ДОСВІДУ -Відкритий показ. «Перші сходинки до читання» за методикою Л.Шелестової. (грудень, 2020 р.) -Відкритий показ. Заняття на тему: «Диво-деревце. Ознайомлення з буквою І». (листопад, 2021 р.) </vt:lpstr>
      <vt:lpstr>ПОШИРЕННЯ ДОСВІДУ Відкритий показ. Інтегроване заняття на тему: “Солодке, запашне, наливне - яблучко медове”  (жовтень, 2022 рік) Педагогічний ланч. Відкритий показ. Заняття-пізнання на тему: “Зима дарує нову букву”.</vt:lpstr>
      <vt:lpstr>ПОШИРЕННЯ ДОСВІДУ  Практикум для педагогів. “Художнє слово, як засіб стимулювання мовленнєвої активності” (лютий, 2020 р.)  Педагогічний месендж. “Щоб порозумітися з дитиною, я практикую…” (листопад 2021 р.) Практикум для вихователів. “Буквенні фантазії” (жовтень, 2022 р.) ТЕМАТИЧНА СПІЛЬНОТА ПРИ ПЦ ПРПП Педагогчний ланч. “Розвивальне читання за методикою Л.Шелестової. (січень, 2023 р.) </vt:lpstr>
      <vt:lpstr>ВЗАЄМОДІЯ З БАТЬКАМИ МЕТА: пропагувати переваги навчання читанню  за методикою Л. Шелестової; залучати батьків до активної співпраці. -консультації: “Пограйтеся із своєю дитиною”, “Поясніть дитині значення слів”, “Цікавинки для занять батьків з дитиною”. -день відкритих дверей. -презентація “Весела абетка”(https://www.facebook.com/groups/469566153599151 --розповсюдження чек – листів https://vseosvita.ua/user/id1582551/blog    -виготовлення дидактичного матеріалу (демонстраційні букви).</vt:lpstr>
      <vt:lpstr>МОЇ ПУБЛІКАЦІЇ У ФАХОВИХ ВИДАННЯХ, ОСВІТНІХ ПЛАТФОРМАХ ТОЩО… </vt:lpstr>
      <vt:lpstr>МОЇ ПУБЛІКАЦІЇ У ФАХОВИХ ВИДАННЯХ, ОСВІТНІХ ПЛАТФОРМАХ ТОЩО… </vt:lpstr>
      <vt:lpstr>МОЄ ПЕДАГОГІЧНЕ ЕСЕ… Тисячі професій народжуються і вмирають. Та серед вічних професій виховательська справа посідає особливе місце -  вона початок усіх інших. Головне призначення педагога – навчити маленьку людину  бути Людиною.  Кожен з нас проходить через чарівний, чудовий, казковий світ дитинства. І дуже важливо, хто поведе нас дивними стежками до пізнання світу. Адже у кожної дорослої людини була і залишиться в пам`яті перша вихователька, яка назавжди залишила свою частку в нас, дітях, вклавши в наші душі найбільші скарби – душевність, людяність, порядність.   Педагогічна діяльність – це нелегка праця і обрати шлях вихователя не кожен наважиться. Головним помічником та порадником мені слугує любов до дітей. Саме тому, відношення до професії з роками не зникає, а тільки стає мудрішим та глибшим. Скільки віддано справі за ці роки,  а скільки, ще треба віддати…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Дошкільний навчальний заклад (ясла-садок) комбінованого типу №26 Прилуцької міської ради  Чернігівської області  </dc:title>
  <dc:creator>Acer</dc:creator>
  <cp:lastModifiedBy>Acer</cp:lastModifiedBy>
  <cp:revision>91</cp:revision>
  <dcterms:created xsi:type="dcterms:W3CDTF">2022-12-23T18:35:56Z</dcterms:created>
  <dcterms:modified xsi:type="dcterms:W3CDTF">2024-02-26T14:28:55Z</dcterms:modified>
</cp:coreProperties>
</file>