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99" r:id="rId3"/>
    <p:sldId id="265" r:id="rId4"/>
    <p:sldId id="266" r:id="rId5"/>
    <p:sldId id="281" r:id="rId6"/>
    <p:sldId id="285" r:id="rId7"/>
    <p:sldId id="291" r:id="rId8"/>
    <p:sldId id="282" r:id="rId9"/>
    <p:sldId id="286" r:id="rId10"/>
    <p:sldId id="276" r:id="rId11"/>
    <p:sldId id="280" r:id="rId12"/>
    <p:sldId id="269" r:id="rId13"/>
    <p:sldId id="270" r:id="rId14"/>
    <p:sldId id="298" r:id="rId15"/>
    <p:sldId id="277" r:id="rId16"/>
    <p:sldId id="297" r:id="rId17"/>
    <p:sldId id="287" r:id="rId18"/>
    <p:sldId id="290" r:id="rId19"/>
    <p:sldId id="272" r:id="rId20"/>
    <p:sldId id="300" r:id="rId2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1CEA52-4FB0-45FF-A179-D8EA9F31609C}">
          <p14:sldIdLst>
            <p14:sldId id="258"/>
            <p14:sldId id="299"/>
            <p14:sldId id="265"/>
            <p14:sldId id="266"/>
          </p14:sldIdLst>
        </p14:section>
        <p14:section name="Раздел без заголовка" id="{BAA39A49-AB9A-493B-8263-81C3617BE7B3}">
          <p14:sldIdLst>
            <p14:sldId id="281"/>
            <p14:sldId id="285"/>
            <p14:sldId id="291"/>
            <p14:sldId id="282"/>
            <p14:sldId id="286"/>
            <p14:sldId id="276"/>
            <p14:sldId id="280"/>
            <p14:sldId id="269"/>
            <p14:sldId id="270"/>
            <p14:sldId id="298"/>
            <p14:sldId id="277"/>
            <p14:sldId id="297"/>
            <p14:sldId id="287"/>
            <p14:sldId id="290"/>
            <p14:sldId id="272"/>
          </p14:sldIdLst>
        </p14:section>
        <p14:section name="Раздел без заголовка" id="{6686D42E-3928-4419-9D98-0E26020330B9}">
          <p14:sldIdLst>
            <p14:sldId id="300"/>
          </p14:sldIdLst>
        </p14:section>
        <p14:section name="Раздел без заголовка" id="{CC857981-6CDF-4583-A8A2-F2160954D4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74" autoAdjust="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9D607-5D07-4721-B82B-51442894B42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17AD1B-BF4A-4D07-BB30-3E46E6B39933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ПРЕЗЕНТАЦІЯ ДОСВІДУ РОБОТИ ЗПИТАННЯ</a:t>
          </a:r>
          <a:endParaRPr lang="ru-RU" sz="2000" dirty="0">
            <a:solidFill>
              <a:schemeClr val="tx1"/>
            </a:solidFill>
          </a:endParaRPr>
        </a:p>
      </dgm:t>
    </dgm:pt>
    <dgm:pt modelId="{B6F2E473-2751-4FA9-B500-E443B01E1E5A}" type="parTrans" cxnId="{703BF674-9E1B-49E9-B14F-85A6CD5CB2BB}">
      <dgm:prSet/>
      <dgm:spPr/>
      <dgm:t>
        <a:bodyPr/>
        <a:lstStyle/>
        <a:p>
          <a:endParaRPr lang="ru-RU"/>
        </a:p>
      </dgm:t>
    </dgm:pt>
    <dgm:pt modelId="{55F4098D-0295-420A-980A-2853044F046D}" type="sibTrans" cxnId="{703BF674-9E1B-49E9-B14F-85A6CD5CB2BB}">
      <dgm:prSet/>
      <dgm:spPr/>
      <dgm:t>
        <a:bodyPr/>
        <a:lstStyle/>
        <a:p>
          <a:endParaRPr lang="ru-RU"/>
        </a:p>
      </dgm:t>
    </dgm:pt>
    <dgm:pt modelId="{4DF77392-1975-4C8C-9817-330D05A93B83}">
      <dgm:prSet phldrT="[Текст]" custT="1"/>
      <dgm:spPr/>
      <dgm:t>
        <a:bodyPr/>
        <a:lstStyle/>
        <a:p>
          <a:endParaRPr lang="ru-RU" sz="800" dirty="0"/>
        </a:p>
      </dgm:t>
    </dgm:pt>
    <dgm:pt modelId="{79B77551-59E6-492B-A6FF-8259B24351DD}" type="parTrans" cxnId="{2CE9E6C4-2488-4774-A18E-33BE3D6C7F38}">
      <dgm:prSet/>
      <dgm:spPr/>
      <dgm:t>
        <a:bodyPr/>
        <a:lstStyle/>
        <a:p>
          <a:endParaRPr lang="ru-RU"/>
        </a:p>
      </dgm:t>
    </dgm:pt>
    <dgm:pt modelId="{9216F196-F139-4F61-9061-0CC4E7994693}" type="sibTrans" cxnId="{2CE9E6C4-2488-4774-A18E-33BE3D6C7F38}">
      <dgm:prSet/>
      <dgm:spPr/>
      <dgm:t>
        <a:bodyPr/>
        <a:lstStyle/>
        <a:p>
          <a:endParaRPr lang="ru-RU"/>
        </a:p>
      </dgm:t>
    </dgm:pt>
    <dgm:pt modelId="{7ECCE041-5026-4807-86AB-E685ACD126D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ПРАКТИКУМ ДЛЯ ВИХОВАТЕЛІВ</a:t>
          </a:r>
          <a:endParaRPr lang="ru-RU" dirty="0">
            <a:solidFill>
              <a:schemeClr val="tx1"/>
            </a:solidFill>
          </a:endParaRPr>
        </a:p>
      </dgm:t>
    </dgm:pt>
    <dgm:pt modelId="{0B557D2D-3784-47B8-8EDD-4C2E93EB14A0}" type="parTrans" cxnId="{7E14BD04-C2D6-4A58-9A56-64BE3AEC0042}">
      <dgm:prSet/>
      <dgm:spPr/>
      <dgm:t>
        <a:bodyPr/>
        <a:lstStyle/>
        <a:p>
          <a:endParaRPr lang="ru-RU"/>
        </a:p>
      </dgm:t>
    </dgm:pt>
    <dgm:pt modelId="{7CFED96E-817F-4E5E-9305-4268D95ED6F8}" type="sibTrans" cxnId="{7E14BD04-C2D6-4A58-9A56-64BE3AEC0042}">
      <dgm:prSet/>
      <dgm:spPr/>
      <dgm:t>
        <a:bodyPr/>
        <a:lstStyle/>
        <a:p>
          <a:endParaRPr lang="ru-RU"/>
        </a:p>
      </dgm:t>
    </dgm:pt>
    <dgm:pt modelId="{34579CEC-C4B8-4338-8FD6-48D6AC7CC1D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4800" baseline="0" dirty="0" smtClean="0"/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4800" dirty="0"/>
        </a:p>
      </dgm:t>
    </dgm:pt>
    <dgm:pt modelId="{7999253B-68C6-4EF5-81A5-3CEA73D9ADEA}" type="parTrans" cxnId="{18B1BDDA-F67F-417E-B780-53805984AC06}">
      <dgm:prSet/>
      <dgm:spPr/>
      <dgm:t>
        <a:bodyPr/>
        <a:lstStyle/>
        <a:p>
          <a:endParaRPr lang="ru-RU"/>
        </a:p>
      </dgm:t>
    </dgm:pt>
    <dgm:pt modelId="{81C5CB6C-2BFB-49BB-8368-9FAFA4E402EC}" type="sibTrans" cxnId="{18B1BDDA-F67F-417E-B780-53805984AC06}">
      <dgm:prSet/>
      <dgm:spPr/>
      <dgm:t>
        <a:bodyPr/>
        <a:lstStyle/>
        <a:p>
          <a:endParaRPr lang="ru-RU"/>
        </a:p>
      </dgm:t>
    </dgm:pt>
    <dgm:pt modelId="{B780E7D1-BDFD-41A9-8EFE-3EA2B4D9D2AB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aseline="0" dirty="0"/>
        </a:p>
      </dgm:t>
    </dgm:pt>
    <dgm:pt modelId="{AC988498-7A8F-4B8E-B250-B12349BDFCBD}" type="parTrans" cxnId="{9940491B-5011-483A-98F8-F7E7F87AFCD4}">
      <dgm:prSet/>
      <dgm:spPr/>
      <dgm:t>
        <a:bodyPr/>
        <a:lstStyle/>
        <a:p>
          <a:endParaRPr lang="ru-RU"/>
        </a:p>
      </dgm:t>
    </dgm:pt>
    <dgm:pt modelId="{B0463316-59EA-44A0-8788-A8D33A4C1922}" type="sibTrans" cxnId="{9940491B-5011-483A-98F8-F7E7F87AFCD4}">
      <dgm:prSet/>
      <dgm:spPr/>
      <dgm:t>
        <a:bodyPr/>
        <a:lstStyle/>
        <a:p>
          <a:endParaRPr lang="ru-RU"/>
        </a:p>
      </dgm:t>
    </dgm:pt>
    <dgm:pt modelId="{29C6C4AF-D195-4192-AF1E-7FC29CCB9F91}">
      <dgm:prSet phldrT="[Текст]"/>
      <dgm:spPr/>
      <dgm:t>
        <a:bodyPr/>
        <a:lstStyle/>
        <a:p>
          <a:r>
            <a:rPr lang="uk-UA" baseline="0" dirty="0" smtClean="0">
              <a:solidFill>
                <a:schemeClr val="tx1"/>
              </a:solidFill>
            </a:rPr>
            <a:t>СЛАЙДОВА ПРЕЗЕНТАЦІЯ РОБОТИ З ДІТЬМИ</a:t>
          </a:r>
          <a:endParaRPr lang="ru-RU" baseline="0" dirty="0">
            <a:solidFill>
              <a:schemeClr val="tx1"/>
            </a:solidFill>
          </a:endParaRPr>
        </a:p>
      </dgm:t>
    </dgm:pt>
    <dgm:pt modelId="{BAEECF65-5760-4936-AD46-5818343B7B22}" type="parTrans" cxnId="{27EE1176-690B-4233-B7CD-7BB693C5E00C}">
      <dgm:prSet/>
      <dgm:spPr/>
      <dgm:t>
        <a:bodyPr/>
        <a:lstStyle/>
        <a:p>
          <a:endParaRPr lang="ru-RU"/>
        </a:p>
      </dgm:t>
    </dgm:pt>
    <dgm:pt modelId="{BE003D7D-46A3-4805-827E-E08741C7696B}" type="sibTrans" cxnId="{27EE1176-690B-4233-B7CD-7BB693C5E00C}">
      <dgm:prSet/>
      <dgm:spPr/>
      <dgm:t>
        <a:bodyPr/>
        <a:lstStyle/>
        <a:p>
          <a:endParaRPr lang="ru-RU"/>
        </a:p>
      </dgm:t>
    </dgm:pt>
    <dgm:pt modelId="{7CB55D32-943A-444B-8988-4CB6F2901037}" type="pres">
      <dgm:prSet presAssocID="{7B39D607-5D07-4721-B82B-51442894B42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85922F-8EB6-4C55-9BCD-D81AB56AC6FB}" type="pres">
      <dgm:prSet presAssocID="{7B39D607-5D07-4721-B82B-51442894B42C}" presName="cycle" presStyleCnt="0"/>
      <dgm:spPr/>
    </dgm:pt>
    <dgm:pt modelId="{B964BEA6-579F-4C6F-8D41-F2698D70C919}" type="pres">
      <dgm:prSet presAssocID="{7B39D607-5D07-4721-B82B-51442894B42C}" presName="centerShape" presStyleCnt="0"/>
      <dgm:spPr/>
    </dgm:pt>
    <dgm:pt modelId="{C44A4F3B-3534-4795-95AB-76FFFE4DE095}" type="pres">
      <dgm:prSet presAssocID="{7B39D607-5D07-4721-B82B-51442894B42C}" presName="connSite" presStyleLbl="node1" presStyleIdx="0" presStyleCnt="4"/>
      <dgm:spPr/>
    </dgm:pt>
    <dgm:pt modelId="{357B877A-7D41-42D0-870B-D4A54FB9E63A}" type="pres">
      <dgm:prSet presAssocID="{7B39D607-5D07-4721-B82B-51442894B42C}" presName="visible" presStyleLbl="node1" presStyleIdx="0" presStyleCnt="4" custLinFactNeighborX="-34960" custLinFactNeighborY="1981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CAF8529-61F0-4BCE-8B5B-6ABE72F8A90D}" type="pres">
      <dgm:prSet presAssocID="{B6F2E473-2751-4FA9-B500-E443B01E1E5A}" presName="Name25" presStyleLbl="parChTrans1D1" presStyleIdx="0" presStyleCnt="3"/>
      <dgm:spPr/>
      <dgm:t>
        <a:bodyPr/>
        <a:lstStyle/>
        <a:p>
          <a:endParaRPr lang="ru-RU"/>
        </a:p>
      </dgm:t>
    </dgm:pt>
    <dgm:pt modelId="{73EFA603-2E38-4423-A40A-30705A98407C}" type="pres">
      <dgm:prSet presAssocID="{8417AD1B-BF4A-4D07-BB30-3E46E6B39933}" presName="node" presStyleCnt="0"/>
      <dgm:spPr/>
    </dgm:pt>
    <dgm:pt modelId="{C9E3660A-B349-46AD-B0EF-7AB37204C3AE}" type="pres">
      <dgm:prSet presAssocID="{8417AD1B-BF4A-4D07-BB30-3E46E6B39933}" presName="parentNode" presStyleLbl="node1" presStyleIdx="1" presStyleCnt="4" custScaleX="204561" custScaleY="154973" custLinFactX="87573" custLinFactNeighborX="100000" custLinFactNeighborY="-316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C8667-7CD5-416A-9C66-3E979C6699FD}" type="pres">
      <dgm:prSet presAssocID="{8417AD1B-BF4A-4D07-BB30-3E46E6B39933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89F2B-BD47-4309-A777-FF6A594F138F}" type="pres">
      <dgm:prSet presAssocID="{BAEECF65-5760-4936-AD46-5818343B7B22}" presName="Name25" presStyleLbl="parChTrans1D1" presStyleIdx="1" presStyleCnt="3"/>
      <dgm:spPr/>
      <dgm:t>
        <a:bodyPr/>
        <a:lstStyle/>
        <a:p>
          <a:endParaRPr lang="ru-RU"/>
        </a:p>
      </dgm:t>
    </dgm:pt>
    <dgm:pt modelId="{AF5FABAE-E4D2-4F50-B857-13FF4580F405}" type="pres">
      <dgm:prSet presAssocID="{29C6C4AF-D195-4192-AF1E-7FC29CCB9F91}" presName="node" presStyleCnt="0"/>
      <dgm:spPr/>
    </dgm:pt>
    <dgm:pt modelId="{54F092A7-B861-41F5-A9C3-900F686FC222}" type="pres">
      <dgm:prSet presAssocID="{29C6C4AF-D195-4192-AF1E-7FC29CCB9F91}" presName="parentNode" presStyleLbl="node1" presStyleIdx="2" presStyleCnt="4" custScaleX="241123" custScaleY="138264" custLinFactX="22204" custLinFactNeighborX="100000" custLinFactNeighborY="111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898F2-E63E-4A4C-8873-6F6E8C7CAA05}" type="pres">
      <dgm:prSet presAssocID="{29C6C4AF-D195-4192-AF1E-7FC29CCB9F91}" presName="childNode" presStyleLbl="revTx" presStyleIdx="0" presStyleCnt="2">
        <dgm:presLayoutVars>
          <dgm:bulletEnabled val="1"/>
        </dgm:presLayoutVars>
      </dgm:prSet>
      <dgm:spPr/>
    </dgm:pt>
    <dgm:pt modelId="{F80F49A1-8C25-4574-A7A2-7326BF59D97F}" type="pres">
      <dgm:prSet presAssocID="{0B557D2D-3784-47B8-8EDD-4C2E93EB14A0}" presName="Name25" presStyleLbl="parChTrans1D1" presStyleIdx="2" presStyleCnt="3"/>
      <dgm:spPr/>
      <dgm:t>
        <a:bodyPr/>
        <a:lstStyle/>
        <a:p>
          <a:endParaRPr lang="ru-RU"/>
        </a:p>
      </dgm:t>
    </dgm:pt>
    <dgm:pt modelId="{58967097-B2AA-4B22-B982-08D4B045C1DE}" type="pres">
      <dgm:prSet presAssocID="{7ECCE041-5026-4807-86AB-E685ACD126D5}" presName="node" presStyleCnt="0"/>
      <dgm:spPr/>
    </dgm:pt>
    <dgm:pt modelId="{169FE6F8-0FE1-4AB7-926F-338F7BAFB865}" type="pres">
      <dgm:prSet presAssocID="{7ECCE041-5026-4807-86AB-E685ACD126D5}" presName="parentNode" presStyleLbl="node1" presStyleIdx="3" presStyleCnt="4" custScaleX="258706" custScaleY="143765" custLinFactX="51900" custLinFactNeighborX="100000" custLinFactNeighborY="88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AB84F-E3AA-4235-B5D3-1338FDFC12B8}" type="pres">
      <dgm:prSet presAssocID="{7ECCE041-5026-4807-86AB-E685ACD126D5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2D05BC-EE9E-4B3C-86DA-D95265E939A1}" type="presOf" srcId="{7B39D607-5D07-4721-B82B-51442894B42C}" destId="{7CB55D32-943A-444B-8988-4CB6F2901037}" srcOrd="0" destOrd="0" presId="urn:microsoft.com/office/officeart/2005/8/layout/radial2"/>
    <dgm:cxn modelId="{11CFC42F-F74A-473A-93A1-BB02D9501D38}" type="presOf" srcId="{29C6C4AF-D195-4192-AF1E-7FC29CCB9F91}" destId="{54F092A7-B861-41F5-A9C3-900F686FC222}" srcOrd="0" destOrd="0" presId="urn:microsoft.com/office/officeart/2005/8/layout/radial2"/>
    <dgm:cxn modelId="{B6ADF307-7C06-4D16-8DB6-F075FC5436DA}" type="presOf" srcId="{8417AD1B-BF4A-4D07-BB30-3E46E6B39933}" destId="{C9E3660A-B349-46AD-B0EF-7AB37204C3AE}" srcOrd="0" destOrd="0" presId="urn:microsoft.com/office/officeart/2005/8/layout/radial2"/>
    <dgm:cxn modelId="{2E909EF1-13CA-4D1B-863C-2919AF097EB5}" type="presOf" srcId="{B780E7D1-BDFD-41A9-8EFE-3EA2B4D9D2AB}" destId="{333AB84F-E3AA-4235-B5D3-1338FDFC12B8}" srcOrd="0" destOrd="1" presId="urn:microsoft.com/office/officeart/2005/8/layout/radial2"/>
    <dgm:cxn modelId="{2CC7ED27-A93E-499E-853B-904BC47F0353}" type="presOf" srcId="{0B557D2D-3784-47B8-8EDD-4C2E93EB14A0}" destId="{F80F49A1-8C25-4574-A7A2-7326BF59D97F}" srcOrd="0" destOrd="0" presId="urn:microsoft.com/office/officeart/2005/8/layout/radial2"/>
    <dgm:cxn modelId="{18B1BDDA-F67F-417E-B780-53805984AC06}" srcId="{7ECCE041-5026-4807-86AB-E685ACD126D5}" destId="{34579CEC-C4B8-4338-8FD6-48D6AC7CC1D5}" srcOrd="0" destOrd="0" parTransId="{7999253B-68C6-4EF5-81A5-3CEA73D9ADEA}" sibTransId="{81C5CB6C-2BFB-49BB-8368-9FAFA4E402EC}"/>
    <dgm:cxn modelId="{2CE9E6C4-2488-4774-A18E-33BE3D6C7F38}" srcId="{8417AD1B-BF4A-4D07-BB30-3E46E6B39933}" destId="{4DF77392-1975-4C8C-9817-330D05A93B83}" srcOrd="0" destOrd="0" parTransId="{79B77551-59E6-492B-A6FF-8259B24351DD}" sibTransId="{9216F196-F139-4F61-9061-0CC4E7994693}"/>
    <dgm:cxn modelId="{AB2E19E0-EFCF-4CD5-8874-342D08647933}" type="presOf" srcId="{34579CEC-C4B8-4338-8FD6-48D6AC7CC1D5}" destId="{333AB84F-E3AA-4235-B5D3-1338FDFC12B8}" srcOrd="0" destOrd="0" presId="urn:microsoft.com/office/officeart/2005/8/layout/radial2"/>
    <dgm:cxn modelId="{C9C1878E-5A0C-4C3B-B9A9-DEE43CBBE57D}" type="presOf" srcId="{BAEECF65-5760-4936-AD46-5818343B7B22}" destId="{05189F2B-BD47-4309-A777-FF6A594F138F}" srcOrd="0" destOrd="0" presId="urn:microsoft.com/office/officeart/2005/8/layout/radial2"/>
    <dgm:cxn modelId="{9940491B-5011-483A-98F8-F7E7F87AFCD4}" srcId="{7ECCE041-5026-4807-86AB-E685ACD126D5}" destId="{B780E7D1-BDFD-41A9-8EFE-3EA2B4D9D2AB}" srcOrd="1" destOrd="0" parTransId="{AC988498-7A8F-4B8E-B250-B12349BDFCBD}" sibTransId="{B0463316-59EA-44A0-8788-A8D33A4C1922}"/>
    <dgm:cxn modelId="{7E14BD04-C2D6-4A58-9A56-64BE3AEC0042}" srcId="{7B39D607-5D07-4721-B82B-51442894B42C}" destId="{7ECCE041-5026-4807-86AB-E685ACD126D5}" srcOrd="2" destOrd="0" parTransId="{0B557D2D-3784-47B8-8EDD-4C2E93EB14A0}" sibTransId="{7CFED96E-817F-4E5E-9305-4268D95ED6F8}"/>
    <dgm:cxn modelId="{27EE1176-690B-4233-B7CD-7BB693C5E00C}" srcId="{7B39D607-5D07-4721-B82B-51442894B42C}" destId="{29C6C4AF-D195-4192-AF1E-7FC29CCB9F91}" srcOrd="1" destOrd="0" parTransId="{BAEECF65-5760-4936-AD46-5818343B7B22}" sibTransId="{BE003D7D-46A3-4805-827E-E08741C7696B}"/>
    <dgm:cxn modelId="{703BF674-9E1B-49E9-B14F-85A6CD5CB2BB}" srcId="{7B39D607-5D07-4721-B82B-51442894B42C}" destId="{8417AD1B-BF4A-4D07-BB30-3E46E6B39933}" srcOrd="0" destOrd="0" parTransId="{B6F2E473-2751-4FA9-B500-E443B01E1E5A}" sibTransId="{55F4098D-0295-420A-980A-2853044F046D}"/>
    <dgm:cxn modelId="{E06DB882-EF01-4154-B14D-2829A47482EA}" type="presOf" srcId="{4DF77392-1975-4C8C-9817-330D05A93B83}" destId="{56CC8667-7CD5-416A-9C66-3E979C6699FD}" srcOrd="0" destOrd="0" presId="urn:microsoft.com/office/officeart/2005/8/layout/radial2"/>
    <dgm:cxn modelId="{E88B4F25-97B6-48EC-887B-C9BA3D881BBE}" type="presOf" srcId="{B6F2E473-2751-4FA9-B500-E443B01E1E5A}" destId="{CCAF8529-61F0-4BCE-8B5B-6ABE72F8A90D}" srcOrd="0" destOrd="0" presId="urn:microsoft.com/office/officeart/2005/8/layout/radial2"/>
    <dgm:cxn modelId="{7AD912BA-14B1-4751-B77F-8A8D895514F2}" type="presOf" srcId="{7ECCE041-5026-4807-86AB-E685ACD126D5}" destId="{169FE6F8-0FE1-4AB7-926F-338F7BAFB865}" srcOrd="0" destOrd="0" presId="urn:microsoft.com/office/officeart/2005/8/layout/radial2"/>
    <dgm:cxn modelId="{FD7076A9-DCC0-4090-ABF2-0E3A97E06EA3}" type="presParOf" srcId="{7CB55D32-943A-444B-8988-4CB6F2901037}" destId="{4D85922F-8EB6-4C55-9BCD-D81AB56AC6FB}" srcOrd="0" destOrd="0" presId="urn:microsoft.com/office/officeart/2005/8/layout/radial2"/>
    <dgm:cxn modelId="{8C7E5A58-1659-4539-9B89-52EC452A0C39}" type="presParOf" srcId="{4D85922F-8EB6-4C55-9BCD-D81AB56AC6FB}" destId="{B964BEA6-579F-4C6F-8D41-F2698D70C919}" srcOrd="0" destOrd="0" presId="urn:microsoft.com/office/officeart/2005/8/layout/radial2"/>
    <dgm:cxn modelId="{29D6D007-1E3D-406D-9594-FC84D7C67F2F}" type="presParOf" srcId="{B964BEA6-579F-4C6F-8D41-F2698D70C919}" destId="{C44A4F3B-3534-4795-95AB-76FFFE4DE095}" srcOrd="0" destOrd="0" presId="urn:microsoft.com/office/officeart/2005/8/layout/radial2"/>
    <dgm:cxn modelId="{E4CD8987-F418-4ED5-9E59-925F0C13E8CC}" type="presParOf" srcId="{B964BEA6-579F-4C6F-8D41-F2698D70C919}" destId="{357B877A-7D41-42D0-870B-D4A54FB9E63A}" srcOrd="1" destOrd="0" presId="urn:microsoft.com/office/officeart/2005/8/layout/radial2"/>
    <dgm:cxn modelId="{0175B607-0F60-48F0-97E8-E3ECCF43FB25}" type="presParOf" srcId="{4D85922F-8EB6-4C55-9BCD-D81AB56AC6FB}" destId="{CCAF8529-61F0-4BCE-8B5B-6ABE72F8A90D}" srcOrd="1" destOrd="0" presId="urn:microsoft.com/office/officeart/2005/8/layout/radial2"/>
    <dgm:cxn modelId="{AD94F25F-FDCF-48B9-9D8A-E4D282626A81}" type="presParOf" srcId="{4D85922F-8EB6-4C55-9BCD-D81AB56AC6FB}" destId="{73EFA603-2E38-4423-A40A-30705A98407C}" srcOrd="2" destOrd="0" presId="urn:microsoft.com/office/officeart/2005/8/layout/radial2"/>
    <dgm:cxn modelId="{95725976-487F-4892-B610-DE70EFC5C484}" type="presParOf" srcId="{73EFA603-2E38-4423-A40A-30705A98407C}" destId="{C9E3660A-B349-46AD-B0EF-7AB37204C3AE}" srcOrd="0" destOrd="0" presId="urn:microsoft.com/office/officeart/2005/8/layout/radial2"/>
    <dgm:cxn modelId="{75971432-2408-43B9-AF40-237B714B00B2}" type="presParOf" srcId="{73EFA603-2E38-4423-A40A-30705A98407C}" destId="{56CC8667-7CD5-416A-9C66-3E979C6699FD}" srcOrd="1" destOrd="0" presId="urn:microsoft.com/office/officeart/2005/8/layout/radial2"/>
    <dgm:cxn modelId="{60419254-3BFC-4A38-BF95-E5B984F9DB07}" type="presParOf" srcId="{4D85922F-8EB6-4C55-9BCD-D81AB56AC6FB}" destId="{05189F2B-BD47-4309-A777-FF6A594F138F}" srcOrd="3" destOrd="0" presId="urn:microsoft.com/office/officeart/2005/8/layout/radial2"/>
    <dgm:cxn modelId="{664EB92F-D157-4AFB-B503-D4B661D82879}" type="presParOf" srcId="{4D85922F-8EB6-4C55-9BCD-D81AB56AC6FB}" destId="{AF5FABAE-E4D2-4F50-B857-13FF4580F405}" srcOrd="4" destOrd="0" presId="urn:microsoft.com/office/officeart/2005/8/layout/radial2"/>
    <dgm:cxn modelId="{FB65957D-4AAE-4F4D-9D5B-F84B221166B1}" type="presParOf" srcId="{AF5FABAE-E4D2-4F50-B857-13FF4580F405}" destId="{54F092A7-B861-41F5-A9C3-900F686FC222}" srcOrd="0" destOrd="0" presId="urn:microsoft.com/office/officeart/2005/8/layout/radial2"/>
    <dgm:cxn modelId="{6EF25AB1-CE0F-467C-A765-8437CD1953F6}" type="presParOf" srcId="{AF5FABAE-E4D2-4F50-B857-13FF4580F405}" destId="{F46898F2-E63E-4A4C-8873-6F6E8C7CAA05}" srcOrd="1" destOrd="0" presId="urn:microsoft.com/office/officeart/2005/8/layout/radial2"/>
    <dgm:cxn modelId="{C61B4B5B-239A-422E-9821-926068FDD8A5}" type="presParOf" srcId="{4D85922F-8EB6-4C55-9BCD-D81AB56AC6FB}" destId="{F80F49A1-8C25-4574-A7A2-7326BF59D97F}" srcOrd="5" destOrd="0" presId="urn:microsoft.com/office/officeart/2005/8/layout/radial2"/>
    <dgm:cxn modelId="{D8BAF49E-3FE5-4D4E-A437-FFE91CF7B4CE}" type="presParOf" srcId="{4D85922F-8EB6-4C55-9BCD-D81AB56AC6FB}" destId="{58967097-B2AA-4B22-B982-08D4B045C1DE}" srcOrd="6" destOrd="0" presId="urn:microsoft.com/office/officeart/2005/8/layout/radial2"/>
    <dgm:cxn modelId="{96502ED0-E75F-4C87-A8EB-B42D214C7F0C}" type="presParOf" srcId="{58967097-B2AA-4B22-B982-08D4B045C1DE}" destId="{169FE6F8-0FE1-4AB7-926F-338F7BAFB865}" srcOrd="0" destOrd="0" presId="urn:microsoft.com/office/officeart/2005/8/layout/radial2"/>
    <dgm:cxn modelId="{6958310E-FBDA-4D70-9D32-9A5A3FE21599}" type="presParOf" srcId="{58967097-B2AA-4B22-B982-08D4B045C1DE}" destId="{333AB84F-E3AA-4235-B5D3-1338FDFC12B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F49A1-8C25-4574-A7A2-7326BF59D97F}">
      <dsp:nvSpPr>
        <dsp:cNvPr id="0" name=""/>
        <dsp:cNvSpPr/>
      </dsp:nvSpPr>
      <dsp:spPr>
        <a:xfrm rot="1511681">
          <a:off x="1846179" y="3501700"/>
          <a:ext cx="1892657" cy="59589"/>
        </a:xfrm>
        <a:custGeom>
          <a:avLst/>
          <a:gdLst/>
          <a:ahLst/>
          <a:cxnLst/>
          <a:rect l="0" t="0" r="0" b="0"/>
          <a:pathLst>
            <a:path>
              <a:moveTo>
                <a:pt x="0" y="29794"/>
              </a:moveTo>
              <a:lnTo>
                <a:pt x="1892657" y="297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89F2B-BD47-4309-A777-FF6A594F138F}">
      <dsp:nvSpPr>
        <dsp:cNvPr id="0" name=""/>
        <dsp:cNvSpPr/>
      </dsp:nvSpPr>
      <dsp:spPr>
        <a:xfrm rot="132141">
          <a:off x="1935645" y="2742363"/>
          <a:ext cx="1519246" cy="59589"/>
        </a:xfrm>
        <a:custGeom>
          <a:avLst/>
          <a:gdLst/>
          <a:ahLst/>
          <a:cxnLst/>
          <a:rect l="0" t="0" r="0" b="0"/>
          <a:pathLst>
            <a:path>
              <a:moveTo>
                <a:pt x="0" y="29794"/>
              </a:moveTo>
              <a:lnTo>
                <a:pt x="1519246" y="297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F8529-61F0-4BCE-8B5B-6ABE72F8A90D}">
      <dsp:nvSpPr>
        <dsp:cNvPr id="0" name=""/>
        <dsp:cNvSpPr/>
      </dsp:nvSpPr>
      <dsp:spPr>
        <a:xfrm rot="20290849">
          <a:off x="1842013" y="1832702"/>
          <a:ext cx="2629677" cy="59589"/>
        </a:xfrm>
        <a:custGeom>
          <a:avLst/>
          <a:gdLst/>
          <a:ahLst/>
          <a:cxnLst/>
          <a:rect l="0" t="0" r="0" b="0"/>
          <a:pathLst>
            <a:path>
              <a:moveTo>
                <a:pt x="0" y="29794"/>
              </a:moveTo>
              <a:lnTo>
                <a:pt x="2629677" y="297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B877A-7D41-42D0-870B-D4A54FB9E63A}">
      <dsp:nvSpPr>
        <dsp:cNvPr id="0" name=""/>
        <dsp:cNvSpPr/>
      </dsp:nvSpPr>
      <dsp:spPr>
        <a:xfrm>
          <a:off x="-231999" y="1938562"/>
          <a:ext cx="2550830" cy="25508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3660A-B349-46AD-B0EF-7AB37204C3AE}">
      <dsp:nvSpPr>
        <dsp:cNvPr id="0" name=""/>
        <dsp:cNvSpPr/>
      </dsp:nvSpPr>
      <dsp:spPr>
        <a:xfrm>
          <a:off x="4196120" y="-366237"/>
          <a:ext cx="3130802" cy="23718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ПРЕЗЕНТАЦІЯ ДОСВІДУ РОБОТИ ЗПИТАННЯ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654615" y="-18886"/>
        <a:ext cx="2213812" cy="1677157"/>
      </dsp:txXfrm>
    </dsp:sp>
    <dsp:sp modelId="{56CC8667-7CD5-416A-9C66-3E979C6699FD}">
      <dsp:nvSpPr>
        <dsp:cNvPr id="0" name=""/>
        <dsp:cNvSpPr/>
      </dsp:nvSpPr>
      <dsp:spPr>
        <a:xfrm>
          <a:off x="5479592" y="-366237"/>
          <a:ext cx="4696204" cy="2371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5479592" y="-366237"/>
        <a:ext cx="4696204" cy="2371859"/>
      </dsp:txXfrm>
    </dsp:sp>
    <dsp:sp modelId="{54F092A7-B861-41F5-A9C3-900F686FC222}">
      <dsp:nvSpPr>
        <dsp:cNvPr id="0" name=""/>
        <dsp:cNvSpPr/>
      </dsp:nvSpPr>
      <dsp:spPr>
        <a:xfrm>
          <a:off x="3450471" y="1880222"/>
          <a:ext cx="3443174" cy="19743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baseline="0" dirty="0" smtClean="0">
              <a:solidFill>
                <a:schemeClr val="tx1"/>
              </a:solidFill>
            </a:rPr>
            <a:t>СЛАЙДОВА ПРЕЗЕНТАЦІЯ РОБОТИ З ДІТЬМИ</a:t>
          </a:r>
          <a:endParaRPr lang="ru-RU" sz="2300" kern="1200" baseline="0" dirty="0">
            <a:solidFill>
              <a:schemeClr val="tx1"/>
            </a:solidFill>
          </a:endParaRPr>
        </a:p>
      </dsp:txBody>
      <dsp:txXfrm>
        <a:off x="3954712" y="2169362"/>
        <a:ext cx="2434692" cy="1396094"/>
      </dsp:txXfrm>
    </dsp:sp>
    <dsp:sp modelId="{169FE6F8-0FE1-4AB7-926F-338F7BAFB865}">
      <dsp:nvSpPr>
        <dsp:cNvPr id="0" name=""/>
        <dsp:cNvSpPr/>
      </dsp:nvSpPr>
      <dsp:spPr>
        <a:xfrm>
          <a:off x="3211457" y="3571109"/>
          <a:ext cx="3694255" cy="2052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ПРАКТИКУМ ДЛЯ ВИХОВАТЕЛІВ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752468" y="3871753"/>
        <a:ext cx="2612233" cy="1451639"/>
      </dsp:txXfrm>
    </dsp:sp>
    <dsp:sp modelId="{333AB84F-E3AA-4235-B5D3-1338FDFC12B8}">
      <dsp:nvSpPr>
        <dsp:cNvPr id="0" name=""/>
        <dsp:cNvSpPr/>
      </dsp:nvSpPr>
      <dsp:spPr>
        <a:xfrm>
          <a:off x="4215658" y="3571109"/>
          <a:ext cx="5541382" cy="2052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4800" kern="1200" baseline="0" dirty="0" smtClean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8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baseline="0" dirty="0"/>
        </a:p>
      </dsp:txBody>
      <dsp:txXfrm>
        <a:off x="4215658" y="3571109"/>
        <a:ext cx="5541382" cy="2052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7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2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2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17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4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39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9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2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2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1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1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4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2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4DA0-4149-4D13-A853-D82955443552}" type="datetimeFigureOut">
              <a:rPr lang="ru-RU" smtClean="0"/>
              <a:t>вс 25.02.24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5117" y="609600"/>
            <a:ext cx="9879120" cy="197224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                                              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> </a:t>
            </a:r>
            <a:r>
              <a:rPr lang="uk-UA" sz="2000" b="1" dirty="0" smtClean="0"/>
              <a:t>                                                 </a:t>
            </a:r>
            <a:r>
              <a:rPr lang="en-US" sz="2000" b="1" dirty="0" smtClean="0"/>
              <a:t>  </a:t>
            </a:r>
            <a:r>
              <a:rPr lang="uk-UA" sz="2000" b="1" dirty="0" smtClean="0"/>
              <a:t> </a:t>
            </a:r>
            <a:r>
              <a:rPr lang="uk-UA" sz="2000" b="1" dirty="0">
                <a:solidFill>
                  <a:schemeClr val="tx1"/>
                </a:solidFill>
              </a:rPr>
              <a:t>Дошкільний навчальний заклад (ясла-садок)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uk-UA" sz="2000" b="1" dirty="0">
                <a:solidFill>
                  <a:schemeClr val="tx1"/>
                </a:solidFill>
              </a:rPr>
              <a:t>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</a:t>
            </a:r>
            <a:r>
              <a:rPr lang="uk-UA" sz="2000" b="1" dirty="0" smtClean="0">
                <a:solidFill>
                  <a:schemeClr val="tx1"/>
                </a:solidFill>
              </a:rPr>
              <a:t>комбінованого </a:t>
            </a:r>
            <a:r>
              <a:rPr lang="uk-UA" sz="2000" b="1" dirty="0">
                <a:solidFill>
                  <a:schemeClr val="tx1"/>
                </a:solidFill>
              </a:rPr>
              <a:t>типу № 26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uk-UA" sz="2000" b="1" dirty="0">
                <a:solidFill>
                  <a:schemeClr val="tx1"/>
                </a:solidFill>
              </a:rPr>
              <a:t>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</a:t>
            </a:r>
            <a:r>
              <a:rPr lang="uk-UA" sz="2000" b="1" dirty="0" smtClean="0">
                <a:solidFill>
                  <a:schemeClr val="tx1"/>
                </a:solidFill>
              </a:rPr>
              <a:t>   </a:t>
            </a:r>
            <a:r>
              <a:rPr lang="uk-UA" sz="2000" b="1" dirty="0">
                <a:solidFill>
                  <a:schemeClr val="tx1"/>
                </a:solidFill>
              </a:rPr>
              <a:t>Прилуцької міської </a:t>
            </a:r>
            <a:r>
              <a:rPr lang="uk-UA" sz="2000" b="1" dirty="0" smtClean="0">
                <a:solidFill>
                  <a:schemeClr val="tx1"/>
                </a:solidFill>
              </a:rPr>
              <a:t>ради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</a:rPr>
              <a:t>Чернігівської </a:t>
            </a:r>
            <a:r>
              <a:rPr lang="uk-UA" sz="2000" b="1" dirty="0">
                <a:solidFill>
                  <a:schemeClr val="tx1"/>
                </a:solidFill>
              </a:rPr>
              <a:t>області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uk-UA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52281" y="2178424"/>
            <a:ext cx="4762501" cy="41820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uk-UA" dirty="0" smtClean="0"/>
              <a:t>   </a:t>
            </a:r>
            <a:r>
              <a:rPr lang="en-US" dirty="0" smtClean="0"/>
              <a:t>  </a:t>
            </a:r>
            <a:r>
              <a:rPr lang="uk-UA" dirty="0" smtClean="0"/>
              <a:t>        </a:t>
            </a:r>
            <a:r>
              <a:rPr lang="uk-UA" sz="3200" b="1" dirty="0" smtClean="0">
                <a:solidFill>
                  <a:schemeClr val="accent2"/>
                </a:solidFill>
              </a:rPr>
              <a:t>МАЙСТЕР – КЛАС</a:t>
            </a:r>
          </a:p>
          <a:p>
            <a:pPr marL="0" indent="0">
              <a:buNone/>
            </a:pPr>
            <a:r>
              <a:rPr lang="uk-UA" sz="2000" dirty="0" smtClean="0">
                <a:solidFill>
                  <a:schemeClr val="tx1"/>
                </a:solidFill>
              </a:rPr>
              <a:t>          </a:t>
            </a:r>
            <a:endParaRPr lang="ru-RU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r>
              <a:rPr lang="uk-UA" sz="2800" b="1" dirty="0" smtClean="0">
                <a:solidFill>
                  <a:srgbClr val="00B050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Використання </a:t>
            </a:r>
            <a:r>
              <a:rPr lang="uk-UA" sz="2800" dirty="0">
                <a:solidFill>
                  <a:schemeClr val="tx1"/>
                </a:solidFill>
              </a:rPr>
              <a:t>коректурних </a:t>
            </a:r>
            <a:r>
              <a:rPr lang="uk-UA" sz="2800" dirty="0" smtClean="0">
                <a:solidFill>
                  <a:schemeClr val="tx1"/>
                </a:solidFill>
              </a:rPr>
              <a:t>      таблиць </a:t>
            </a:r>
            <a:r>
              <a:rPr lang="uk-UA" sz="2800" dirty="0" err="1">
                <a:solidFill>
                  <a:schemeClr val="tx1"/>
                </a:solidFill>
              </a:rPr>
              <a:t>Н.Гавриш</a:t>
            </a:r>
            <a:r>
              <a:rPr lang="uk-UA" sz="2800" dirty="0">
                <a:solidFill>
                  <a:schemeClr val="tx1"/>
                </a:solidFill>
              </a:rPr>
              <a:t> в сучасній </a:t>
            </a:r>
            <a:r>
              <a:rPr lang="uk-UA" sz="2800" dirty="0" smtClean="0">
                <a:solidFill>
                  <a:schemeClr val="tx1"/>
                </a:solidFill>
              </a:rPr>
              <a:t>    дошкільній освіті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uk-UA" sz="2800" b="1" dirty="0" smtClean="0">
              <a:solidFill>
                <a:srgbClr val="00B050"/>
              </a:solidFill>
            </a:endParaRPr>
          </a:p>
          <a:p>
            <a:endParaRPr lang="uk-UA" b="1" dirty="0"/>
          </a:p>
          <a:p>
            <a:pPr marL="0" indent="0">
              <a:buNone/>
            </a:pPr>
            <a:r>
              <a:rPr lang="uk-UA" sz="1400" b="1" dirty="0" smtClean="0"/>
              <a:t>                                                </a:t>
            </a:r>
          </a:p>
          <a:p>
            <a:pPr marL="0" indent="0">
              <a:buNone/>
            </a:pPr>
            <a:r>
              <a:rPr lang="uk-UA" sz="1400" b="1" dirty="0" smtClean="0"/>
              <a:t>                    </a:t>
            </a:r>
          </a:p>
          <a:p>
            <a:pPr marL="0" indent="0">
              <a:buNone/>
            </a:pPr>
            <a:r>
              <a:rPr lang="uk-UA" sz="1600" dirty="0"/>
              <a:t> </a:t>
            </a:r>
            <a:r>
              <a:rPr lang="uk-UA" sz="1600" dirty="0" smtClean="0"/>
              <a:t>  </a:t>
            </a:r>
            <a:r>
              <a:rPr lang="en-US" sz="1600" dirty="0" smtClean="0"/>
              <a:t>  </a:t>
            </a:r>
            <a:r>
              <a:rPr lang="uk-UA" sz="1600" dirty="0" smtClean="0"/>
              <a:t>                       </a:t>
            </a:r>
            <a:r>
              <a:rPr lang="uk-UA" sz="2100" dirty="0" smtClean="0"/>
              <a:t>листопад 2022 р.</a:t>
            </a:r>
            <a:r>
              <a:rPr lang="uk-UA" sz="1600" dirty="0" smtClean="0"/>
              <a:t>                           </a:t>
            </a:r>
            <a:r>
              <a:rPr lang="en-US" sz="1600" dirty="0" smtClean="0"/>
              <a:t>                                                                                        </a:t>
            </a:r>
            <a:r>
              <a:rPr lang="uk-UA" sz="1600" dirty="0" smtClean="0"/>
              <a:t>                                                                     </a:t>
            </a:r>
            <a:r>
              <a:rPr lang="en-US" sz="1600" dirty="0" smtClean="0"/>
              <a:t>                                                </a:t>
            </a:r>
            <a:endParaRPr lang="ru-RU" sz="16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6674" y="1990165"/>
            <a:ext cx="2837329" cy="4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8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18731" cy="1320800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chemeClr val="tx1"/>
                </a:solidFill>
              </a:rPr>
              <a:t> Фрагмент </a:t>
            </a:r>
            <a:r>
              <a:rPr lang="ru-RU" sz="2400" dirty="0" err="1" smtClean="0">
                <a:solidFill>
                  <a:schemeClr val="tx1"/>
                </a:solidFill>
              </a:rPr>
              <a:t>заняття</a:t>
            </a:r>
            <a:r>
              <a:rPr lang="ru-RU" sz="2400" dirty="0" smtClean="0">
                <a:solidFill>
                  <a:schemeClr val="tx1"/>
                </a:solidFill>
              </a:rPr>
              <a:t>:</a:t>
            </a:r>
            <a:r>
              <a:rPr lang="uk-UA" sz="2400" dirty="0" smtClean="0">
                <a:solidFill>
                  <a:schemeClr val="tx1"/>
                </a:solidFill>
              </a:rPr>
              <a:t>« </a:t>
            </a:r>
            <a:r>
              <a:rPr lang="uk-UA" sz="2400" dirty="0">
                <a:solidFill>
                  <a:schemeClr val="tx1"/>
                </a:solidFill>
              </a:rPr>
              <a:t>Зима в лісі. Дикі тварини та птахи</a:t>
            </a:r>
            <a:r>
              <a:rPr lang="uk-UA" sz="2400" dirty="0" smtClean="0">
                <a:solidFill>
                  <a:schemeClr val="tx1"/>
                </a:solidFill>
              </a:rPr>
              <a:t>» 2019-2020 </a:t>
            </a:r>
            <a:r>
              <a:rPr lang="uk-UA" sz="2400" dirty="0" err="1" smtClean="0">
                <a:solidFill>
                  <a:schemeClr val="tx1"/>
                </a:solidFill>
              </a:rPr>
              <a:t>н.р</a:t>
            </a:r>
            <a:r>
              <a:rPr lang="uk-UA" sz="2400" dirty="0" smtClean="0">
                <a:solidFill>
                  <a:schemeClr val="tx1"/>
                </a:solidFill>
              </a:rPr>
              <a:t>.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0" y="1778000"/>
            <a:ext cx="4351389" cy="4705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95" y="1930399"/>
            <a:ext cx="5576046" cy="43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0" y="393701"/>
            <a:ext cx="9141758" cy="7366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            </a:t>
            </a:r>
            <a:r>
              <a:rPr lang="uk-UA" sz="2000" dirty="0" smtClean="0">
                <a:solidFill>
                  <a:schemeClr val="tx1"/>
                </a:solidFill>
              </a:rPr>
              <a:t>Форми </a:t>
            </a:r>
            <a:r>
              <a:rPr lang="uk-UA" sz="2000" dirty="0">
                <a:solidFill>
                  <a:schemeClr val="tx1"/>
                </a:solidFill>
              </a:rPr>
              <a:t>роботи з дітьми  </a:t>
            </a:r>
            <a:r>
              <a:rPr lang="en-US" sz="2000" dirty="0" smtClean="0">
                <a:solidFill>
                  <a:schemeClr val="tx1"/>
                </a:solidFill>
              </a:rPr>
              <a:t>20</a:t>
            </a:r>
            <a:r>
              <a:rPr lang="uk-UA" sz="2000" dirty="0" smtClean="0">
                <a:solidFill>
                  <a:schemeClr val="tx1"/>
                </a:solidFill>
              </a:rPr>
              <a:t>20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smtClean="0">
                <a:solidFill>
                  <a:schemeClr val="tx1"/>
                </a:solidFill>
              </a:rPr>
              <a:t>202</a:t>
            </a:r>
            <a:r>
              <a:rPr lang="uk-UA" sz="2000" dirty="0" smtClean="0">
                <a:solidFill>
                  <a:schemeClr val="tx1"/>
                </a:solidFill>
              </a:rPr>
              <a:t>1 </a:t>
            </a:r>
            <a:r>
              <a:rPr lang="uk-UA" sz="2000" dirty="0" err="1" smtClean="0">
                <a:solidFill>
                  <a:schemeClr val="tx1"/>
                </a:solidFill>
              </a:rPr>
              <a:t>н.р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                     </a:t>
            </a:r>
            <a:endParaRPr lang="uk-UA" sz="1900" b="1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1100" y="12446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Фрагмент заняття з використанням коректурних таблиць : « </a:t>
            </a:r>
            <a:r>
              <a:rPr lang="uk-UA" dirty="0" smtClean="0"/>
              <a:t>Зима та зимові розваги»</a:t>
            </a:r>
            <a:endParaRPr lang="uk-UA" dirty="0"/>
          </a:p>
          <a:p>
            <a:r>
              <a:rPr lang="uk-UA" dirty="0"/>
              <a:t>       </a:t>
            </a:r>
            <a:r>
              <a:rPr lang="uk-UA" sz="1200" dirty="0"/>
              <a:t> </a:t>
            </a:r>
            <a:endParaRPr lang="ru-RU" sz="1200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6680200" y="3613667"/>
            <a:ext cx="2413000" cy="2977634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6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30" y="2282229"/>
            <a:ext cx="3783056" cy="4256334"/>
          </a:xfrm>
          <a:prstGeom prst="rect">
            <a:avLst/>
          </a:prstGeom>
        </p:spPr>
      </p:pic>
      <p:pic>
        <p:nvPicPr>
          <p:cNvPr id="20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69" y="2282229"/>
            <a:ext cx="4139262" cy="42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31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370" y="45211"/>
            <a:ext cx="6864631" cy="1885189"/>
          </a:xfrm>
        </p:spPr>
        <p:txBody>
          <a:bodyPr/>
          <a:lstStyle/>
          <a:p>
            <a:r>
              <a:rPr lang="en-US" b="1" dirty="0" smtClean="0"/>
              <a:t>     </a:t>
            </a:r>
            <a:r>
              <a:rPr lang="uk-UA" dirty="0"/>
              <a:t/>
            </a:r>
            <a:br>
              <a:rPr lang="uk-UA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2229" y="2220686"/>
            <a:ext cx="10159999" cy="153481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                                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 flipV="1">
            <a:off x="11220186" y="1512617"/>
            <a:ext cx="135202" cy="17807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9479"/>
            <a:ext cx="3870208" cy="46167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07976" y="349623"/>
            <a:ext cx="6118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Форми роботи з дітьми  </a:t>
            </a:r>
            <a:r>
              <a:rPr lang="en-US" sz="2000" dirty="0"/>
              <a:t>20</a:t>
            </a:r>
            <a:r>
              <a:rPr lang="uk-UA" sz="2000" dirty="0"/>
              <a:t>20</a:t>
            </a:r>
            <a:r>
              <a:rPr lang="en-US" sz="2000" dirty="0"/>
              <a:t> – 202</a:t>
            </a:r>
            <a:r>
              <a:rPr lang="uk-UA" sz="2000" dirty="0"/>
              <a:t>1 </a:t>
            </a:r>
            <a:r>
              <a:rPr lang="uk-UA" sz="2000" dirty="0" err="1"/>
              <a:t>н.р</a:t>
            </a:r>
            <a:endParaRPr lang="ru-RU" sz="2000" dirty="0"/>
          </a:p>
        </p:txBody>
      </p:sp>
      <p:sp>
        <p:nvSpPr>
          <p:cNvPr id="19" name="Объект 18"/>
          <p:cNvSpPr>
            <a:spLocks noGrp="1"/>
          </p:cNvSpPr>
          <p:nvPr>
            <p:ph sz="quarter" idx="4"/>
          </p:nvPr>
        </p:nvSpPr>
        <p:spPr>
          <a:xfrm flipH="1">
            <a:off x="1365871" y="749733"/>
            <a:ext cx="9625343" cy="397289"/>
          </a:xfrm>
        </p:spPr>
        <p:txBody>
          <a:bodyPr>
            <a:noAutofit/>
          </a:bodyPr>
          <a:lstStyle/>
          <a:p>
            <a:r>
              <a:rPr lang="uk-UA" dirty="0"/>
              <a:t>Фрагмент заняття з використанням коректурних таблиць : « Зима та зимові розваги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5" y="1930400"/>
            <a:ext cx="4117041" cy="4695824"/>
          </a:xfrm>
          <a:prstGeom prst="rect">
            <a:avLst/>
          </a:prstGeom>
        </p:spPr>
      </p:pic>
      <p:sp>
        <p:nvSpPr>
          <p:cNvPr id="21" name="Объект 20"/>
          <p:cNvSpPr>
            <a:spLocks noGrp="1"/>
          </p:cNvSpPr>
          <p:nvPr>
            <p:ph sz="half" idx="2"/>
          </p:nvPr>
        </p:nvSpPr>
        <p:spPr>
          <a:xfrm>
            <a:off x="1365872" y="1279732"/>
            <a:ext cx="9625342" cy="410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                Самостійний вибір дітьми предметного зображення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84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161365"/>
            <a:ext cx="8596668" cy="2151530"/>
          </a:xfrm>
        </p:spPr>
        <p:txBody>
          <a:bodyPr>
            <a:normAutofit/>
          </a:bodyPr>
          <a:lstStyle/>
          <a:p>
            <a:r>
              <a:rPr lang="en-US" b="1" dirty="0" smtClean="0"/>
              <a:t>             </a:t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0" y="1485900"/>
            <a:ext cx="8483600" cy="4691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600" dirty="0"/>
              <a:t> </a:t>
            </a:r>
            <a:endParaRPr lang="ru-RU" sz="2600" dirty="0"/>
          </a:p>
          <a:p>
            <a:r>
              <a:rPr lang="uk-UA" sz="2100" dirty="0"/>
              <a:t> 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9" y="1485900"/>
            <a:ext cx="4599542" cy="5041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5899"/>
            <a:ext cx="4614222" cy="51239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95399" y="231731"/>
            <a:ext cx="10000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                          Форми </a:t>
            </a:r>
            <a:r>
              <a:rPr lang="uk-UA" dirty="0"/>
              <a:t>роботи з дітьми  </a:t>
            </a:r>
            <a:r>
              <a:rPr lang="en-US" dirty="0"/>
              <a:t>20</a:t>
            </a:r>
            <a:r>
              <a:rPr lang="uk-UA" dirty="0"/>
              <a:t>20</a:t>
            </a:r>
            <a:r>
              <a:rPr lang="en-US" dirty="0"/>
              <a:t> – 202</a:t>
            </a:r>
            <a:r>
              <a:rPr lang="uk-UA" dirty="0"/>
              <a:t>1 </a:t>
            </a:r>
            <a:r>
              <a:rPr lang="uk-UA" dirty="0" err="1" smtClean="0"/>
              <a:t>н.р</a:t>
            </a:r>
            <a:endParaRPr lang="uk-UA" dirty="0" smtClean="0"/>
          </a:p>
          <a:p>
            <a:endParaRPr lang="ru-RU" dirty="0"/>
          </a:p>
          <a:p>
            <a:r>
              <a:rPr lang="uk-UA" dirty="0" smtClean="0"/>
              <a:t>Фрагмент </a:t>
            </a:r>
            <a:r>
              <a:rPr lang="uk-UA" dirty="0"/>
              <a:t>заняття з використанням коректурних таблиць : « Зима та зимові </a:t>
            </a:r>
            <a:r>
              <a:rPr lang="uk-UA" dirty="0" smtClean="0"/>
              <a:t>розваги</a:t>
            </a:r>
          </a:p>
          <a:p>
            <a:r>
              <a:rPr lang="uk-UA" dirty="0"/>
              <a:t> </a:t>
            </a:r>
            <a:r>
              <a:rPr lang="uk-UA" dirty="0" smtClean="0"/>
              <a:t>                                </a:t>
            </a:r>
            <a:r>
              <a:rPr lang="uk-UA" dirty="0" err="1" smtClean="0"/>
              <a:t>Мовні</a:t>
            </a:r>
            <a:r>
              <a:rPr lang="uk-UA" dirty="0" smtClean="0"/>
              <a:t> ігри за таблицею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2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77333" y="245661"/>
            <a:ext cx="10786785" cy="668739"/>
          </a:xfrm>
        </p:spPr>
        <p:txBody>
          <a:bodyPr>
            <a:normAutofit fontScale="90000"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                                Форми </a:t>
            </a:r>
            <a:r>
              <a:rPr lang="uk-UA" sz="2000" dirty="0">
                <a:solidFill>
                  <a:schemeClr val="tx1"/>
                </a:solidFill>
              </a:rPr>
              <a:t>роботи з дітьми  </a:t>
            </a:r>
            <a:r>
              <a:rPr lang="en-US" sz="2000" dirty="0">
                <a:solidFill>
                  <a:schemeClr val="tx1"/>
                </a:solidFill>
              </a:rPr>
              <a:t>20</a:t>
            </a:r>
            <a:r>
              <a:rPr lang="uk-UA" sz="2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2 – 2023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н.р</a:t>
            </a:r>
            <a:r>
              <a:rPr lang="uk-UA" sz="2000" dirty="0" smtClean="0">
                <a:solidFill>
                  <a:schemeClr val="tx1"/>
                </a:solidFill>
              </a:rPr>
              <a:t/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      </a:t>
            </a:r>
            <a:r>
              <a:rPr lang="uk-UA" sz="2000" dirty="0">
                <a:solidFill>
                  <a:schemeClr val="tx1"/>
                </a:solidFill>
              </a:rPr>
              <a:t>Фрагмент заняття з використанням коректурних таблиць : «</a:t>
            </a:r>
            <a:r>
              <a:rPr lang="uk-UA" sz="2000" dirty="0" smtClean="0">
                <a:solidFill>
                  <a:schemeClr val="tx1"/>
                </a:solidFill>
              </a:rPr>
              <a:t>Осінні дарунки»</a:t>
            </a:r>
            <a:endParaRPr lang="ru-RU" sz="2000" dirty="0"/>
          </a:p>
        </p:txBody>
      </p:sp>
      <p:pic>
        <p:nvPicPr>
          <p:cNvPr id="2053" name="Picture 5" descr="C:\Users\Olga Sad\Desktop\Новая папка\IMG_37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269243"/>
            <a:ext cx="5300382" cy="49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lga Sad\Desktop\Новая папка\IMG_37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674" y="1273460"/>
            <a:ext cx="4983641" cy="49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6983" y="232012"/>
            <a:ext cx="9962029" cy="1119116"/>
          </a:xfrm>
        </p:spPr>
        <p:txBody>
          <a:bodyPr>
            <a:normAutofit fontScale="90000"/>
          </a:bodyPr>
          <a:lstStyle/>
          <a:p>
            <a:r>
              <a:rPr lang="uk-UA" sz="2200" b="1" dirty="0" smtClean="0">
                <a:solidFill>
                  <a:schemeClr val="tx1"/>
                </a:solidFill>
              </a:rPr>
              <a:t>      </a:t>
            </a:r>
            <a:r>
              <a:rPr lang="uk-UA" sz="2200" dirty="0" smtClean="0"/>
              <a:t>                    </a:t>
            </a:r>
            <a:r>
              <a:rPr lang="uk-UA" sz="2200" dirty="0" smtClean="0">
                <a:solidFill>
                  <a:schemeClr val="tx1"/>
                </a:solidFill>
              </a:rPr>
              <a:t>Форми </a:t>
            </a:r>
            <a:r>
              <a:rPr lang="uk-UA" sz="2200" dirty="0">
                <a:solidFill>
                  <a:schemeClr val="tx1"/>
                </a:solidFill>
              </a:rPr>
              <a:t>роботи з дітьми  </a:t>
            </a:r>
            <a:r>
              <a:rPr lang="en-US" sz="2200" dirty="0">
                <a:solidFill>
                  <a:schemeClr val="tx1"/>
                </a:solidFill>
              </a:rPr>
              <a:t>20</a:t>
            </a:r>
            <a:r>
              <a:rPr lang="uk-UA" sz="2200" dirty="0" smtClean="0">
                <a:solidFill>
                  <a:schemeClr val="tx1"/>
                </a:solidFill>
              </a:rPr>
              <a:t>2</a:t>
            </a:r>
            <a:r>
              <a:rPr lang="en-US" sz="2200" dirty="0" smtClean="0">
                <a:solidFill>
                  <a:schemeClr val="tx1"/>
                </a:solidFill>
              </a:rPr>
              <a:t>2 </a:t>
            </a:r>
            <a:r>
              <a:rPr lang="en-US" sz="2200" dirty="0">
                <a:solidFill>
                  <a:schemeClr val="tx1"/>
                </a:solidFill>
              </a:rPr>
              <a:t>– </a:t>
            </a:r>
            <a:r>
              <a:rPr lang="en-US" sz="2200" dirty="0" smtClean="0">
                <a:solidFill>
                  <a:schemeClr val="tx1"/>
                </a:solidFill>
              </a:rPr>
              <a:t>202</a:t>
            </a:r>
            <a:r>
              <a:rPr lang="en-US" sz="2200" dirty="0">
                <a:solidFill>
                  <a:schemeClr val="tx1"/>
                </a:solidFill>
              </a:rPr>
              <a:t>3</a:t>
            </a:r>
            <a:r>
              <a:rPr lang="uk-UA" sz="2200" dirty="0" smtClean="0">
                <a:solidFill>
                  <a:schemeClr val="tx1"/>
                </a:solidFill>
              </a:rPr>
              <a:t> </a:t>
            </a:r>
            <a:r>
              <a:rPr lang="uk-UA" sz="2200" dirty="0" err="1" smtClean="0">
                <a:solidFill>
                  <a:schemeClr val="tx1"/>
                </a:solidFill>
              </a:rPr>
              <a:t>н.р</a:t>
            </a:r>
            <a:r>
              <a:rPr lang="uk-UA" sz="2200" dirty="0" smtClean="0">
                <a:solidFill>
                  <a:schemeClr val="tx1"/>
                </a:solidFill>
              </a:rPr>
              <a:t/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                 </a:t>
            </a:r>
            <a:r>
              <a:rPr lang="uk-UA" sz="2200" dirty="0" smtClean="0">
                <a:solidFill>
                  <a:schemeClr val="tx1"/>
                </a:solidFill>
              </a:rPr>
              <a:t>Фрагмент </a:t>
            </a:r>
            <a:r>
              <a:rPr lang="uk-UA" sz="2200" dirty="0">
                <a:solidFill>
                  <a:schemeClr val="tx1"/>
                </a:solidFill>
              </a:rPr>
              <a:t>заняття з використанням коректурних таблиць : </a:t>
            </a:r>
            <a:r>
              <a:rPr lang="uk-UA" sz="2200" dirty="0" smtClean="0">
                <a:solidFill>
                  <a:schemeClr val="tx1"/>
                </a:solidFill>
              </a:rPr>
              <a:t/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uk-UA" sz="2200" dirty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                                     «Хто як до зими готується»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/>
              <a:t>                                </a:t>
            </a:r>
            <a:endParaRPr lang="ru-RU" sz="2700" b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38" y="1972676"/>
            <a:ext cx="3211261" cy="43746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06" y="1971759"/>
            <a:ext cx="3303493" cy="4375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99" y="1971759"/>
            <a:ext cx="3248832" cy="43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77334" y="94129"/>
            <a:ext cx="8596668" cy="1385047"/>
          </a:xfrm>
        </p:spPr>
        <p:txBody>
          <a:bodyPr>
            <a:normAutofit/>
          </a:bodyPr>
          <a:lstStyle/>
          <a:p>
            <a:r>
              <a:rPr lang="uk-UA" sz="2000" dirty="0" smtClean="0"/>
              <a:t>                           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>
                <a:solidFill>
                  <a:schemeClr val="tx1"/>
                </a:solidFill>
              </a:rPr>
              <a:t>Форми роботи з дітьми  </a:t>
            </a:r>
            <a:r>
              <a:rPr lang="en-US" sz="2000" dirty="0">
                <a:solidFill>
                  <a:schemeClr val="tx1"/>
                </a:solidFill>
              </a:rPr>
              <a:t>20</a:t>
            </a:r>
            <a:r>
              <a:rPr lang="uk-UA" sz="2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2 – 2023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err="1" smtClean="0">
                <a:solidFill>
                  <a:schemeClr val="tx1"/>
                </a:solidFill>
              </a:rPr>
              <a:t>н.р</a:t>
            </a:r>
            <a:r>
              <a:rPr lang="uk-UA" sz="2000" dirty="0" smtClean="0">
                <a:solidFill>
                  <a:schemeClr val="tx1"/>
                </a:solidFill>
              </a:rPr>
              <a:t/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dirty="0" smtClean="0">
                <a:solidFill>
                  <a:schemeClr val="tx1"/>
                </a:solidFill>
              </a:rPr>
              <a:t>         </a:t>
            </a:r>
            <a:r>
              <a:rPr lang="uk-UA" sz="2000" dirty="0">
                <a:solidFill>
                  <a:schemeClr val="tx1"/>
                </a:solidFill>
              </a:rPr>
              <a:t>Фрагмент заняття з використанням коректурних таблиць :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                            </a:t>
            </a:r>
            <a:r>
              <a:rPr lang="uk-UA" sz="2000" dirty="0" smtClean="0">
                <a:solidFill>
                  <a:schemeClr val="tx1"/>
                </a:solidFill>
              </a:rPr>
              <a:t> «Подорож країною Математика»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79176"/>
            <a:ext cx="4049058" cy="507715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23" y="1479176"/>
            <a:ext cx="4235577" cy="5115923"/>
          </a:xfrm>
        </p:spPr>
      </p:pic>
    </p:spTree>
    <p:extLst>
      <p:ext uri="{BB962C8B-B14F-4D97-AF65-F5344CB8AC3E}">
        <p14:creationId xmlns:p14="http://schemas.microsoft.com/office/powerpoint/2010/main" val="2021837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400" y="147337"/>
            <a:ext cx="7721600" cy="767064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         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                              </a:t>
            </a:r>
            <a:r>
              <a:rPr lang="uk-UA" sz="2400" dirty="0" smtClean="0">
                <a:solidFill>
                  <a:schemeClr val="tx1"/>
                </a:solidFill>
              </a:rPr>
              <a:t>Форми роботи з батьками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079500"/>
            <a:ext cx="9655033" cy="609600"/>
          </a:xfrm>
        </p:spPr>
        <p:txBody>
          <a:bodyPr>
            <a:normAutofit/>
          </a:bodyPr>
          <a:lstStyle/>
          <a:p>
            <a:pPr lvl="0"/>
            <a:r>
              <a:rPr lang="uk-UA" dirty="0">
                <a:solidFill>
                  <a:schemeClr val="tx1"/>
                </a:solidFill>
              </a:rPr>
              <a:t>День відкритих дверей для батьків: « З добром до людей</a:t>
            </a:r>
            <a:r>
              <a:rPr lang="uk-UA" dirty="0" smtClean="0">
                <a:solidFill>
                  <a:schemeClr val="tx1"/>
                </a:solidFill>
              </a:rPr>
              <a:t>» 2020-2021н.р.</a:t>
            </a:r>
            <a:endParaRPr lang="ru-RU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16" y="1854199"/>
            <a:ext cx="3597133" cy="433085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854199"/>
            <a:ext cx="3614449" cy="4330858"/>
          </a:xfrm>
        </p:spPr>
      </p:pic>
    </p:spTree>
    <p:extLst>
      <p:ext uri="{BB962C8B-B14F-4D97-AF65-F5344CB8AC3E}">
        <p14:creationId xmlns:p14="http://schemas.microsoft.com/office/powerpoint/2010/main" val="33880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65400" y="0"/>
            <a:ext cx="4533900" cy="774700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                </a:t>
            </a: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uk-UA" sz="2200" dirty="0">
                <a:solidFill>
                  <a:schemeClr val="tx1"/>
                </a:solidFill>
              </a:rPr>
              <a:t>         </a:t>
            </a:r>
            <a:r>
              <a:rPr lang="uk-UA" sz="2200" dirty="0" smtClean="0">
                <a:solidFill>
                  <a:schemeClr val="tx1"/>
                </a:solidFill>
              </a:rPr>
              <a:t>    </a:t>
            </a:r>
            <a:r>
              <a:rPr lang="uk-UA" sz="2200" dirty="0">
                <a:solidFill>
                  <a:schemeClr val="tx1"/>
                </a:solidFill>
              </a:rPr>
              <a:t>Форми </a:t>
            </a:r>
            <a:r>
              <a:rPr lang="uk-UA" sz="2200" dirty="0" smtClean="0">
                <a:solidFill>
                  <a:schemeClr val="tx1"/>
                </a:solidFill>
              </a:rPr>
              <a:t>роботи з батьками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flipH="1">
            <a:off x="862819" y="2279615"/>
            <a:ext cx="339945" cy="1206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67434" y="1023716"/>
            <a:ext cx="7641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 smtClean="0"/>
              <a:t>             1.Групові батьківські збори 2022-2023 </a:t>
            </a:r>
            <a:r>
              <a:rPr lang="uk-UA" b="1" dirty="0" err="1" smtClean="0"/>
              <a:t>н.р</a:t>
            </a:r>
            <a:r>
              <a:rPr lang="uk-UA" b="1" dirty="0" smtClean="0"/>
              <a:t>.</a:t>
            </a:r>
            <a:endParaRPr lang="uk-UA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2. </a:t>
            </a:r>
            <a:r>
              <a:rPr lang="uk-UA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Вайбер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група для батьків</a:t>
            </a:r>
          </a:p>
          <a:p>
            <a:pPr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3. </a:t>
            </a:r>
            <a:r>
              <a:rPr lang="uk-UA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Фейзбук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група ДНЗ ( ясла-садок) К Т  26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17398"/>
            <a:ext cx="4174192" cy="457838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052064"/>
            <a:ext cx="4305300" cy="4509051"/>
          </a:xfrm>
        </p:spPr>
      </p:pic>
    </p:spTree>
    <p:extLst>
      <p:ext uri="{BB962C8B-B14F-4D97-AF65-F5344CB8AC3E}">
        <p14:creationId xmlns:p14="http://schemas.microsoft.com/office/powerpoint/2010/main" val="17290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006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                   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355904" y="190501"/>
            <a:ext cx="7947212" cy="1279476"/>
          </a:xfrm>
        </p:spPr>
        <p:txBody>
          <a:bodyPr>
            <a:normAutofit fontScale="25000" lnSpcReduction="20000"/>
          </a:bodyPr>
          <a:lstStyle/>
          <a:p>
            <a:r>
              <a:rPr lang="uk-UA" sz="4000" dirty="0" smtClean="0">
                <a:solidFill>
                  <a:srgbClr val="0070C0"/>
                </a:solidFill>
              </a:rPr>
              <a:t>                         </a:t>
            </a:r>
            <a:r>
              <a:rPr lang="uk-UA" sz="9600" dirty="0">
                <a:solidFill>
                  <a:schemeClr val="tx1"/>
                </a:solidFill>
              </a:rPr>
              <a:t>Форми </a:t>
            </a:r>
            <a:r>
              <a:rPr lang="uk-UA" sz="9600" dirty="0" smtClean="0">
                <a:solidFill>
                  <a:schemeClr val="tx1"/>
                </a:solidFill>
              </a:rPr>
              <a:t>роботи з вихователями</a:t>
            </a:r>
          </a:p>
          <a:p>
            <a:pPr marL="0" indent="0">
              <a:buNone/>
            </a:pPr>
            <a:r>
              <a:rPr lang="uk-UA" sz="5500" dirty="0" smtClean="0">
                <a:solidFill>
                  <a:schemeClr val="tx1"/>
                </a:solidFill>
              </a:rPr>
              <a:t>         </a:t>
            </a:r>
            <a:r>
              <a:rPr lang="uk-UA" sz="8000" dirty="0"/>
              <a:t>Майстер клас :« Розвиток інтелектуальної та мовленнєвої активності дошкільників застосовуючи коректурні таблиці </a:t>
            </a:r>
            <a:r>
              <a:rPr lang="uk-UA" sz="8000" dirty="0" err="1"/>
              <a:t>Н.Гавриш</a:t>
            </a:r>
            <a:r>
              <a:rPr lang="uk-UA" sz="8000" dirty="0"/>
              <a:t>.»</a:t>
            </a:r>
          </a:p>
          <a:p>
            <a:endParaRPr lang="ru-RU" sz="38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711275"/>
            <a:ext cx="3997768" cy="4980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17" y="1711275"/>
            <a:ext cx="4703482" cy="25959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16" y="4102100"/>
            <a:ext cx="4703483" cy="25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57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6177" y="403412"/>
            <a:ext cx="3461123" cy="4828988"/>
          </a:xfrm>
        </p:spPr>
        <p:txBody>
          <a:bodyPr>
            <a:normAutofit/>
          </a:bodyPr>
          <a:lstStyle/>
          <a:p>
            <a:r>
              <a:rPr lang="uk-UA" dirty="0" smtClean="0"/>
              <a:t>    </a:t>
            </a:r>
            <a:r>
              <a:rPr lang="uk-UA" sz="2400" dirty="0" smtClean="0">
                <a:solidFill>
                  <a:schemeClr val="accent2"/>
                </a:solidFill>
              </a:rPr>
              <a:t>АЛГОРИТМ ПРОВЕДЕННЯ</a:t>
            </a:r>
            <a:br>
              <a:rPr lang="uk-UA" sz="2400" dirty="0" smtClean="0">
                <a:solidFill>
                  <a:schemeClr val="accent2"/>
                </a:solidFill>
              </a:rPr>
            </a:br>
            <a:r>
              <a:rPr lang="uk-UA" sz="2400" dirty="0" smtClean="0">
                <a:solidFill>
                  <a:schemeClr val="accent2"/>
                </a:solidFill>
              </a:rPr>
              <a:t>          </a:t>
            </a:r>
            <a:r>
              <a:rPr lang="uk-UA" sz="2400" dirty="0" smtClean="0">
                <a:solidFill>
                  <a:schemeClr val="accent2"/>
                </a:solidFill>
              </a:rPr>
              <a:t>МАЙСТЕР-КЛАС</a:t>
            </a:r>
            <a:br>
              <a:rPr lang="uk-UA" sz="2400" dirty="0" smtClean="0">
                <a:solidFill>
                  <a:schemeClr val="accent2"/>
                </a:solidFill>
              </a:rPr>
            </a:br>
            <a:r>
              <a:rPr lang="uk-UA" sz="2400" dirty="0">
                <a:solidFill>
                  <a:schemeClr val="accent2"/>
                </a:solidFill>
              </a:rPr>
              <a:t/>
            </a:r>
            <a:br>
              <a:rPr lang="uk-UA" sz="2400" dirty="0">
                <a:solidFill>
                  <a:schemeClr val="accent2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/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Мета: продовжувати ознайомлювати педагогів з використанням коректурних таблиць </a:t>
            </a:r>
            <a:r>
              <a:rPr lang="uk-UA" sz="2400" dirty="0" err="1" smtClean="0">
                <a:solidFill>
                  <a:schemeClr val="tx1"/>
                </a:solidFill>
              </a:rPr>
              <a:t>Н.Гавриш</a:t>
            </a:r>
            <a:r>
              <a:rPr lang="uk-UA" sz="2400" dirty="0" smtClean="0">
                <a:solidFill>
                  <a:schemeClr val="tx1"/>
                </a:solidFill>
              </a:rPr>
              <a:t> в сучасній дошкільній освіті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648259"/>
              </p:ext>
            </p:extLst>
          </p:nvPr>
        </p:nvGraphicFramePr>
        <p:xfrm>
          <a:off x="3913094" y="927847"/>
          <a:ext cx="770516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018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484094" y="2622176"/>
            <a:ext cx="10313894" cy="3617258"/>
          </a:xfrm>
        </p:spPr>
        <p:txBody>
          <a:bodyPr/>
          <a:lstStyle/>
          <a:p>
            <a:r>
              <a:rPr lang="uk-UA" dirty="0" smtClean="0"/>
              <a:t>             </a:t>
            </a:r>
            <a:r>
              <a:rPr lang="uk-UA" sz="6000" dirty="0" smtClean="0"/>
              <a:t>ДЯКУЮ ЗА УВАГУ!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18077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541" y="889000"/>
            <a:ext cx="4656791" cy="2724666"/>
          </a:xfrm>
        </p:spPr>
        <p:txBody>
          <a:bodyPr>
            <a:normAutofit fontScale="90000"/>
          </a:bodyPr>
          <a:lstStyle/>
          <a:p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>
                <a:solidFill>
                  <a:srgbClr val="FF0000"/>
                </a:solidFill>
              </a:rPr>
              <a:t/>
            </a:r>
            <a:br>
              <a:rPr lang="uk-UA" u="sng" dirty="0">
                <a:solidFill>
                  <a:srgbClr val="FF0000"/>
                </a:solidFill>
              </a:rPr>
            </a:b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>
                <a:solidFill>
                  <a:srgbClr val="FF0000"/>
                </a:solidFill>
              </a:rPr>
              <a:t/>
            </a:r>
            <a:br>
              <a:rPr lang="uk-UA" u="sng" dirty="0">
                <a:solidFill>
                  <a:srgbClr val="FF0000"/>
                </a:solidFill>
              </a:rPr>
            </a:b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>
                <a:solidFill>
                  <a:srgbClr val="FF0000"/>
                </a:solidFill>
              </a:rPr>
              <a:t/>
            </a:r>
            <a:br>
              <a:rPr lang="uk-UA" u="sng" dirty="0">
                <a:solidFill>
                  <a:srgbClr val="FF0000"/>
                </a:solidFill>
              </a:rPr>
            </a:b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>
                <a:solidFill>
                  <a:srgbClr val="FF0000"/>
                </a:solidFill>
              </a:rPr>
              <a:t/>
            </a:r>
            <a:br>
              <a:rPr lang="uk-UA" u="sng" dirty="0">
                <a:solidFill>
                  <a:srgbClr val="FF0000"/>
                </a:solidFill>
              </a:rPr>
            </a:b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>
                <a:solidFill>
                  <a:srgbClr val="FF0000"/>
                </a:solidFill>
              </a:rPr>
              <a:t/>
            </a:r>
            <a:br>
              <a:rPr lang="uk-UA" u="sng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       </a:t>
            </a:r>
            <a:r>
              <a:rPr lang="uk-UA" b="1" dirty="0" smtClean="0">
                <a:solidFill>
                  <a:schemeClr val="tx1"/>
                </a:solidFill>
              </a:rPr>
              <a:t>ВИХОВАТЕЛЯ</a:t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 err="1">
                <a:solidFill>
                  <a:schemeClr val="accent2"/>
                </a:solidFill>
              </a:rPr>
              <a:t>Ушенко</a:t>
            </a:r>
            <a:r>
              <a:rPr lang="uk-UA" dirty="0">
                <a:solidFill>
                  <a:schemeClr val="accent2"/>
                </a:solidFill>
              </a:rPr>
              <a:t> Ірини Миколаївни</a:t>
            </a: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       </a:t>
            </a: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u="sng" dirty="0" smtClean="0">
                <a:solidFill>
                  <a:srgbClr val="FF0000"/>
                </a:solidFill>
              </a:rPr>
              <a:t/>
            </a:r>
            <a:br>
              <a:rPr lang="uk-UA" u="sng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     </a:t>
            </a:r>
            <a:r>
              <a:rPr lang="uk-UA" dirty="0" smtClean="0">
                <a:solidFill>
                  <a:schemeClr val="accent2"/>
                </a:solidFill>
              </a:rPr>
              <a:t>Моє життєве кредо: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ru-RU" b="1" dirty="0" smtClean="0">
                <a:solidFill>
                  <a:schemeClr val="tx1"/>
                </a:solidFill>
              </a:rPr>
              <a:t>« Хай </a:t>
            </a:r>
            <a:r>
              <a:rPr lang="uk-UA" b="1" dirty="0" smtClean="0">
                <a:solidFill>
                  <a:schemeClr val="tx1"/>
                </a:solidFill>
              </a:rPr>
              <a:t>оживає істина стара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uk-UA" b="1" dirty="0" smtClean="0">
                <a:solidFill>
                  <a:schemeClr val="tx1"/>
                </a:solidFill>
              </a:rPr>
              <a:t> людина починається з добра.»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40542" y="4087906"/>
            <a:ext cx="4336675" cy="177314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2"/>
                </a:solidFill>
              </a:rPr>
              <a:t>Моє педагогічне кредо : </a:t>
            </a:r>
          </a:p>
          <a:p>
            <a:r>
              <a:rPr lang="uk-UA" sz="2800" b="1" dirty="0" smtClean="0">
                <a:solidFill>
                  <a:schemeClr val="tx1"/>
                </a:solidFill>
              </a:rPr>
              <a:t>« </a:t>
            </a:r>
            <a:r>
              <a:rPr lang="uk-UA" sz="2000" b="1" dirty="0" smtClean="0">
                <a:solidFill>
                  <a:schemeClr val="tx1"/>
                </a:solidFill>
              </a:rPr>
              <a:t>Кращий спосіб зробити дітей хорошими – це зробити їх щасливими.»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" b="31"/>
          <a:stretch>
            <a:fillRect/>
          </a:stretch>
        </p:blipFill>
        <p:spPr>
          <a:xfrm>
            <a:off x="6978650" y="1177925"/>
            <a:ext cx="3721100" cy="499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1346200"/>
            <a:ext cx="3098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7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        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Візитка педагога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77334" y="1587500"/>
            <a:ext cx="4184035" cy="4453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uk-UA" b="1" dirty="0" smtClean="0"/>
              <a:t>                     </a:t>
            </a:r>
            <a:r>
              <a:rPr lang="uk-UA" sz="2000" b="1" dirty="0" smtClean="0">
                <a:solidFill>
                  <a:schemeClr val="accent2"/>
                </a:solidFill>
              </a:rPr>
              <a:t>Освіта</a:t>
            </a:r>
          </a:p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uk-UA" b="1" dirty="0" smtClean="0"/>
              <a:t>Закінчила: </a:t>
            </a:r>
            <a:r>
              <a:rPr lang="uk-UA" dirty="0" smtClean="0"/>
              <a:t>Ніжинський державний педагогічний університет імені Миколи Гоголя 30.06. 2004 р.</a:t>
            </a:r>
            <a:r>
              <a:rPr lang="en-US" dirty="0" smtClean="0"/>
              <a:t> </a:t>
            </a:r>
            <a:r>
              <a:rPr lang="uk-UA" dirty="0" smtClean="0"/>
              <a:t>та здобула кваліфікацію вихователя дітей дошкільного віку, організатора дошкільного виховання.</a:t>
            </a:r>
          </a:p>
          <a:p>
            <a:pPr marL="0" indent="0">
              <a:buNone/>
            </a:pPr>
            <a:r>
              <a:rPr lang="uk-UA" b="1" dirty="0" smtClean="0"/>
              <a:t>       </a:t>
            </a:r>
            <a:r>
              <a:rPr lang="uk-UA" b="1" dirty="0" smtClean="0">
                <a:solidFill>
                  <a:schemeClr val="accent2"/>
                </a:solidFill>
              </a:rPr>
              <a:t>Педагогічний стаж</a:t>
            </a:r>
            <a:r>
              <a:rPr lang="uk-UA" dirty="0" smtClean="0">
                <a:solidFill>
                  <a:schemeClr val="accent2"/>
                </a:solidFill>
              </a:rPr>
              <a:t>: </a:t>
            </a:r>
            <a:r>
              <a:rPr lang="uk-UA" dirty="0" smtClean="0"/>
              <a:t>26 р.</a:t>
            </a:r>
          </a:p>
          <a:p>
            <a:pPr marL="0" indent="0">
              <a:buNone/>
            </a:pPr>
            <a:r>
              <a:rPr lang="uk-UA" sz="3000" b="1" dirty="0" smtClean="0"/>
              <a:t>  </a:t>
            </a:r>
            <a:r>
              <a:rPr lang="uk-UA" sz="2000" b="1" dirty="0" smtClean="0">
                <a:solidFill>
                  <a:schemeClr val="accent2"/>
                </a:solidFill>
              </a:rPr>
              <a:t>Кваліфікаційна  категорія:   </a:t>
            </a:r>
          </a:p>
          <a:p>
            <a:pPr marL="0" indent="0">
              <a:buNone/>
            </a:pPr>
            <a:r>
              <a:rPr lang="uk-UA" sz="3000" b="1" dirty="0" smtClean="0"/>
              <a:t>      </a:t>
            </a:r>
            <a:r>
              <a:rPr lang="uk-UA" dirty="0" smtClean="0"/>
              <a:t>спеціаліст І категорії.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6373" y="4100975"/>
            <a:ext cx="3300153" cy="24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26" y="1587500"/>
            <a:ext cx="3403600" cy="23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376" y="438722"/>
            <a:ext cx="7337626" cy="1046558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uk-UA" sz="3200" dirty="0" smtClean="0">
                <a:solidFill>
                  <a:schemeClr val="tx1"/>
                </a:solidFill>
              </a:rPr>
              <a:t>Питання, над яким працюю: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200" b="1" dirty="0" smtClean="0"/>
              <a:t>  « Коректурні таблиці Н. Гавриш у</a:t>
            </a:r>
            <a:br>
              <a:rPr lang="uk-UA" sz="3200" b="1" dirty="0" smtClean="0"/>
            </a:br>
            <a:r>
              <a:rPr lang="uk-UA" sz="3200" b="1" dirty="0"/>
              <a:t> </a:t>
            </a:r>
            <a:r>
              <a:rPr lang="uk-UA" sz="3200" b="1" dirty="0" smtClean="0"/>
              <a:t>       сучасній дошкільній освіті»</a:t>
            </a:r>
            <a:br>
              <a:rPr lang="uk-UA" sz="3200" b="1" dirty="0" smtClean="0"/>
            </a:b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4095" y="1485281"/>
            <a:ext cx="2568387" cy="572119"/>
          </a:xfrm>
        </p:spPr>
        <p:txBody>
          <a:bodyPr>
            <a:normAutofit fontScale="25000" lnSpcReduction="20000"/>
          </a:bodyPr>
          <a:lstStyle/>
          <a:p>
            <a:r>
              <a:rPr lang="uk-UA" sz="1800" b="0" dirty="0" smtClean="0"/>
              <a:t>     </a:t>
            </a:r>
          </a:p>
          <a:p>
            <a:endParaRPr lang="uk-UA" sz="1800" b="0" dirty="0" smtClean="0"/>
          </a:p>
          <a:p>
            <a:r>
              <a:rPr lang="uk-UA" sz="5600" b="0" dirty="0" smtClean="0"/>
              <a:t> Початок роботи: 2019 рік                                </a:t>
            </a:r>
            <a:endParaRPr lang="ru-RU" sz="5600" b="0" dirty="0" smtClean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4094" y="1878790"/>
            <a:ext cx="6508376" cy="46528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                                </a:t>
            </a:r>
            <a:endParaRPr lang="ru-RU" dirty="0"/>
          </a:p>
          <a:p>
            <a:pPr marL="0" indent="0">
              <a:buNone/>
            </a:pPr>
            <a:r>
              <a:rPr lang="uk-UA" sz="6400" b="1" dirty="0"/>
              <a:t>Мета: </a:t>
            </a:r>
            <a:r>
              <a:rPr lang="uk-UA" sz="6400" dirty="0"/>
              <a:t>розширити і поповнити базу методичного матеріалу, дидактичних посібників з питання, пропагувати практичний досвід  серед колег. Удосконалювати педагогічну майстерність. Створювати </a:t>
            </a:r>
            <a:r>
              <a:rPr lang="uk-UA" sz="6400" dirty="0" smtClean="0"/>
              <a:t>емоційну </a:t>
            </a:r>
            <a:r>
              <a:rPr lang="uk-UA" sz="6400" dirty="0"/>
              <a:t>позитивну творчу атмосферу на заняттях . </a:t>
            </a:r>
            <a:r>
              <a:rPr lang="uk-UA" sz="6400" dirty="0" smtClean="0"/>
              <a:t>Формувати </a:t>
            </a:r>
            <a:r>
              <a:rPr lang="uk-UA" sz="6400" dirty="0"/>
              <a:t>у дітей позитивне ставлення, почуття впевненості у своїх можливостях. </a:t>
            </a:r>
            <a:endParaRPr lang="ru-RU" sz="6400" dirty="0"/>
          </a:p>
          <a:p>
            <a:pPr marL="0" indent="0">
              <a:buNone/>
            </a:pPr>
            <a:r>
              <a:rPr lang="uk-UA" sz="6400" b="1" dirty="0"/>
              <a:t>Завдання:</a:t>
            </a:r>
            <a:r>
              <a:rPr lang="uk-UA" sz="6400" dirty="0"/>
              <a:t> розвивати пізнавальну, мовленнєву та інтелектуальну активність, емоційну та зорову чутливість, образне мислення, уяву, фантазію.</a:t>
            </a:r>
            <a:endParaRPr lang="ru-RU" sz="6400" dirty="0"/>
          </a:p>
          <a:p>
            <a:pPr marL="0" indent="0">
              <a:buNone/>
            </a:pPr>
            <a:r>
              <a:rPr lang="uk-UA" sz="6400" dirty="0"/>
              <a:t>Продовжувати формувати навички вільного спілкування з однолітками. Вчити дітей технічним прийомам складання розповідей використовуючи коректурні таблиці </a:t>
            </a:r>
            <a:r>
              <a:rPr lang="uk-UA" sz="6400" dirty="0" err="1"/>
              <a:t>Н.Гавриш</a:t>
            </a:r>
            <a:r>
              <a:rPr lang="uk-UA" sz="6400" dirty="0"/>
              <a:t>.</a:t>
            </a:r>
            <a:endParaRPr lang="ru-RU" sz="6400" dirty="0"/>
          </a:p>
          <a:p>
            <a:pPr marL="0" indent="0">
              <a:buNone/>
            </a:pPr>
            <a:r>
              <a:rPr lang="uk-UA" sz="6400" dirty="0" smtClean="0"/>
              <a:t>   Формувати </a:t>
            </a:r>
            <a:r>
              <a:rPr lang="uk-UA" sz="6400" dirty="0"/>
              <a:t>у дітей комунікативні здібності.</a:t>
            </a:r>
            <a:endParaRPr lang="ru-RU" sz="6400" dirty="0"/>
          </a:p>
          <a:p>
            <a:pPr marL="0" indent="0">
              <a:buNone/>
            </a:pPr>
            <a:r>
              <a:rPr lang="uk-UA" sz="6400" dirty="0"/>
              <a:t>Виховувати партнерські відносини, взаємодопомогу.</a:t>
            </a:r>
            <a:endParaRPr lang="ru-RU" sz="6400" dirty="0"/>
          </a:p>
          <a:p>
            <a:pPr marL="0" indent="0">
              <a:buNone/>
            </a:pPr>
            <a:r>
              <a:rPr lang="uk-UA" sz="6400" b="1" dirty="0"/>
              <a:t> Методи і прийоми: </a:t>
            </a:r>
            <a:r>
              <a:rPr lang="uk-UA" sz="6400" dirty="0" smtClean="0"/>
              <a:t>використання </a:t>
            </a:r>
            <a:r>
              <a:rPr lang="uk-UA" sz="6400" dirty="0"/>
              <a:t>коректурних </a:t>
            </a:r>
            <a:r>
              <a:rPr lang="uk-UA" sz="6400" dirty="0" smtClean="0"/>
              <a:t>таблиць,</a:t>
            </a:r>
            <a:r>
              <a:rPr lang="uk-UA" sz="6400" b="1" dirty="0" smtClean="0"/>
              <a:t> </a:t>
            </a:r>
            <a:r>
              <a:rPr lang="uk-UA" sz="6400" dirty="0"/>
              <a:t>асоціація, порівняння, фантазування, </a:t>
            </a:r>
            <a:r>
              <a:rPr lang="uk-UA" sz="6400" dirty="0" smtClean="0"/>
              <a:t>         уявлення</a:t>
            </a:r>
            <a:r>
              <a:rPr lang="uk-UA" sz="6400" dirty="0"/>
              <a:t>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247965" y="2057400"/>
            <a:ext cx="2985247" cy="6759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0" y="1878791"/>
            <a:ext cx="3240742" cy="4252850"/>
          </a:xfrm>
        </p:spPr>
      </p:pic>
    </p:spTree>
    <p:extLst>
      <p:ext uri="{BB962C8B-B14F-4D97-AF65-F5344CB8AC3E}">
        <p14:creationId xmlns:p14="http://schemas.microsoft.com/office/powerpoint/2010/main" val="23684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84489"/>
              </p:ext>
            </p:extLst>
          </p:nvPr>
        </p:nvGraphicFramePr>
        <p:xfrm>
          <a:off x="0" y="568507"/>
          <a:ext cx="12191999" cy="6452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990611691"/>
                    </a:ext>
                  </a:extLst>
                </a:gridCol>
                <a:gridCol w="7860814">
                  <a:extLst>
                    <a:ext uri="{9D8B030D-6E8A-4147-A177-3AD203B41FA5}">
                      <a16:colId xmlns:a16="http://schemas.microsoft.com/office/drawing/2014/main" val="3983520171"/>
                    </a:ext>
                  </a:extLst>
                </a:gridCol>
                <a:gridCol w="2374747">
                  <a:extLst>
                    <a:ext uri="{9D8B030D-6E8A-4147-A177-3AD203B41FA5}">
                      <a16:colId xmlns:a16="http://schemas.microsoft.com/office/drawing/2014/main" val="1674277925"/>
                    </a:ext>
                  </a:extLst>
                </a:gridCol>
                <a:gridCol w="1550038">
                  <a:extLst>
                    <a:ext uri="{9D8B030D-6E8A-4147-A177-3AD203B41FA5}">
                      <a16:colId xmlns:a16="http://schemas.microsoft.com/office/drawing/2014/main" val="4226970214"/>
                    </a:ext>
                  </a:extLst>
                </a:gridCol>
              </a:tblGrid>
              <a:tr h="498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№ п/п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700" baseline="0" dirty="0">
                          <a:effectLst/>
                        </a:rPr>
                        <a:t>               </a:t>
                      </a:r>
                      <a:r>
                        <a:rPr lang="uk-UA" sz="1600" baseline="0" dirty="0">
                          <a:effectLst/>
                        </a:rPr>
                        <a:t>План </a:t>
                      </a:r>
                      <a:r>
                        <a:rPr lang="uk-UA" sz="1600" baseline="0" dirty="0" smtClean="0">
                          <a:effectLst/>
                        </a:rPr>
                        <a:t>роботи</a:t>
                      </a: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Форми роботи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Рік роботи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29567881"/>
                  </a:ext>
                </a:extLst>
              </a:tr>
              <a:tr h="1733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1.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Ознайомитися з методикою </a:t>
                      </a:r>
                      <a:r>
                        <a:rPr lang="uk-UA" sz="1400" baseline="0" dirty="0" err="1">
                          <a:effectLst/>
                        </a:rPr>
                        <a:t>Н.Гавриш</a:t>
                      </a:r>
                      <a:r>
                        <a:rPr lang="uk-UA" sz="1400" baseline="0" dirty="0">
                          <a:effectLst/>
                        </a:rPr>
                        <a:t> 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« Калейдоскоп інформаційно-ігрової творчості дітей» методичні рекомендації щодо використання коректурних таблиць /   Н. Гавриш,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О. </a:t>
                      </a:r>
                      <a:r>
                        <a:rPr lang="uk-UA" sz="1400" baseline="0" dirty="0" smtClean="0">
                          <a:effectLst/>
                        </a:rPr>
                        <a:t>Безсонова</a:t>
                      </a:r>
                      <a:r>
                        <a:rPr lang="uk-UA" sz="1400" baseline="0" dirty="0">
                          <a:effectLst/>
                        </a:rPr>
                        <a:t>/  Коректурні таблиці , як стимул пізнавальної активності дошкільників « Вихователь-методист»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12/2012 ст.60 Коректурні таблиці ,як 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Засіб стимулювання креативності дітей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« Вихователь-методист» 09/2012 </a:t>
                      </a:r>
                      <a:r>
                        <a:rPr lang="uk-UA" sz="1400" baseline="0" dirty="0" smtClean="0">
                          <a:effectLst/>
                        </a:rPr>
                        <a:t>ст.34</a:t>
                      </a: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Підбір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теоретичного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матеріалу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2019-2020н.р.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605801140"/>
                  </a:ext>
                </a:extLst>
              </a:tr>
              <a:tr h="78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-Розширити і поповнити базу методичного матеріалу, дидактичних посібників з </a:t>
                      </a:r>
                      <a:r>
                        <a:rPr lang="uk-UA" sz="1400" baseline="0" dirty="0" smtClean="0">
                          <a:effectLst/>
                        </a:rPr>
                        <a:t>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</a:t>
                      </a:r>
                      <a:r>
                        <a:rPr lang="uk-UA" sz="1400" baseline="0" dirty="0" smtClean="0">
                          <a:effectLst/>
                        </a:rPr>
                        <a:t>таблиць : «Зима в лісі. Дикі тварини та птахи»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</a:rPr>
                        <a:t>Використання </a:t>
                      </a:r>
                      <a:r>
                        <a:rPr lang="uk-UA" sz="1400" baseline="0" dirty="0">
                          <a:effectLst/>
                        </a:rPr>
                        <a:t>коректурних </a:t>
                      </a:r>
                      <a:r>
                        <a:rPr lang="uk-UA" sz="1400" baseline="0" dirty="0" smtClean="0">
                          <a:effectLst/>
                        </a:rPr>
                        <a:t>таблиць</a:t>
                      </a: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</a:rPr>
                        <a:t>Ігри,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uk-UA" sz="1400" baseline="0" dirty="0" smtClean="0">
                          <a:effectLst/>
                        </a:rPr>
                        <a:t>заняття,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Відкритий показ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Педагогічна рада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2019-2020н.р.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974826677"/>
                  </a:ext>
                </a:extLst>
              </a:tr>
              <a:tr h="638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3.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Поповнити базу дидактичних посібників з 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таблиць в роботі з дітьми четвертого року </a:t>
                      </a:r>
                      <a:r>
                        <a:rPr lang="uk-UA" sz="1400" baseline="0" dirty="0" smtClean="0">
                          <a:effectLst/>
                        </a:rPr>
                        <a:t>життя</a:t>
                      </a: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День відкритих дверей для батьків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2020-2021 н.р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065674670"/>
                  </a:ext>
                </a:extLst>
              </a:tr>
              <a:tr h="663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4.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Поповнити базу дидактичних посібників з </a:t>
                      </a:r>
                      <a:r>
                        <a:rPr lang="uk-UA" sz="1400" baseline="0" dirty="0" smtClean="0">
                          <a:effectLst/>
                        </a:rPr>
                        <a:t>питання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Використання коректурних таблиць в роботі з дітьми п</a:t>
                      </a:r>
                      <a:r>
                        <a:rPr lang="ru-RU" sz="1400" baseline="0" dirty="0">
                          <a:effectLst/>
                        </a:rPr>
                        <a:t>’</a:t>
                      </a:r>
                      <a:r>
                        <a:rPr lang="uk-UA" sz="1400" baseline="0" dirty="0" err="1">
                          <a:effectLst/>
                        </a:rPr>
                        <a:t>ятого</a:t>
                      </a:r>
                      <a:r>
                        <a:rPr lang="uk-UA" sz="1400" baseline="0" dirty="0">
                          <a:effectLst/>
                        </a:rPr>
                        <a:t> року </a:t>
                      </a:r>
                      <a:r>
                        <a:rPr lang="uk-UA" sz="1400" baseline="0" dirty="0" smtClean="0">
                          <a:effectLst/>
                        </a:rPr>
                        <a:t>життя</a:t>
                      </a: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>
                          <a:effectLst/>
                        </a:rPr>
                        <a:t>2021-2022 н.р</a:t>
                      </a:r>
                      <a:endParaRPr lang="ru-RU" sz="14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955041128"/>
                  </a:ext>
                </a:extLst>
              </a:tr>
              <a:tr h="2122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5</a:t>
                      </a:r>
                      <a:r>
                        <a:rPr lang="uk-UA" sz="1400" baseline="0" dirty="0" smtClean="0"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</a:rPr>
                        <a:t>  </a:t>
                      </a:r>
                      <a:r>
                        <a:rPr lang="uk-UA" sz="1400" baseline="0" dirty="0">
                          <a:effectLst/>
                        </a:rPr>
                        <a:t>Аналіз та узагальнення </a:t>
                      </a:r>
                      <a:r>
                        <a:rPr lang="uk-UA" sz="1400" baseline="0" dirty="0" smtClean="0">
                          <a:effectLst/>
                        </a:rPr>
                        <a:t>, </a:t>
                      </a:r>
                      <a:r>
                        <a:rPr lang="uk-UA" sz="1400" baseline="0" dirty="0">
                          <a:effectLst/>
                        </a:rPr>
                        <a:t>накопиченого досвіду з питання </a:t>
                      </a:r>
                      <a:r>
                        <a:rPr lang="uk-UA" sz="1400" baseline="0" dirty="0" smtClean="0">
                          <a:effectLst/>
                        </a:rPr>
                        <a:t>:</a:t>
                      </a:r>
                      <a:endParaRPr lang="ru-RU" sz="1400" baseline="0" dirty="0"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 Майстер клас :« </a:t>
                      </a:r>
                      <a:r>
                        <a:rPr lang="uk-UA" sz="1400" baseline="0" dirty="0">
                          <a:effectLst/>
                        </a:rPr>
                        <a:t>Розвиток інтелектуальної та мовленнєвої активності дошкільників </a:t>
                      </a:r>
                      <a:endParaRPr lang="uk-UA" sz="1400" baseline="0" dirty="0" smtClean="0"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застосовуючи </a:t>
                      </a:r>
                      <a:r>
                        <a:rPr lang="uk-UA" sz="1400" baseline="0" dirty="0">
                          <a:effectLst/>
                        </a:rPr>
                        <a:t>коректурні таблиці </a:t>
                      </a:r>
                      <a:r>
                        <a:rPr lang="uk-UA" sz="1400" baseline="0" dirty="0" err="1" smtClean="0">
                          <a:effectLst/>
                        </a:rPr>
                        <a:t>Н.Гавриш</a:t>
                      </a:r>
                      <a:r>
                        <a:rPr lang="uk-UA" sz="1400" baseline="0" dirty="0" smtClean="0">
                          <a:effectLst/>
                        </a:rPr>
                        <a:t>.»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_______________________________________________________________________________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Інформаційно- практична година «Коректурні таблиці для активного мовлення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 дошкільників»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 Чек- лист: «Коректурні таблиці для активного мовлення дошкільників»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baseline="0" dirty="0" smtClean="0">
                          <a:effectLst/>
                        </a:rPr>
                        <a:t>  Інтегрована </a:t>
                      </a:r>
                      <a:r>
                        <a:rPr lang="uk-UA" sz="1400" baseline="0" dirty="0" err="1" smtClean="0">
                          <a:effectLst/>
                        </a:rPr>
                        <a:t>пізнавально</a:t>
                      </a:r>
                      <a:r>
                        <a:rPr lang="uk-UA" sz="1400" baseline="0" dirty="0" smtClean="0">
                          <a:effectLst/>
                        </a:rPr>
                        <a:t>-розвивальна діяльність дітей молодшого дошкільного віку»</a:t>
                      </a:r>
                      <a:endParaRPr lang="ru-RU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</a:rPr>
                        <a:t> Творчий звіт</a:t>
                      </a:r>
                      <a:endParaRPr lang="ru-RU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aseline="0" dirty="0">
                        <a:effectLst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 </a:t>
                      </a:r>
                      <a:endParaRPr lang="en-US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_________________________</a:t>
                      </a:r>
                      <a:endParaRPr lang="en-US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Педагогічна рада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Відкритий показ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</a:rPr>
                        <a:t>2022-2023 </a:t>
                      </a:r>
                      <a:r>
                        <a:rPr lang="uk-UA" sz="1400" baseline="0" dirty="0" err="1" smtClean="0">
                          <a:effectLst/>
                        </a:rPr>
                        <a:t>н.р</a:t>
                      </a:r>
                      <a:endParaRPr lang="uk-UA" sz="1400" baseline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uk-UA" sz="14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________________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2023-2024 </a:t>
                      </a:r>
                      <a:r>
                        <a:rPr lang="uk-UA" sz="1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н.р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1542643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56982" y="82733"/>
            <a:ext cx="9249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Перспективний план роботи з питання над яким працюю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87" y="384984"/>
            <a:ext cx="9332260" cy="2053150"/>
          </a:xfrm>
        </p:spPr>
        <p:txBody>
          <a:bodyPr>
            <a:normAutofit fontScale="90000"/>
          </a:bodyPr>
          <a:lstStyle/>
          <a:p>
            <a:r>
              <a:rPr lang="uk-UA" sz="2000" dirty="0" smtClean="0"/>
              <a:t>                               </a:t>
            </a:r>
            <a:r>
              <a:rPr lang="uk-UA" sz="2700" dirty="0" smtClean="0">
                <a:solidFill>
                  <a:schemeClr val="tx1"/>
                </a:solidFill>
              </a:rPr>
              <a:t>Навчально- матеріальна база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 smtClean="0">
                <a:solidFill>
                  <a:schemeClr val="tx1"/>
                </a:solidFill>
              </a:rPr>
              <a:t>1. </a:t>
            </a:r>
            <a:r>
              <a:rPr lang="uk-UA" sz="2000" dirty="0" err="1" smtClean="0">
                <a:solidFill>
                  <a:schemeClr val="tx1"/>
                </a:solidFill>
              </a:rPr>
              <a:t>Мікрокабінет</a:t>
            </a:r>
            <a:r>
              <a:rPr lang="uk-UA" sz="2000" dirty="0" smtClean="0">
                <a:solidFill>
                  <a:schemeClr val="tx1"/>
                </a:solidFill>
              </a:rPr>
              <a:t> групи « Золота рибка»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2. Методичний посібник «Калейдоскоп  інформаційно –ігрової творчості дітей» Н. Гавриш </a:t>
            </a:r>
            <a:r>
              <a:rPr lang="uk-UA" sz="2000" dirty="0" err="1" smtClean="0">
                <a:solidFill>
                  <a:schemeClr val="tx1"/>
                </a:solidFill>
              </a:rPr>
              <a:t>О.Безсонова</a:t>
            </a:r>
            <a:r>
              <a:rPr lang="uk-UA" sz="2000" dirty="0" smtClean="0">
                <a:solidFill>
                  <a:schemeClr val="tx1"/>
                </a:solidFill>
              </a:rPr>
              <a:t/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chemeClr val="tx1"/>
                </a:solidFill>
              </a:rPr>
              <a:t>      Методичні рекомендації  щодо використання коректурних таблиць.  Київ 2012р.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3. ІКТ         4.  Особистий </a:t>
            </a:r>
            <a:r>
              <a:rPr lang="uk-UA" sz="2000" dirty="0">
                <a:solidFill>
                  <a:schemeClr val="tx1"/>
                </a:solidFill>
              </a:rPr>
              <a:t>блог  </a:t>
            </a:r>
            <a:r>
              <a:rPr lang="en-US" sz="2000" dirty="0">
                <a:solidFill>
                  <a:schemeClr val="tx1"/>
                </a:solidFill>
              </a:rPr>
              <a:t>https://vseosvita.ua/user/id762188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/>
              <a:t/>
            </a:r>
            <a:br>
              <a:rPr lang="uk-UA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44261" y="2762251"/>
            <a:ext cx="2178439" cy="327910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22" y="2762251"/>
            <a:ext cx="3718930" cy="3279774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92360"/>
            <a:ext cx="38023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2" descr="https://mail.ukr.net/attach/show/16665769843908491464/1"/>
          <p:cNvSpPr>
            <a:spLocks noChangeAspect="1" noChangeArrowheads="1"/>
          </p:cNvSpPr>
          <p:nvPr/>
        </p:nvSpPr>
        <p:spPr bwMode="auto">
          <a:xfrm>
            <a:off x="3517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-39960"/>
            <a:ext cx="3161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4" descr="https://mail.ukr.net/attach/show/16665769843908491464/1"/>
          <p:cNvSpPr>
            <a:spLocks noChangeAspect="1" noChangeArrowheads="1"/>
          </p:cNvSpPr>
          <p:nvPr/>
        </p:nvSpPr>
        <p:spPr bwMode="auto">
          <a:xfrm>
            <a:off x="36703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4800" y="112440"/>
            <a:ext cx="25199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6" descr="https://mail.ukr.net/attach/show/16665769843908491464/1"/>
          <p:cNvSpPr>
            <a:spLocks noChangeAspect="1" noChangeArrowheads="1"/>
          </p:cNvSpPr>
          <p:nvPr/>
        </p:nvSpPr>
        <p:spPr bwMode="auto">
          <a:xfrm>
            <a:off x="38227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55" y="2622735"/>
            <a:ext cx="2643952" cy="4167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955" y="3158747"/>
            <a:ext cx="4095751" cy="31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4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48000" y="665018"/>
            <a:ext cx="6239856" cy="678873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    Методичні розробки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19100" y="1343891"/>
            <a:ext cx="6197600" cy="2269775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1.Систематизація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використання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коректурних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таблиць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блочно-тематичним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плануванням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рекомендованого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ЧОІППО</a:t>
            </a: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2.Система занять інтегрованої діяльності дошкільників з використанням коректурних таблиць.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19100" y="2717767"/>
            <a:ext cx="6039091" cy="14224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3.Виготовлення </a:t>
            </a:r>
            <a:r>
              <a:rPr lang="ru-RU" dirty="0" err="1" smtClean="0">
                <a:solidFill>
                  <a:schemeClr val="tx1"/>
                </a:solidFill>
              </a:rPr>
              <a:t>коректурних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таблиць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 flipV="1">
            <a:off x="9348040" y="2419205"/>
            <a:ext cx="961044" cy="76199"/>
          </a:xfrm>
        </p:spPr>
        <p:txBody>
          <a:bodyPr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69" y="1586310"/>
            <a:ext cx="3459615" cy="2009564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69" y="3838294"/>
            <a:ext cx="3620071" cy="272903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8" y="4030953"/>
            <a:ext cx="3367521" cy="2541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662" y="3785281"/>
            <a:ext cx="2536373" cy="30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68389" y="598444"/>
            <a:ext cx="7100046" cy="663083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    Участь у роботі методичної служби ДНЗ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88260" y="1639455"/>
            <a:ext cx="3334870" cy="4537635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2019-2020 </a:t>
            </a:r>
            <a:r>
              <a:rPr lang="uk-UA" b="1" dirty="0" err="1">
                <a:solidFill>
                  <a:schemeClr val="tx1"/>
                </a:solidFill>
              </a:rPr>
              <a:t>н.р</a:t>
            </a:r>
            <a:r>
              <a:rPr lang="uk-UA" b="1" dirty="0" smtClean="0">
                <a:solidFill>
                  <a:schemeClr val="tx1"/>
                </a:solidFill>
              </a:rPr>
              <a:t>.</a:t>
            </a:r>
            <a:r>
              <a:rPr lang="uk-UA" b="1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  <a:p>
            <a:pPr lvl="0"/>
            <a:r>
              <a:rPr lang="uk-UA" dirty="0">
                <a:solidFill>
                  <a:schemeClr val="tx1"/>
                </a:solidFill>
              </a:rPr>
              <a:t>Відкритий показ. Заняття з використанням коректурних таблиць для старшого дошкільного віку на тему: « Зима в лісі. Дикі тварини та птахи</a:t>
            </a:r>
            <a:r>
              <a:rPr lang="uk-UA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29" y="1639454"/>
            <a:ext cx="6552077" cy="4518871"/>
          </a:xfrm>
        </p:spPr>
      </p:pic>
    </p:spTree>
    <p:extLst>
      <p:ext uri="{BB962C8B-B14F-4D97-AF65-F5344CB8AC3E}">
        <p14:creationId xmlns:p14="http://schemas.microsoft.com/office/powerpoint/2010/main" val="22458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1081</TotalTime>
  <Words>711</Words>
  <Application>Microsoft Office PowerPoint</Application>
  <PresentationFormat>Широкоэкранный</PresentationFormat>
  <Paragraphs>173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Аспект</vt:lpstr>
      <vt:lpstr>                                                                                                     Дошкільний навчальний заклад (ясла-садок)                                                                    комбінованого типу № 26                                                  Прилуцької міської ради  Чернігівської області  </vt:lpstr>
      <vt:lpstr>    АЛГОРИТМ ПРОВЕДЕННЯ           МАЙСТЕР-КЛАС   Мета: продовжувати ознайомлювати педагогів з використанням коректурних таблиць Н.Гавриш в сучасній дошкільній освіті</vt:lpstr>
      <vt:lpstr>                   ВИХОВАТЕЛЯ  Ушенко Ірини Миколаївни                Моє життєве кредо: « Хай оживає істина стара -  людина починається з добра.»</vt:lpstr>
      <vt:lpstr>                        Візитка педагога</vt:lpstr>
      <vt:lpstr>          Питання, над яким працюю:   « Коректурні таблиці Н. Гавриш у         сучасній дошкільній освіті» </vt:lpstr>
      <vt:lpstr>Презентация PowerPoint</vt:lpstr>
      <vt:lpstr>                               Навчально- матеріальна база  1. Мікрокабінет групи « Золота рибка» 2. Методичний посібник «Калейдоскоп  інформаційно –ігрової творчості дітей» Н. Гавриш О.Безсонова        Методичні рекомендації  щодо використання коректурних таблиць.  Київ 2012р. 3. ІКТ         4.  Особистий блог  https://vseosvita.ua/user/id762188   </vt:lpstr>
      <vt:lpstr>    Методичні розробки</vt:lpstr>
      <vt:lpstr>    Участь у роботі методичної служби ДНЗ</vt:lpstr>
      <vt:lpstr> Фрагмент заняття:« Зима в лісі. Дикі тварини та птахи» 2019-2020 н.р. </vt:lpstr>
      <vt:lpstr>             Форми роботи з дітьми  2020 – 2021 н.р</vt:lpstr>
      <vt:lpstr>      </vt:lpstr>
      <vt:lpstr>                                  </vt:lpstr>
      <vt:lpstr>                                Форми роботи з дітьми  2022 – 2023 н.р         Фрагмент заняття з використанням коректурних таблиць : «Осінні дарунки»</vt:lpstr>
      <vt:lpstr>                          Форми роботи з дітьми  2022 – 2023 н.р                   Фрагмент заняття з використанням коректурних таблиць :                                        «Хто як до зими готується»                                 </vt:lpstr>
      <vt:lpstr>                            Форми роботи з дітьми  2022 – 2023 н.р                 Фрагмент заняття з використанням коректурних таблиць :                               «Подорож країною Математика»</vt:lpstr>
      <vt:lpstr>                                                               Форми роботи з батьками</vt:lpstr>
      <vt:lpstr>                              Форми роботи з батьками</vt:lpstr>
      <vt:lpstr>                     </vt:lpstr>
      <vt:lpstr>             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131</cp:revision>
  <cp:lastPrinted>2022-11-09T06:17:44Z</cp:lastPrinted>
  <dcterms:created xsi:type="dcterms:W3CDTF">2022-10-23T14:18:21Z</dcterms:created>
  <dcterms:modified xsi:type="dcterms:W3CDTF">2024-02-25T20:39:23Z</dcterms:modified>
</cp:coreProperties>
</file>