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channel/UCSDScyFzwA4x_bQFJnQtOtQ?view_as=subscrib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жорсткість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води та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усунення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9" name="Picture 5" descr="http://www.province.ru/yaroslavl/media/k2/items/cache/dd34e32172fe0202ef287e574244e1d2_X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8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28C02C-A6D7-491D-9D30-3EA9EB8D3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0" y="548680"/>
            <a:ext cx="8097380" cy="5688632"/>
          </a:xfrm>
        </p:spPr>
      </p:pic>
    </p:spTree>
    <p:extLst>
      <p:ext uri="{BB962C8B-B14F-4D97-AF65-F5344CB8AC3E}">
        <p14:creationId xmlns:p14="http://schemas.microsoft.com/office/powerpoint/2010/main" val="1514596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6552B0B-061F-4A42-AC0D-69BBB6BB8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620688"/>
            <a:ext cx="8078327" cy="5472608"/>
          </a:xfrm>
        </p:spPr>
      </p:pic>
      <p:pic>
        <p:nvPicPr>
          <p:cNvPr id="6" name="Picture 7" descr="http://www.stagneskc.org/images/ScienceIcon.jpg">
            <a:extLst>
              <a:ext uri="{FF2B5EF4-FFF2-40B4-BE49-F238E27FC236}">
                <a16:creationId xmlns:a16="http://schemas.microsoft.com/office/drawing/2014/main" id="{42459A0E-0C04-4FFF-AEAA-03EEB932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605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32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A9028-3C15-491A-9589-B3CA6DE1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1A6E793-2605-4F99-AAF8-312369A9E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3" y="274638"/>
            <a:ext cx="8229600" cy="6106690"/>
          </a:xfrm>
        </p:spPr>
      </p:pic>
    </p:spTree>
    <p:extLst>
      <p:ext uri="{BB962C8B-B14F-4D97-AF65-F5344CB8AC3E}">
        <p14:creationId xmlns:p14="http://schemas.microsoft.com/office/powerpoint/2010/main" val="137290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53A95551-CB7E-4C1E-8564-206BDCB7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dirty="0" err="1">
                <a:solidFill>
                  <a:srgbClr val="00B050"/>
                </a:solidFill>
              </a:rPr>
              <a:t>Поширення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пироді</a:t>
            </a:r>
            <a:endParaRPr lang="ru-RU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Хлориди</a:t>
            </a:r>
            <a:r>
              <a:rPr lang="ru-RU" sz="1800" dirty="0"/>
              <a:t> </a:t>
            </a:r>
            <a:r>
              <a:rPr lang="ru-RU" sz="1800" dirty="0" err="1"/>
              <a:t>входять</a:t>
            </a:r>
            <a:r>
              <a:rPr lang="ru-RU" sz="1800" dirty="0"/>
              <a:t> до складу </a:t>
            </a:r>
            <a:r>
              <a:rPr lang="ru-RU" sz="1800" dirty="0" err="1"/>
              <a:t>мінералів</a:t>
            </a:r>
            <a:r>
              <a:rPr lang="ru-RU" sz="1800" dirty="0"/>
              <a:t> </a:t>
            </a:r>
            <a:r>
              <a:rPr lang="ru-RU" sz="1800" dirty="0" err="1"/>
              <a:t>сильвініту</a:t>
            </a:r>
            <a:r>
              <a:rPr lang="ru-RU" sz="1800" dirty="0"/>
              <a:t> </a:t>
            </a:r>
            <a:r>
              <a:rPr lang="en-US" sz="1800" dirty="0" err="1"/>
              <a:t>NaCI</a:t>
            </a:r>
            <a:r>
              <a:rPr lang="en-US" sz="1800" dirty="0"/>
              <a:t> • </a:t>
            </a:r>
            <a:r>
              <a:rPr lang="ru-RU" sz="1800" dirty="0"/>
              <a:t>КСІ та </a:t>
            </a:r>
            <a:r>
              <a:rPr lang="ru-RU" sz="1800" dirty="0" err="1"/>
              <a:t>галіту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Карбонати</a:t>
            </a:r>
            <a:r>
              <a:rPr lang="ru-RU" sz="1800" dirty="0"/>
              <a:t>  в  </a:t>
            </a:r>
            <a:r>
              <a:rPr lang="ru-RU" sz="1800" dirty="0" err="1"/>
              <a:t>природі</a:t>
            </a:r>
            <a:r>
              <a:rPr lang="ru-RU" sz="1800" dirty="0"/>
              <a:t> </a:t>
            </a:r>
            <a:r>
              <a:rPr lang="ru-RU" sz="1800" dirty="0" err="1"/>
              <a:t>трапляються</a:t>
            </a:r>
            <a:r>
              <a:rPr lang="ru-RU" sz="1800" dirty="0"/>
              <a:t>  як </a:t>
            </a:r>
            <a:r>
              <a:rPr lang="ru-RU" sz="1800" dirty="0" err="1"/>
              <a:t>мінерали</a:t>
            </a:r>
            <a:r>
              <a:rPr lang="ru-RU" sz="1800" dirty="0"/>
              <a:t> </a:t>
            </a:r>
            <a:r>
              <a:rPr lang="ru-RU" sz="1800" dirty="0" err="1"/>
              <a:t>мармур</a:t>
            </a:r>
            <a:r>
              <a:rPr lang="ru-RU" sz="1800" dirty="0"/>
              <a:t>,  </a:t>
            </a:r>
            <a:r>
              <a:rPr lang="ru-RU" sz="1800" dirty="0" err="1"/>
              <a:t>вапняк</a:t>
            </a:r>
            <a:r>
              <a:rPr lang="ru-RU" sz="1800" dirty="0"/>
              <a:t>,  </a:t>
            </a:r>
            <a:r>
              <a:rPr lang="ru-RU" sz="1800" dirty="0" err="1"/>
              <a:t>крейда</a:t>
            </a:r>
            <a:r>
              <a:rPr lang="ru-RU" sz="1800" dirty="0"/>
              <a:t>, </a:t>
            </a:r>
          </a:p>
          <a:p>
            <a:pPr marL="0" indent="0">
              <a:buNone/>
            </a:pPr>
            <a:r>
              <a:rPr lang="ru-RU" sz="1800" dirty="0" err="1"/>
              <a:t>доломіті</a:t>
            </a:r>
            <a:r>
              <a:rPr lang="ru-RU" sz="1800" dirty="0"/>
              <a:t> </a:t>
            </a:r>
            <a:r>
              <a:rPr lang="ru-RU" sz="1800" dirty="0" err="1"/>
              <a:t>зрощені</a:t>
            </a:r>
            <a:r>
              <a:rPr lang="ru-RU" sz="1800" dirty="0"/>
              <a:t> </a:t>
            </a:r>
            <a:r>
              <a:rPr lang="ru-RU" sz="1800" dirty="0" err="1"/>
              <a:t>кристали</a:t>
            </a:r>
            <a:r>
              <a:rPr lang="ru-RU" sz="1800" dirty="0"/>
              <a:t> </a:t>
            </a:r>
            <a:r>
              <a:rPr lang="ru-RU" sz="1800" dirty="0" err="1"/>
              <a:t>кальцій</a:t>
            </a:r>
            <a:r>
              <a:rPr lang="ru-RU" sz="1800" dirty="0"/>
              <a:t> та </a:t>
            </a:r>
            <a:r>
              <a:rPr lang="ru-RU" sz="1800" dirty="0" err="1"/>
              <a:t>магній</a:t>
            </a:r>
            <a:r>
              <a:rPr lang="ru-RU" sz="1800" dirty="0"/>
              <a:t> </a:t>
            </a:r>
            <a:r>
              <a:rPr lang="ru-RU" sz="1800" dirty="0" err="1"/>
              <a:t>карбонатів</a:t>
            </a:r>
            <a:r>
              <a:rPr lang="ru-RU" sz="1800" dirty="0"/>
              <a:t>).  Цинк і </a:t>
            </a:r>
            <a:r>
              <a:rPr lang="ru-RU" sz="1800" dirty="0" err="1"/>
              <a:t>ферум</a:t>
            </a:r>
            <a:r>
              <a:rPr lang="ru-RU" sz="1800" dirty="0"/>
              <a:t> кар­</a:t>
            </a:r>
          </a:p>
          <a:p>
            <a:pPr marL="0" indent="0">
              <a:buNone/>
            </a:pPr>
            <a:r>
              <a:rPr lang="ru-RU" sz="1800" dirty="0" err="1"/>
              <a:t>бонати</a:t>
            </a:r>
            <a:r>
              <a:rPr lang="ru-RU" sz="1800" dirty="0"/>
              <a:t> е </a:t>
            </a:r>
            <a:r>
              <a:rPr lang="ru-RU" sz="1800" dirty="0" err="1"/>
              <a:t>складниками</a:t>
            </a:r>
            <a:r>
              <a:rPr lang="ru-RU" sz="1800" dirty="0"/>
              <a:t> </a:t>
            </a:r>
            <a:r>
              <a:rPr lang="ru-RU" sz="1800" dirty="0" err="1"/>
              <a:t>гельмею</a:t>
            </a:r>
            <a:r>
              <a:rPr lang="ru-RU" sz="1800" dirty="0"/>
              <a:t> й сидериту </a:t>
            </a:r>
            <a:r>
              <a:rPr lang="ru-RU" sz="1800" dirty="0" err="1"/>
              <a:t>відповідно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Силікати</a:t>
            </a:r>
            <a:r>
              <a:rPr lang="ru-RU" sz="1800" dirty="0"/>
              <a:t> в </a:t>
            </a:r>
            <a:r>
              <a:rPr lang="ru-RU" sz="1800" dirty="0" err="1"/>
              <a:t>природі</a:t>
            </a:r>
            <a:r>
              <a:rPr lang="ru-RU" sz="1800" dirty="0"/>
              <a:t> </a:t>
            </a:r>
            <a:r>
              <a:rPr lang="ru-RU" sz="1800" dirty="0" err="1"/>
              <a:t>трапляються</a:t>
            </a:r>
            <a:r>
              <a:rPr lang="ru-RU" sz="1800" dirty="0"/>
              <a:t> у </a:t>
            </a:r>
            <a:r>
              <a:rPr lang="ru-RU" sz="1800" dirty="0" err="1"/>
              <a:t>формі</a:t>
            </a:r>
            <a:r>
              <a:rPr lang="ru-RU" sz="1800" dirty="0"/>
              <a:t> </a:t>
            </a:r>
            <a:r>
              <a:rPr lang="ru-RU" sz="1800" dirty="0" err="1"/>
              <a:t>слюди</a:t>
            </a:r>
            <a:r>
              <a:rPr lang="ru-RU" sz="1800" dirty="0"/>
              <a:t>, горючих </a:t>
            </a:r>
            <a:r>
              <a:rPr lang="ru-RU" sz="1800" dirty="0" err="1"/>
              <a:t>сланців</a:t>
            </a:r>
            <a:r>
              <a:rPr lang="ru-RU" sz="1800" dirty="0"/>
              <a:t>, </a:t>
            </a:r>
            <a:r>
              <a:rPr lang="ru-RU" sz="1800" dirty="0" err="1"/>
              <a:t>глини</a:t>
            </a:r>
            <a:r>
              <a:rPr lang="ru-RU" sz="1800" dirty="0"/>
              <a:t>. </a:t>
            </a:r>
          </a:p>
          <a:p>
            <a:r>
              <a:rPr lang="ru-RU" sz="1800" dirty="0">
                <a:solidFill>
                  <a:srgbClr val="00B050"/>
                </a:solidFill>
              </a:rPr>
              <a:t>Слюда</a:t>
            </a:r>
            <a:r>
              <a:rPr lang="ru-RU" sz="1800" dirty="0"/>
              <a:t>  —  </a:t>
            </a:r>
            <a:r>
              <a:rPr lang="ru-RU" sz="1800" dirty="0" err="1"/>
              <a:t>це</a:t>
            </a:r>
            <a:r>
              <a:rPr lang="ru-RU" sz="1800" dirty="0"/>
              <a:t>  </a:t>
            </a:r>
            <a:r>
              <a:rPr lang="ru-RU" sz="1800" dirty="0" err="1"/>
              <a:t>група</a:t>
            </a:r>
            <a:r>
              <a:rPr lang="ru-RU" sz="1800" dirty="0"/>
              <a:t>  </a:t>
            </a:r>
            <a:r>
              <a:rPr lang="ru-RU" sz="1800" dirty="0" err="1"/>
              <a:t>мінералів</a:t>
            </a:r>
            <a:r>
              <a:rPr lang="ru-RU" sz="1800" dirty="0"/>
              <a:t>  </a:t>
            </a:r>
            <a:r>
              <a:rPr lang="ru-RU" sz="1800" dirty="0" err="1"/>
              <a:t>шаруватої</a:t>
            </a:r>
            <a:r>
              <a:rPr lang="ru-RU" sz="1800" dirty="0"/>
              <a:t>  </a:t>
            </a:r>
            <a:r>
              <a:rPr lang="ru-RU" sz="1800" dirty="0" err="1"/>
              <a:t>будови</a:t>
            </a:r>
            <a:r>
              <a:rPr lang="ru-RU" sz="1800" dirty="0"/>
              <a:t>,  з  </a:t>
            </a:r>
            <a:r>
              <a:rPr lang="ru-RU" sz="1800" dirty="0" err="1"/>
              <a:t>яких</a:t>
            </a:r>
            <a:r>
              <a:rPr lang="ru-RU" sz="1800" dirty="0"/>
              <a:t>  </a:t>
            </a:r>
            <a:r>
              <a:rPr lang="ru-RU" sz="1800" dirty="0" err="1"/>
              <a:t>найпоширеніші</a:t>
            </a:r>
            <a:r>
              <a:rPr lang="ru-RU" sz="1800" dirty="0"/>
              <a:t>  — </a:t>
            </a:r>
          </a:p>
          <a:p>
            <a:pPr marL="0" indent="0">
              <a:buNone/>
            </a:pPr>
            <a:r>
              <a:rPr lang="ru-RU" sz="1800" dirty="0" err="1"/>
              <a:t>мусковіт</a:t>
            </a:r>
            <a:r>
              <a:rPr lang="ru-RU" sz="1800" dirty="0"/>
              <a:t>, </a:t>
            </a:r>
            <a:r>
              <a:rPr lang="ru-RU" sz="1800" dirty="0" err="1"/>
              <a:t>біотит</a:t>
            </a:r>
            <a:r>
              <a:rPr lang="ru-RU" sz="1800" dirty="0"/>
              <a:t>, </a:t>
            </a:r>
            <a:r>
              <a:rPr lang="ru-RU" sz="1800" dirty="0" err="1"/>
              <a:t>флогопіт</a:t>
            </a:r>
            <a:r>
              <a:rPr lang="ru-RU" sz="1800" dirty="0"/>
              <a:t>, </a:t>
            </a:r>
            <a:r>
              <a:rPr lang="ru-RU" sz="1800" dirty="0" err="1"/>
              <a:t>лепідоліт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Сульфати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 в  </a:t>
            </a:r>
            <a:r>
              <a:rPr lang="ru-RU" sz="1800" dirty="0" err="1"/>
              <a:t>природних</a:t>
            </a:r>
            <a:r>
              <a:rPr lang="ru-RU" sz="1800" dirty="0"/>
              <a:t>  </a:t>
            </a:r>
            <a:r>
              <a:rPr lang="ru-RU" sz="1800" dirty="0" err="1"/>
              <a:t>умовах</a:t>
            </a:r>
            <a:r>
              <a:rPr lang="ru-RU" sz="1800" dirty="0"/>
              <a:t>  </a:t>
            </a:r>
            <a:r>
              <a:rPr lang="ru-RU" sz="1800" dirty="0" err="1"/>
              <a:t>трапляються</a:t>
            </a:r>
            <a:r>
              <a:rPr lang="ru-RU" sz="1800" dirty="0"/>
              <a:t>  як  </a:t>
            </a:r>
            <a:r>
              <a:rPr lang="ru-RU" sz="1800" dirty="0" err="1"/>
              <a:t>різні</a:t>
            </a:r>
            <a:r>
              <a:rPr lang="ru-RU" sz="1800" dirty="0"/>
              <a:t>  </a:t>
            </a:r>
            <a:r>
              <a:rPr lang="ru-RU" sz="1800" dirty="0" err="1"/>
              <a:t>кристалогідрати</a:t>
            </a:r>
            <a:r>
              <a:rPr lang="ru-RU" sz="1800" dirty="0"/>
              <a:t>:  </a:t>
            </a:r>
            <a:r>
              <a:rPr lang="ru-RU" sz="1800" dirty="0" err="1"/>
              <a:t>гіпс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CaS0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  <a:r>
              <a:rPr lang="uk-UA" sz="1800" dirty="0"/>
              <a:t>. </a:t>
            </a:r>
            <a:r>
              <a:rPr lang="en-US" sz="1800" dirty="0"/>
              <a:t>2</a:t>
            </a:r>
            <a:r>
              <a:rPr lang="ru-RU" sz="1800" dirty="0"/>
              <a:t>Н</a:t>
            </a:r>
            <a:r>
              <a:rPr lang="ru-RU" sz="1800" baseline="-25000" dirty="0"/>
              <a:t>2</a:t>
            </a:r>
            <a:r>
              <a:rPr lang="ru-RU" sz="1800" dirty="0"/>
              <a:t>0, </a:t>
            </a:r>
            <a:r>
              <a:rPr lang="ru-RU" sz="1800" dirty="0" err="1"/>
              <a:t>мідний</a:t>
            </a:r>
            <a:r>
              <a:rPr lang="ru-RU" sz="1800" dirty="0"/>
              <a:t> купорос </a:t>
            </a:r>
            <a:r>
              <a:rPr lang="en-US" sz="1800" dirty="0"/>
              <a:t>CuS0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  <a:r>
              <a:rPr lang="uk-UA" sz="1800" dirty="0"/>
              <a:t>.</a:t>
            </a:r>
            <a:r>
              <a:rPr lang="en-US" sz="1800" dirty="0"/>
              <a:t> 5</a:t>
            </a:r>
            <a:r>
              <a:rPr lang="ru-RU" sz="1800" dirty="0"/>
              <a:t>Н</a:t>
            </a:r>
            <a:r>
              <a:rPr lang="ru-RU" sz="1800" baseline="-25000" dirty="0"/>
              <a:t>2</a:t>
            </a:r>
            <a:r>
              <a:rPr lang="ru-RU" sz="1800" dirty="0"/>
              <a:t>0, глауберова </a:t>
            </a:r>
            <a:r>
              <a:rPr lang="ru-RU" sz="1800" dirty="0" err="1"/>
              <a:t>сіль</a:t>
            </a:r>
            <a:r>
              <a:rPr lang="ru-RU" sz="1800" dirty="0"/>
              <a:t> </a:t>
            </a:r>
            <a:r>
              <a:rPr lang="en-US" sz="1800" dirty="0"/>
              <a:t>Na</a:t>
            </a:r>
            <a:r>
              <a:rPr lang="en-US" sz="1800" baseline="-25000" dirty="0"/>
              <a:t>2</a:t>
            </a:r>
            <a:r>
              <a:rPr lang="en-US" sz="1800" dirty="0"/>
              <a:t>S0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  <a:r>
              <a:rPr lang="uk-UA" sz="1800" dirty="0"/>
              <a:t>.</a:t>
            </a:r>
            <a:r>
              <a:rPr lang="en-US" sz="1800" dirty="0"/>
              <a:t> 10</a:t>
            </a:r>
            <a:r>
              <a:rPr lang="ru-RU" sz="1800" dirty="0"/>
              <a:t>Н</a:t>
            </a:r>
            <a:r>
              <a:rPr lang="ru-RU" sz="1800" baseline="-25000" dirty="0"/>
              <a:t>2</a:t>
            </a:r>
            <a:r>
              <a:rPr lang="ru-RU" sz="1800" dirty="0"/>
              <a:t>О, </a:t>
            </a:r>
          </a:p>
          <a:p>
            <a:pPr marL="0" indent="0">
              <a:buNone/>
            </a:pPr>
            <a:r>
              <a:rPr lang="ru-RU" sz="1800" dirty="0" err="1"/>
              <a:t>гірка</a:t>
            </a:r>
            <a:r>
              <a:rPr lang="ru-RU" sz="1800" dirty="0"/>
              <a:t> </a:t>
            </a:r>
            <a:r>
              <a:rPr lang="ru-RU" sz="1800" dirty="0" err="1"/>
              <a:t>сіль</a:t>
            </a:r>
            <a:r>
              <a:rPr lang="ru-RU" sz="1800" dirty="0"/>
              <a:t> </a:t>
            </a:r>
            <a:r>
              <a:rPr lang="en-US" sz="1800" dirty="0"/>
              <a:t>MgS0</a:t>
            </a:r>
            <a:r>
              <a:rPr lang="en-US" sz="1800" baseline="-25000" dirty="0"/>
              <a:t>4 </a:t>
            </a:r>
            <a:r>
              <a:rPr lang="uk-UA" sz="1800" dirty="0"/>
              <a:t>.</a:t>
            </a:r>
            <a:r>
              <a:rPr lang="en-US" sz="1800" dirty="0"/>
              <a:t>7</a:t>
            </a:r>
            <a:r>
              <a:rPr lang="ru-RU" sz="1800" dirty="0"/>
              <a:t>Н20, </a:t>
            </a:r>
            <a:r>
              <a:rPr lang="ru-RU" sz="1800" dirty="0" err="1"/>
              <a:t>залізний</a:t>
            </a:r>
            <a:r>
              <a:rPr lang="ru-RU" sz="1800" dirty="0"/>
              <a:t> купорос </a:t>
            </a:r>
            <a:r>
              <a:rPr lang="en-US" sz="1800" dirty="0"/>
              <a:t>FeS0</a:t>
            </a:r>
            <a:r>
              <a:rPr lang="en-US" sz="1800" baseline="-25000" dirty="0"/>
              <a:t>4</a:t>
            </a:r>
            <a:r>
              <a:rPr lang="en-US" sz="1800" dirty="0"/>
              <a:t> </a:t>
            </a:r>
            <a:r>
              <a:rPr lang="uk-UA" sz="1800" dirty="0"/>
              <a:t>.</a:t>
            </a:r>
            <a:r>
              <a:rPr lang="en-US" sz="1800" dirty="0"/>
              <a:t> 7</a:t>
            </a:r>
            <a:r>
              <a:rPr lang="ru-RU" sz="1800" dirty="0"/>
              <a:t>Н</a:t>
            </a:r>
            <a:r>
              <a:rPr lang="ru-RU" sz="1800" baseline="-25000" dirty="0"/>
              <a:t>2</a:t>
            </a:r>
            <a:r>
              <a:rPr lang="ru-RU" sz="1800" dirty="0"/>
              <a:t>0.</a:t>
            </a: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Нітрати</a:t>
            </a:r>
            <a:r>
              <a:rPr lang="ru-RU" sz="1800" dirty="0">
                <a:solidFill>
                  <a:srgbClr val="00B050"/>
                </a:solidFill>
              </a:rPr>
              <a:t>  </a:t>
            </a:r>
            <a:r>
              <a:rPr lang="ru-RU" sz="1800" dirty="0"/>
              <a:t>—  </a:t>
            </a:r>
            <a:r>
              <a:rPr lang="ru-RU" sz="1800" dirty="0" err="1"/>
              <a:t>солі</a:t>
            </a:r>
            <a:r>
              <a:rPr lang="ru-RU" sz="1800" dirty="0"/>
              <a:t>  </a:t>
            </a:r>
            <a:r>
              <a:rPr lang="ru-RU" sz="1800" dirty="0" err="1"/>
              <a:t>нітратної</a:t>
            </a:r>
            <a:r>
              <a:rPr lang="ru-RU" sz="1800" dirty="0"/>
              <a:t>  </a:t>
            </a:r>
            <a:r>
              <a:rPr lang="ru-RU" sz="1800" dirty="0" err="1"/>
              <a:t>кислоти</a:t>
            </a:r>
            <a:r>
              <a:rPr lang="ru-RU" sz="1800" dirty="0"/>
              <a:t>,  у  </a:t>
            </a:r>
            <a:r>
              <a:rPr lang="ru-RU" sz="1800" dirty="0" err="1"/>
              <a:t>природі</a:t>
            </a:r>
            <a:r>
              <a:rPr lang="ru-RU" sz="1800" dirty="0"/>
              <a:t>  </a:t>
            </a:r>
            <a:r>
              <a:rPr lang="ru-RU" sz="1800" dirty="0" err="1"/>
              <a:t>трапляються</a:t>
            </a:r>
            <a:r>
              <a:rPr lang="ru-RU" sz="1800" dirty="0"/>
              <a:t>  </a:t>
            </a:r>
            <a:r>
              <a:rPr lang="ru-RU" sz="1800" dirty="0" err="1"/>
              <a:t>рідко</a:t>
            </a:r>
            <a:r>
              <a:rPr lang="ru-RU" sz="1800" dirty="0"/>
              <a:t>.  </a:t>
            </a:r>
            <a:r>
              <a:rPr lang="ru-RU" sz="1800" dirty="0" err="1"/>
              <a:t>Відомі</a:t>
            </a:r>
            <a:r>
              <a:rPr lang="ru-RU" sz="1800" dirty="0"/>
              <a:t> </a:t>
            </a:r>
          </a:p>
          <a:p>
            <a:pPr marL="0" indent="0">
              <a:buNone/>
            </a:pPr>
            <a:r>
              <a:rPr lang="ru-RU" sz="1800" dirty="0" err="1"/>
              <a:t>натрій</a:t>
            </a:r>
            <a:r>
              <a:rPr lang="ru-RU" sz="1800" dirty="0"/>
              <a:t>, </a:t>
            </a:r>
            <a:r>
              <a:rPr lang="ru-RU" sz="1800" dirty="0" err="1"/>
              <a:t>калій</a:t>
            </a:r>
            <a:r>
              <a:rPr lang="ru-RU" sz="1800" dirty="0"/>
              <a:t>, </a:t>
            </a:r>
            <a:r>
              <a:rPr lang="ru-RU" sz="1800" dirty="0" err="1"/>
              <a:t>амоній</a:t>
            </a:r>
            <a:r>
              <a:rPr lang="ru-RU" sz="1800" dirty="0"/>
              <a:t> та </a:t>
            </a:r>
            <a:r>
              <a:rPr lang="ru-RU" sz="1800" dirty="0" err="1"/>
              <a:t>кальцій</a:t>
            </a:r>
            <a:r>
              <a:rPr lang="ru-RU" sz="1800" dirty="0"/>
              <a:t> </a:t>
            </a:r>
            <a:r>
              <a:rPr lang="ru-RU" sz="1800" dirty="0" err="1"/>
              <a:t>нітрати</a:t>
            </a:r>
            <a:r>
              <a:rPr lang="ru-RU" sz="1800" dirty="0"/>
              <a:t>, </a:t>
            </a:r>
            <a:r>
              <a:rPr lang="ru-RU" sz="1800" dirty="0" err="1"/>
              <a:t>технічні</a:t>
            </a:r>
            <a:r>
              <a:rPr lang="ru-RU" sz="1800" dirty="0"/>
              <a:t> </a:t>
            </a:r>
            <a:r>
              <a:rPr lang="ru-RU" sz="1800" dirty="0" err="1"/>
              <a:t>назви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— </a:t>
            </a:r>
            <a:r>
              <a:rPr lang="ru-RU" sz="1800" dirty="0" err="1"/>
              <a:t>селітри</a:t>
            </a:r>
            <a:r>
              <a:rPr lang="ru-RU" sz="1800" dirty="0"/>
              <a:t>.</a:t>
            </a:r>
          </a:p>
          <a:p>
            <a:pPr marL="0" indent="0">
              <a:buNone/>
            </a:pPr>
            <a:r>
              <a:rPr lang="ru-RU" sz="1800" dirty="0"/>
              <a:t>•  </a:t>
            </a:r>
            <a:r>
              <a:rPr lang="ru-RU" sz="1800" dirty="0" err="1">
                <a:solidFill>
                  <a:srgbClr val="00B050"/>
                </a:solidFill>
              </a:rPr>
              <a:t>Ортофосфати</a:t>
            </a:r>
            <a:r>
              <a:rPr lang="ru-RU" sz="1800" dirty="0"/>
              <a:t> в </a:t>
            </a:r>
            <a:r>
              <a:rPr lang="ru-RU" sz="1800" dirty="0" err="1"/>
              <a:t>природі</a:t>
            </a:r>
            <a:r>
              <a:rPr lang="ru-RU" sz="1800" dirty="0"/>
              <a:t> </a:t>
            </a:r>
            <a:r>
              <a:rPr lang="ru-RU" sz="1800" dirty="0" err="1"/>
              <a:t>трапляються</a:t>
            </a:r>
            <a:r>
              <a:rPr lang="ru-RU" sz="1800" dirty="0"/>
              <a:t> в </a:t>
            </a:r>
            <a:r>
              <a:rPr lang="ru-RU" sz="1800" dirty="0" err="1"/>
              <a:t>складі</a:t>
            </a:r>
            <a:r>
              <a:rPr lang="ru-RU" sz="1800" dirty="0"/>
              <a:t> </a:t>
            </a:r>
            <a:r>
              <a:rPr lang="ru-RU" sz="1800" dirty="0" err="1"/>
              <a:t>фосфоритів</a:t>
            </a:r>
            <a:r>
              <a:rPr lang="ru-RU" sz="1800" dirty="0"/>
              <a:t> та </a:t>
            </a:r>
            <a:r>
              <a:rPr lang="ru-RU" sz="1800" dirty="0" err="1"/>
              <a:t>апатитів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521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89E92-BDC7-467B-B19D-F13CB3AC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 &quot;значення солей&quot;">
            <a:extLst>
              <a:ext uri="{FF2B5EF4-FFF2-40B4-BE49-F238E27FC236}">
                <a16:creationId xmlns:a16="http://schemas.microsoft.com/office/drawing/2014/main" id="{26499829-176E-4745-BDF5-FAFE7A3EE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599" cy="60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www.stagneskc.org/images/ScienceIcon.jpg">
            <a:extLst>
              <a:ext uri="{FF2B5EF4-FFF2-40B4-BE49-F238E27FC236}">
                <a16:creationId xmlns:a16="http://schemas.microsoft.com/office/drawing/2014/main" id="{2DCB493A-63EF-4E81-924D-612076C1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1235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00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27C80-6617-46B8-9EEF-89F1936A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err="1">
                <a:solidFill>
                  <a:srgbClr val="00B050"/>
                </a:solidFill>
              </a:rPr>
              <a:t>Жорсткість</a:t>
            </a:r>
            <a:r>
              <a:rPr lang="ru-RU" sz="2200" b="1" dirty="0">
                <a:solidFill>
                  <a:srgbClr val="00B050"/>
                </a:solidFill>
              </a:rPr>
              <a:t> води (</a:t>
            </a:r>
            <a:r>
              <a:rPr lang="ru-RU" sz="2200" b="1" dirty="0" err="1">
                <a:solidFill>
                  <a:srgbClr val="00B050"/>
                </a:solidFill>
              </a:rPr>
              <a:t>твердість</a:t>
            </a:r>
            <a:r>
              <a:rPr lang="ru-RU" sz="2200" b="1" dirty="0">
                <a:solidFill>
                  <a:srgbClr val="00B050"/>
                </a:solidFill>
              </a:rPr>
              <a:t> води)</a:t>
            </a:r>
            <a:r>
              <a:rPr lang="ru-RU" sz="2200" dirty="0">
                <a:solidFill>
                  <a:srgbClr val="00B050"/>
                </a:solidFill>
              </a:rPr>
              <a:t> </a:t>
            </a:r>
            <a:r>
              <a:rPr lang="ru-RU" sz="2200" dirty="0"/>
              <a:t>— </a:t>
            </a:r>
            <a:r>
              <a:rPr lang="ru-RU" sz="2200" dirty="0" err="1"/>
              <a:t>сукупність</a:t>
            </a:r>
            <a:r>
              <a:rPr lang="ru-RU" sz="2200" dirty="0"/>
              <a:t> </a:t>
            </a:r>
            <a:r>
              <a:rPr lang="ru-RU" sz="2200" dirty="0" err="1"/>
              <a:t>властивостей</a:t>
            </a:r>
            <a:r>
              <a:rPr lang="ru-RU" sz="2200" dirty="0"/>
              <a:t>, </a:t>
            </a:r>
            <a:r>
              <a:rPr lang="ru-RU" sz="2200" dirty="0" err="1"/>
              <a:t>зумовлених</a:t>
            </a:r>
            <a:r>
              <a:rPr lang="ru-RU" sz="2200" dirty="0"/>
              <a:t> </a:t>
            </a:r>
            <a:r>
              <a:rPr lang="ru-RU" sz="2200" dirty="0" err="1"/>
              <a:t>вмістом</a:t>
            </a:r>
            <a:r>
              <a:rPr lang="ru-RU" sz="2200" dirty="0"/>
              <a:t> у </a:t>
            </a:r>
            <a:r>
              <a:rPr lang="ru-RU" sz="2200" dirty="0" err="1"/>
              <a:t>воді</a:t>
            </a:r>
            <a:r>
              <a:rPr lang="ru-RU" sz="2200" dirty="0"/>
              <a:t> </a:t>
            </a:r>
            <a:r>
              <a:rPr lang="ru-RU" sz="2200" dirty="0" err="1"/>
              <a:t>катіонів</a:t>
            </a:r>
            <a:r>
              <a:rPr lang="ru-RU" sz="2200" dirty="0"/>
              <a:t> </a:t>
            </a:r>
            <a:r>
              <a:rPr lang="ru-RU" sz="2200" dirty="0" err="1"/>
              <a:t>кальцію</a:t>
            </a:r>
            <a:r>
              <a:rPr lang="ru-RU" sz="2200" dirty="0"/>
              <a:t> та </a:t>
            </a:r>
            <a:r>
              <a:rPr lang="ru-RU" sz="2200" dirty="0" err="1"/>
              <a:t>магнію</a:t>
            </a:r>
            <a:r>
              <a:rPr lang="ru-RU" sz="2200" dirty="0"/>
              <a:t>. </a:t>
            </a:r>
            <a:r>
              <a:rPr lang="ru-RU" sz="2200" dirty="0" err="1"/>
              <a:t>Якщо</a:t>
            </a:r>
            <a:r>
              <a:rPr lang="ru-RU" sz="2200" dirty="0"/>
              <a:t> вода </a:t>
            </a: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/>
              <a:t>значні</a:t>
            </a:r>
            <a:r>
              <a:rPr lang="ru-RU" sz="2200" dirty="0"/>
              <a:t> </a:t>
            </a:r>
            <a:r>
              <a:rPr lang="ru-RU" sz="2200" dirty="0" err="1"/>
              <a:t>кількості</a:t>
            </a:r>
            <a:r>
              <a:rPr lang="ru-RU" sz="2200" dirty="0"/>
              <a:t> </a:t>
            </a:r>
            <a:r>
              <a:rPr lang="ru-RU" sz="2200" dirty="0" err="1"/>
              <a:t>вапнякових</a:t>
            </a:r>
            <a:r>
              <a:rPr lang="ru-RU" sz="2200" dirty="0"/>
              <a:t> солей, то </a:t>
            </a:r>
            <a:r>
              <a:rPr lang="ru-RU" sz="2200" dirty="0" err="1"/>
              <a:t>таку</a:t>
            </a:r>
            <a:r>
              <a:rPr lang="ru-RU" sz="2200" dirty="0"/>
              <a:t> воду </a:t>
            </a:r>
            <a:r>
              <a:rPr lang="ru-RU" sz="2200" dirty="0" err="1"/>
              <a:t>називають</a:t>
            </a:r>
            <a:r>
              <a:rPr lang="ru-RU" sz="2200" dirty="0"/>
              <a:t> </a:t>
            </a:r>
            <a:r>
              <a:rPr lang="ru-RU" sz="2200" b="1" dirty="0"/>
              <a:t>твердою</a:t>
            </a:r>
            <a:r>
              <a:rPr lang="ru-RU" sz="2200" dirty="0"/>
              <a:t>, а коли </a:t>
            </a:r>
            <a:r>
              <a:rPr lang="ru-RU" sz="2200" dirty="0" err="1"/>
              <a:t>цих</a:t>
            </a:r>
            <a:r>
              <a:rPr lang="ru-RU" sz="2200" dirty="0"/>
              <a:t> солей </a:t>
            </a:r>
            <a:r>
              <a:rPr lang="ru-RU" sz="2200" dirty="0" err="1"/>
              <a:t>зовсім</a:t>
            </a:r>
            <a:r>
              <a:rPr lang="ru-RU" sz="2200" dirty="0"/>
              <a:t> </a:t>
            </a:r>
            <a:r>
              <a:rPr lang="ru-RU" sz="2200" dirty="0" err="1"/>
              <a:t>немає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вони </a:t>
            </a:r>
            <a:r>
              <a:rPr lang="ru-RU" sz="2200" dirty="0" err="1"/>
              <a:t>містяться</a:t>
            </a:r>
            <a:r>
              <a:rPr lang="ru-RU" sz="2200" dirty="0"/>
              <a:t> в </a:t>
            </a:r>
            <a:r>
              <a:rPr lang="ru-RU" sz="2200" dirty="0" err="1"/>
              <a:t>незначних</a:t>
            </a:r>
            <a:r>
              <a:rPr lang="ru-RU" sz="2200" dirty="0"/>
              <a:t> </a:t>
            </a:r>
            <a:r>
              <a:rPr lang="ru-RU" sz="2200" dirty="0" err="1"/>
              <a:t>кількостях</a:t>
            </a:r>
            <a:r>
              <a:rPr lang="ru-RU" sz="2200" dirty="0"/>
              <a:t>, то — </a:t>
            </a:r>
            <a:r>
              <a:rPr lang="ru-RU" sz="2200" b="1" dirty="0" err="1"/>
              <a:t>м'якою</a:t>
            </a:r>
            <a:r>
              <a:rPr lang="ru-RU" sz="22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6EB23E-F7C1-4A59-B5F8-7B20D91A7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60848"/>
            <a:ext cx="8291264" cy="4176464"/>
          </a:xfrm>
        </p:spPr>
      </p:pic>
    </p:spTree>
    <p:extLst>
      <p:ext uri="{BB962C8B-B14F-4D97-AF65-F5344CB8AC3E}">
        <p14:creationId xmlns:p14="http://schemas.microsoft.com/office/powerpoint/2010/main" val="399619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6F3AFB-CB47-43D7-9F2B-26B95158F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044411" cy="5527151"/>
          </a:xfrm>
        </p:spPr>
      </p:pic>
      <p:pic>
        <p:nvPicPr>
          <p:cNvPr id="6" name="Picture 7" descr="http://www.stagneskc.org/images/ScienceIcon.jpg">
            <a:extLst>
              <a:ext uri="{FF2B5EF4-FFF2-40B4-BE49-F238E27FC236}">
                <a16:creationId xmlns:a16="http://schemas.microsoft.com/office/drawing/2014/main" id="{C6DBEA7F-09FA-4443-8E03-1FEBAA0A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10473"/>
            <a:ext cx="1296144" cy="15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49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F8A32-CFCC-40D7-9326-5E445094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 жорсткості води на здоров’я людини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74B1BE-5F7B-410A-AC97-38A0115BC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579296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Висока</a:t>
            </a:r>
            <a:r>
              <a:rPr lang="ru-RU" sz="2000" dirty="0"/>
              <a:t>  </a:t>
            </a:r>
            <a:r>
              <a:rPr lang="ru-RU" sz="2000" dirty="0" err="1"/>
              <a:t>концент­рація</a:t>
            </a:r>
            <a:r>
              <a:rPr lang="ru-RU" sz="2000" dirty="0"/>
              <a:t> </a:t>
            </a:r>
            <a:r>
              <a:rPr lang="ru-RU" sz="2000" dirty="0" err="1"/>
              <a:t>йонів</a:t>
            </a:r>
            <a:r>
              <a:rPr lang="ru-RU" sz="2000" dirty="0"/>
              <a:t>  </a:t>
            </a:r>
            <a:r>
              <a:rPr lang="ru-RU" sz="2000" dirty="0" err="1"/>
              <a:t>Кальцію</a:t>
            </a:r>
            <a:r>
              <a:rPr lang="ru-RU" sz="2000" dirty="0"/>
              <a:t> та </a:t>
            </a:r>
            <a:r>
              <a:rPr lang="ru-RU" sz="2000" dirty="0" err="1"/>
              <a:t>Магнію</a:t>
            </a:r>
            <a:r>
              <a:rPr lang="ru-RU" sz="2000" dirty="0"/>
              <a:t> у </a:t>
            </a:r>
            <a:r>
              <a:rPr lang="ru-RU" sz="2000" dirty="0" err="1"/>
              <a:t>воді</a:t>
            </a:r>
            <a:r>
              <a:rPr lang="ru-RU" sz="2000" dirty="0"/>
              <a:t> </a:t>
            </a:r>
            <a:r>
              <a:rPr lang="ru-RU" sz="2000" dirty="0" err="1"/>
              <a:t>впливає</a:t>
            </a:r>
            <a:r>
              <a:rPr lang="ru-RU" sz="2000" dirty="0"/>
              <a:t>  </a:t>
            </a:r>
            <a:r>
              <a:rPr lang="ru-RU" sz="2000" dirty="0" err="1"/>
              <a:t>насамперед</a:t>
            </a:r>
            <a:r>
              <a:rPr lang="ru-RU" sz="2000" dirty="0"/>
              <a:t> на </a:t>
            </a:r>
            <a:r>
              <a:rPr lang="ru-RU" sz="2000" dirty="0" err="1"/>
              <a:t>шкіру</a:t>
            </a:r>
            <a:r>
              <a:rPr lang="ru-RU" sz="2000" dirty="0"/>
              <a:t> та </a:t>
            </a:r>
            <a:r>
              <a:rPr lang="ru-RU" sz="2000" dirty="0" err="1"/>
              <a:t>волосся.Мило</a:t>
            </a:r>
            <a:r>
              <a:rPr lang="ru-RU" sz="2000" dirty="0"/>
              <a:t>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</a:t>
            </a:r>
            <a:r>
              <a:rPr lang="ru-RU" sz="2000" dirty="0" err="1"/>
              <a:t>очищає</a:t>
            </a:r>
            <a:r>
              <a:rPr lang="ru-RU" sz="2000" dirty="0"/>
              <a:t> воду, тому на </a:t>
            </a:r>
            <a:r>
              <a:rPr lang="ru-RU" sz="2000" dirty="0" err="1"/>
              <a:t>шкірі</a:t>
            </a:r>
            <a:r>
              <a:rPr lang="ru-RU" sz="2000" dirty="0"/>
              <a:t> </a:t>
            </a:r>
            <a:r>
              <a:rPr lang="ru-RU" sz="2000" dirty="0" err="1"/>
              <a:t>залишаються</a:t>
            </a:r>
            <a:r>
              <a:rPr lang="ru-RU" sz="2000" dirty="0"/>
              <a:t> </a:t>
            </a:r>
            <a:r>
              <a:rPr lang="ru-RU" sz="2000" dirty="0" err="1"/>
              <a:t>рештки</a:t>
            </a:r>
            <a:r>
              <a:rPr lang="ru-RU" sz="2000" dirty="0"/>
              <a:t> </a:t>
            </a:r>
            <a:r>
              <a:rPr lang="ru-RU" sz="2000" dirty="0" err="1"/>
              <a:t>карбонатів</a:t>
            </a:r>
            <a:r>
              <a:rPr lang="ru-RU" sz="2000" dirty="0"/>
              <a:t>. Вони </a:t>
            </a:r>
            <a:r>
              <a:rPr lang="ru-RU" sz="2000" dirty="0" err="1"/>
              <a:t>забивають</a:t>
            </a:r>
            <a:r>
              <a:rPr lang="ru-RU" sz="2000" dirty="0"/>
              <a:t> пори, </a:t>
            </a:r>
            <a:r>
              <a:rPr lang="ru-RU" sz="2000" dirty="0" err="1"/>
              <a:t>погіршуючи</a:t>
            </a:r>
            <a:r>
              <a:rPr lang="ru-RU" sz="2000" dirty="0"/>
              <a:t>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шкіри</a:t>
            </a:r>
            <a:r>
              <a:rPr lang="ru-RU" sz="2000" dirty="0"/>
              <a:t>. Як </a:t>
            </a:r>
            <a:r>
              <a:rPr lang="ru-RU" sz="2000" dirty="0" err="1"/>
              <a:t>наслідок</a:t>
            </a:r>
            <a:r>
              <a:rPr lang="ru-RU" sz="2000" dirty="0"/>
              <a:t>, </a:t>
            </a:r>
            <a:r>
              <a:rPr lang="ru-RU" sz="2000" dirty="0" err="1"/>
              <a:t>виникають</a:t>
            </a:r>
            <a:r>
              <a:rPr lang="ru-RU" sz="2000" dirty="0"/>
              <a:t> </a:t>
            </a:r>
            <a:r>
              <a:rPr lang="ru-RU" sz="2000" dirty="0" err="1"/>
              <a:t>подразнення</a:t>
            </a:r>
            <a:r>
              <a:rPr lang="ru-RU" sz="2000" dirty="0"/>
              <a:t>, </a:t>
            </a:r>
            <a:r>
              <a:rPr lang="ru-RU" sz="2000" dirty="0" err="1"/>
              <a:t>висипи</a:t>
            </a:r>
            <a:r>
              <a:rPr lang="ru-RU" sz="2000" dirty="0"/>
              <a:t>, </a:t>
            </a:r>
            <a:r>
              <a:rPr lang="ru-RU" sz="2000" dirty="0" err="1"/>
              <a:t>прищі</a:t>
            </a:r>
            <a:r>
              <a:rPr lang="ru-RU" sz="2000" dirty="0"/>
              <a:t>, лупа.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жорсткої</a:t>
            </a:r>
            <a:r>
              <a:rPr lang="ru-RU" sz="2000" dirty="0"/>
              <a:t> води </a:t>
            </a:r>
            <a:r>
              <a:rPr lang="ru-RU" sz="2000" dirty="0" err="1"/>
              <a:t>псується</a:t>
            </a:r>
            <a:r>
              <a:rPr lang="ru-RU" sz="2000" dirty="0"/>
              <a:t> </a:t>
            </a:r>
            <a:r>
              <a:rPr lang="ru-RU" sz="2000" dirty="0" err="1"/>
              <a:t>волосся</a:t>
            </a:r>
            <a:r>
              <a:rPr lang="ru-RU" sz="2000" dirty="0"/>
              <a:t>: </a:t>
            </a:r>
            <a:r>
              <a:rPr lang="ru-RU" sz="2000" dirty="0" err="1"/>
              <a:t>воно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ламким</a:t>
            </a:r>
            <a:r>
              <a:rPr lang="ru-RU" sz="2000" dirty="0"/>
              <a:t>, </a:t>
            </a:r>
            <a:r>
              <a:rPr lang="ru-RU" sz="2000" dirty="0" err="1"/>
              <a:t>випадає</a:t>
            </a:r>
            <a:r>
              <a:rPr lang="ru-RU" sz="2000" dirty="0"/>
              <a:t>, </a:t>
            </a:r>
            <a:r>
              <a:rPr lang="ru-RU" sz="2000" dirty="0" err="1"/>
              <a:t>з’являєтьсялупа</a:t>
            </a:r>
            <a:r>
              <a:rPr lang="ru-RU" sz="2000" dirty="0"/>
              <a:t>. Тому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миття</a:t>
            </a:r>
            <a:r>
              <a:rPr lang="ru-RU" sz="2000" dirty="0"/>
              <a:t> </a:t>
            </a:r>
            <a:r>
              <a:rPr lang="ru-RU" sz="2000" dirty="0" err="1"/>
              <a:t>волосся</a:t>
            </a:r>
            <a:r>
              <a:rPr lang="ru-RU" sz="2000" dirty="0"/>
              <a:t> </a:t>
            </a:r>
            <a:r>
              <a:rPr lang="ru-RU" sz="2000" dirty="0" err="1"/>
              <a:t>важливо</a:t>
            </a:r>
            <a:r>
              <a:rPr lang="ru-RU" sz="2000" dirty="0"/>
              <a:t> </a:t>
            </a:r>
            <a:r>
              <a:rPr lang="ru-RU" sz="2000" dirty="0" err="1"/>
              <a:t>сполоскувати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кип’яченою</a:t>
            </a:r>
            <a:r>
              <a:rPr lang="ru-RU" sz="2000" dirty="0"/>
              <a:t> водою.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Потрапляючи</a:t>
            </a:r>
            <a:r>
              <a:rPr lang="ru-RU" sz="2000" dirty="0"/>
              <a:t> в </a:t>
            </a:r>
            <a:r>
              <a:rPr lang="ru-RU" sz="2000" dirty="0" err="1"/>
              <a:t>надмірній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в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сполуки</a:t>
            </a:r>
            <a:r>
              <a:rPr lang="ru-RU" sz="2000" dirty="0"/>
              <a:t>  </a:t>
            </a:r>
            <a:r>
              <a:rPr lang="ru-RU" sz="2000" dirty="0" err="1"/>
              <a:t>Кальцію</a:t>
            </a:r>
            <a:r>
              <a:rPr lang="ru-RU" sz="2000" dirty="0"/>
              <a:t> та </a:t>
            </a:r>
            <a:r>
              <a:rPr lang="ru-RU" sz="2000" dirty="0" err="1"/>
              <a:t>Магнію</a:t>
            </a:r>
            <a:r>
              <a:rPr lang="ru-RU" sz="2000" dirty="0"/>
              <a:t> </a:t>
            </a:r>
            <a:r>
              <a:rPr lang="ru-RU" sz="2000" dirty="0" err="1"/>
              <a:t>призводять</a:t>
            </a:r>
            <a:r>
              <a:rPr lang="ru-RU" sz="2000" dirty="0"/>
              <a:t> до </a:t>
            </a:r>
            <a:r>
              <a:rPr lang="ru-RU" sz="2000" dirty="0" err="1"/>
              <a:t>появи</a:t>
            </a:r>
            <a:r>
              <a:rPr lang="ru-RU" sz="2000" dirty="0"/>
              <a:t> </a:t>
            </a:r>
            <a:r>
              <a:rPr lang="ru-RU" sz="2000" dirty="0" err="1"/>
              <a:t>каміння</a:t>
            </a:r>
            <a:r>
              <a:rPr lang="ru-RU" sz="2000" dirty="0"/>
              <a:t> в </a:t>
            </a:r>
            <a:r>
              <a:rPr lang="ru-RU" sz="2000" dirty="0" err="1"/>
              <a:t>нирках</a:t>
            </a:r>
            <a:r>
              <a:rPr lang="ru-RU" sz="2000" dirty="0"/>
              <a:t> і </a:t>
            </a:r>
            <a:r>
              <a:rPr lang="ru-RU" sz="2000" dirty="0" err="1"/>
              <a:t>сечівниках</a:t>
            </a:r>
            <a:r>
              <a:rPr lang="ru-RU" sz="2000" dirty="0"/>
              <a:t>, </a:t>
            </a:r>
            <a:r>
              <a:rPr lang="ru-RU" sz="2000" dirty="0" err="1"/>
              <a:t>порушують</a:t>
            </a:r>
            <a:r>
              <a:rPr lang="ru-RU" sz="2000" dirty="0"/>
              <a:t> роботу </a:t>
            </a:r>
            <a:r>
              <a:rPr lang="ru-RU" sz="2000" dirty="0" err="1"/>
              <a:t>серцево-судинної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жорсткої</a:t>
            </a:r>
            <a:r>
              <a:rPr lang="ru-RU" sz="2000" dirty="0"/>
              <a:t> води </a:t>
            </a:r>
            <a:r>
              <a:rPr lang="ru-RU" sz="2000" dirty="0" err="1"/>
              <a:t>спричиняє</a:t>
            </a:r>
            <a:r>
              <a:rPr lang="ru-RU" sz="2000" dirty="0"/>
              <a:t> </a:t>
            </a:r>
            <a:r>
              <a:rPr lang="ru-RU" sz="2000" dirty="0" err="1"/>
              <a:t>економічні</a:t>
            </a:r>
            <a:r>
              <a:rPr lang="ru-RU" sz="2000" dirty="0"/>
              <a:t> </a:t>
            </a:r>
            <a:r>
              <a:rPr lang="ru-RU" sz="2000" dirty="0" err="1"/>
              <a:t>затрати</a:t>
            </a:r>
            <a:r>
              <a:rPr lang="ru-RU" sz="2000" dirty="0"/>
              <a:t>.  На </a:t>
            </a:r>
            <a:r>
              <a:rPr lang="ru-RU" sz="2000" dirty="0" err="1"/>
              <a:t>нагрівальних</a:t>
            </a:r>
            <a:r>
              <a:rPr lang="ru-RU" sz="2000" dirty="0"/>
              <a:t> </a:t>
            </a:r>
            <a:r>
              <a:rPr lang="ru-RU" sz="2000" dirty="0" err="1"/>
              <a:t>приладах</a:t>
            </a:r>
            <a:r>
              <a:rPr lang="ru-RU" sz="2000" dirty="0"/>
              <a:t>  </a:t>
            </a:r>
            <a:r>
              <a:rPr lang="ru-RU" sz="2000" dirty="0" err="1"/>
              <a:t>осідає</a:t>
            </a:r>
            <a:r>
              <a:rPr lang="ru-RU" sz="2000" dirty="0"/>
              <a:t>  </a:t>
            </a:r>
            <a:r>
              <a:rPr lang="ru-RU" sz="2000" dirty="0" err="1"/>
              <a:t>накип</a:t>
            </a:r>
            <a:r>
              <a:rPr lang="ru-RU" sz="2000" dirty="0"/>
              <a:t>, 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знижує</a:t>
            </a:r>
            <a:r>
              <a:rPr lang="ru-RU" sz="2000" dirty="0"/>
              <a:t> </a:t>
            </a:r>
            <a:r>
              <a:rPr lang="ru-RU" sz="2000" dirty="0" err="1"/>
              <a:t>електропровідність</a:t>
            </a:r>
            <a:r>
              <a:rPr lang="ru-RU" sz="2000" dirty="0"/>
              <a:t>, а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зумовлює</a:t>
            </a:r>
            <a:r>
              <a:rPr lang="ru-RU" sz="2000" dirty="0"/>
              <a:t> </a:t>
            </a:r>
            <a:r>
              <a:rPr lang="ru-RU" sz="2000" dirty="0" err="1"/>
              <a:t>додаткове</a:t>
            </a:r>
            <a:r>
              <a:rPr lang="ru-RU" sz="2000" dirty="0"/>
              <a:t>  </a:t>
            </a:r>
            <a:r>
              <a:rPr lang="ru-RU" sz="2000" dirty="0" err="1"/>
              <a:t>витрачання</a:t>
            </a:r>
            <a:r>
              <a:rPr lang="ru-RU" sz="2000" dirty="0"/>
              <a:t>  </a:t>
            </a:r>
            <a:r>
              <a:rPr lang="ru-RU" sz="2000" dirty="0" err="1"/>
              <a:t>електроенергії</a:t>
            </a:r>
            <a:r>
              <a:rPr lang="ru-RU" sz="2000" dirty="0"/>
              <a:t>.</a:t>
            </a:r>
          </a:p>
        </p:txBody>
      </p:sp>
      <p:pic>
        <p:nvPicPr>
          <p:cNvPr id="4" name="Picture 4" descr="http://profesorjrc.es/images/quimica.jpg">
            <a:extLst>
              <a:ext uri="{FF2B5EF4-FFF2-40B4-BE49-F238E27FC236}">
                <a16:creationId xmlns:a16="http://schemas.microsoft.com/office/drawing/2014/main" id="{4EABBAD8-5FA0-4A47-9970-30F0F3BC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85" y="5246244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0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9D106-4551-4530-977F-9853CC31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</a:rPr>
              <a:t>Висновки: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A3BEAC-B815-4FBB-9A41-E882EB8D5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020" y="1417638"/>
            <a:ext cx="7815779" cy="48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CBEBE-831D-4F68-9411-99EEC8A4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</a:rPr>
              <a:t>Висновки: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536738-87D9-4AC1-B396-FF1F5FF32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073" y="1268760"/>
            <a:ext cx="7363853" cy="1800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714E0-2633-40DA-A495-7A17F541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00" y="3068960"/>
            <a:ext cx="734480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hotos1.blogger.com/blogger/4729/1751/1600/111%20c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17304"/>
            <a:ext cx="1944216" cy="145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49" y="218213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2291181"/>
            <a:ext cx="302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Поняття «солі», їх приклади</a:t>
            </a:r>
            <a:endParaRPr lang="ru-RU" dirty="0"/>
          </a:p>
        </p:txBody>
      </p:sp>
      <p:pic>
        <p:nvPicPr>
          <p:cNvPr id="7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2906615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22379" y="3015664"/>
            <a:ext cx="357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Алгоритм складання формули солі</a:t>
            </a:r>
            <a:endParaRPr lang="ru-RU" dirty="0"/>
          </a:p>
        </p:txBody>
      </p:sp>
      <p:pic>
        <p:nvPicPr>
          <p:cNvPr id="11" name="Picture 4" descr="http://www.soft-wins.net/uploads/posts/2013-07/1372782988_chatolo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3535975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22379" y="3645024"/>
            <a:ext cx="227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Склад та назви солей</a:t>
            </a:r>
            <a:endParaRPr lang="ru-RU" dirty="0"/>
          </a:p>
        </p:txBody>
      </p:sp>
      <p:pic>
        <p:nvPicPr>
          <p:cNvPr id="2055" name="Picture 7" descr="http://www.stagneskc.org/images/Science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7A8BAC-FB34-4647-89D5-02985AFC0E42}"/>
              </a:ext>
            </a:extLst>
          </p:cNvPr>
          <p:cNvSpPr/>
          <p:nvPr/>
        </p:nvSpPr>
        <p:spPr>
          <a:xfrm>
            <a:off x="1259632" y="126147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МЕТА: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sz="2200" dirty="0" err="1"/>
              <a:t>ознайомити</a:t>
            </a:r>
            <a:r>
              <a:rPr lang="ru-RU" sz="2200" dirty="0"/>
              <a:t> </a:t>
            </a:r>
            <a:r>
              <a:rPr lang="ru-RU" sz="2200" dirty="0" err="1"/>
              <a:t>здобувачів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складом солей,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назвами</a:t>
            </a:r>
            <a:r>
              <a:rPr lang="ru-RU" sz="2200" dirty="0"/>
              <a:t>; </a:t>
            </a:r>
            <a:r>
              <a:rPr lang="ru-RU" sz="2200" dirty="0" err="1"/>
              <a:t>вивчити</a:t>
            </a:r>
            <a:r>
              <a:rPr lang="ru-RU" sz="2200" dirty="0"/>
              <a:t> алгоритм </a:t>
            </a:r>
            <a:r>
              <a:rPr lang="ru-RU" sz="2200" dirty="0" err="1"/>
              <a:t>складання</a:t>
            </a:r>
            <a:r>
              <a:rPr lang="ru-RU" sz="2200" dirty="0"/>
              <a:t> </a:t>
            </a:r>
            <a:r>
              <a:rPr lang="ru-RU" sz="2200" dirty="0" err="1"/>
              <a:t>назв</a:t>
            </a:r>
            <a:r>
              <a:rPr lang="ru-RU" sz="2200" dirty="0"/>
              <a:t> солей;  </a:t>
            </a:r>
            <a:r>
              <a:rPr lang="ru-RU" sz="2200" dirty="0" err="1"/>
              <a:t>з’ясувати</a:t>
            </a:r>
            <a:r>
              <a:rPr lang="ru-RU" sz="2200" dirty="0"/>
              <a:t>, яке </a:t>
            </a:r>
            <a:r>
              <a:rPr lang="ru-RU" sz="2200" dirty="0" err="1"/>
              <a:t>значення</a:t>
            </a:r>
            <a:r>
              <a:rPr lang="ru-RU" sz="2200" dirty="0"/>
              <a:t> </a:t>
            </a:r>
            <a:r>
              <a:rPr lang="ru-RU" sz="2200" dirty="0" err="1"/>
              <a:t>мають</a:t>
            </a:r>
            <a:r>
              <a:rPr lang="ru-RU" sz="2200" dirty="0"/>
              <a:t> </a:t>
            </a:r>
            <a:r>
              <a:rPr lang="ru-RU" sz="2200" dirty="0" err="1"/>
              <a:t>солі</a:t>
            </a:r>
            <a:r>
              <a:rPr lang="ru-RU" sz="2200" dirty="0"/>
              <a:t> в </a:t>
            </a:r>
            <a:r>
              <a:rPr lang="ru-RU" sz="2200" dirty="0" err="1"/>
              <a:t>житті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; </a:t>
            </a:r>
            <a:r>
              <a:rPr lang="ru-RU" sz="2200" dirty="0" err="1"/>
              <a:t>вивчити</a:t>
            </a:r>
            <a:r>
              <a:rPr lang="ru-RU" sz="2200" dirty="0"/>
              <a:t> </a:t>
            </a:r>
            <a:r>
              <a:rPr lang="ru-RU" sz="2200" dirty="0" err="1"/>
              <a:t>фізичні</a:t>
            </a:r>
            <a:r>
              <a:rPr lang="ru-RU" sz="2200" dirty="0"/>
              <a:t> </a:t>
            </a:r>
            <a:r>
              <a:rPr lang="ru-RU" sz="2200" dirty="0" err="1"/>
              <a:t>властивості</a:t>
            </a:r>
            <a:r>
              <a:rPr lang="ru-RU" sz="2200" dirty="0"/>
              <a:t> солей; </a:t>
            </a:r>
            <a:r>
              <a:rPr lang="ru-RU" sz="2200" dirty="0" err="1"/>
              <a:t>поширення</a:t>
            </a:r>
            <a:r>
              <a:rPr lang="ru-RU" sz="2200" dirty="0"/>
              <a:t> в </a:t>
            </a:r>
            <a:r>
              <a:rPr lang="ru-RU" sz="2200" dirty="0" err="1"/>
              <a:t>природі</a:t>
            </a:r>
            <a:r>
              <a:rPr lang="ru-RU" sz="2200" dirty="0"/>
              <a:t> та </a:t>
            </a:r>
            <a:r>
              <a:rPr lang="ru-RU" sz="2200" dirty="0" err="1"/>
              <a:t>практичне</a:t>
            </a:r>
            <a:r>
              <a:rPr lang="ru-RU" sz="2200" dirty="0"/>
              <a:t> </a:t>
            </a:r>
            <a:r>
              <a:rPr lang="ru-RU" sz="2200" dirty="0" err="1"/>
              <a:t>застосування</a:t>
            </a:r>
            <a:r>
              <a:rPr lang="ru-RU" sz="2200" dirty="0"/>
              <a:t>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3ACEAC-CD16-402A-B44B-000256896CA9}"/>
              </a:ext>
            </a:extLst>
          </p:cNvPr>
          <p:cNvSpPr/>
          <p:nvPr/>
        </p:nvSpPr>
        <p:spPr>
          <a:xfrm>
            <a:off x="2555776" y="18429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pic>
        <p:nvPicPr>
          <p:cNvPr id="21" name="Picture 4" descr="http://www.soft-wins.net/uploads/posts/2013-07/1372782988_chatology.jpg">
            <a:extLst>
              <a:ext uri="{FF2B5EF4-FFF2-40B4-BE49-F238E27FC236}">
                <a16:creationId xmlns:a16="http://schemas.microsoft.com/office/drawing/2014/main" id="{F2155F6A-7E50-432C-A75A-A10A6321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4164112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7C1710-99CD-4772-8A63-E6EAB03C9B8F}"/>
              </a:ext>
            </a:extLst>
          </p:cNvPr>
          <p:cNvSpPr txBox="1"/>
          <p:nvPr/>
        </p:nvSpPr>
        <p:spPr>
          <a:xfrm>
            <a:off x="2422379" y="4273161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Види солей</a:t>
            </a:r>
            <a:endParaRPr lang="ru-RU" dirty="0"/>
          </a:p>
        </p:txBody>
      </p:sp>
      <p:pic>
        <p:nvPicPr>
          <p:cNvPr id="23" name="Picture 4" descr="http://www.soft-wins.net/uploads/posts/2013-07/1372782988_chatology.jpg">
            <a:extLst>
              <a:ext uri="{FF2B5EF4-FFF2-40B4-BE49-F238E27FC236}">
                <a16:creationId xmlns:a16="http://schemas.microsoft.com/office/drawing/2014/main" id="{9E12B713-D66E-4084-955B-3A8CAED4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4793588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6B97AF-3929-4892-AA1E-AEBF993F8F00}"/>
              </a:ext>
            </a:extLst>
          </p:cNvPr>
          <p:cNvSpPr txBox="1"/>
          <p:nvPr/>
        </p:nvSpPr>
        <p:spPr>
          <a:xfrm>
            <a:off x="2422379" y="4901298"/>
            <a:ext cx="270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Фізичні властивості солей</a:t>
            </a:r>
            <a:endParaRPr lang="ru-RU" dirty="0"/>
          </a:p>
        </p:txBody>
      </p:sp>
      <p:pic>
        <p:nvPicPr>
          <p:cNvPr id="25" name="Picture 4" descr="http://www.soft-wins.net/uploads/posts/2013-07/1372782988_chatology.jpg">
            <a:extLst>
              <a:ext uri="{FF2B5EF4-FFF2-40B4-BE49-F238E27FC236}">
                <a16:creationId xmlns:a16="http://schemas.microsoft.com/office/drawing/2014/main" id="{C222BCB0-06A6-4EAF-92C6-64D08EE11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168" y="5368131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7BC89E-1245-4DC7-B436-C65F482D24A0}"/>
              </a:ext>
            </a:extLst>
          </p:cNvPr>
          <p:cNvSpPr txBox="1"/>
          <p:nvPr/>
        </p:nvSpPr>
        <p:spPr>
          <a:xfrm>
            <a:off x="2422379" y="5368131"/>
            <a:ext cx="607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Поширення і застосування солей в природі та житті людини</a:t>
            </a:r>
            <a:endParaRPr lang="ru-RU" dirty="0"/>
          </a:p>
        </p:txBody>
      </p:sp>
      <p:pic>
        <p:nvPicPr>
          <p:cNvPr id="27" name="Picture 4" descr="http://www.soft-wins.net/uploads/posts/2013-07/1372782988_chatology.jpg">
            <a:extLst>
              <a:ext uri="{FF2B5EF4-FFF2-40B4-BE49-F238E27FC236}">
                <a16:creationId xmlns:a16="http://schemas.microsoft.com/office/drawing/2014/main" id="{8A5860DB-D2AA-41BD-A316-2126BD96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70" y="6063750"/>
            <a:ext cx="587430" cy="5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90FC0CF-6EBC-4321-868D-BF4E749EA130}"/>
              </a:ext>
            </a:extLst>
          </p:cNvPr>
          <p:cNvSpPr txBox="1"/>
          <p:nvPr/>
        </p:nvSpPr>
        <p:spPr>
          <a:xfrm>
            <a:off x="2422379" y="6063750"/>
            <a:ext cx="1786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Жорсткість води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321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96DF5-12B9-40F4-B11C-6DEC8B05C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B050"/>
                </a:solidFill>
              </a:rPr>
              <a:t>Висновки: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8CC91A-9AA1-4321-9FC9-5499915A2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363" y="1196752"/>
            <a:ext cx="7335274" cy="273630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C11DF0-39A8-4221-8507-7BA484264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37" y="3833656"/>
            <a:ext cx="7344800" cy="13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9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D59167-5383-4ECE-9D99-A3B36AC2C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 fontAlgn="t">
              <a:buNone/>
            </a:pPr>
            <a:r>
              <a:rPr lang="uk-UA" dirty="0"/>
              <a:t>До вашої уваги </a:t>
            </a:r>
            <a:r>
              <a:rPr lang="en-US" dirty="0"/>
              <a:t>YouTube</a:t>
            </a:r>
            <a:r>
              <a:rPr lang="uk-UA" dirty="0"/>
              <a:t> Канал: </a:t>
            </a:r>
            <a:r>
              <a:rPr lang="en-US" dirty="0"/>
              <a:t>Chemistry Teacher</a:t>
            </a:r>
            <a:r>
              <a:rPr lang="uk-UA" dirty="0"/>
              <a:t>.</a:t>
            </a:r>
          </a:p>
          <a:p>
            <a:pPr marL="0" indent="0" algn="ctr" fontAlgn="t">
              <a:buNone/>
            </a:pPr>
            <a:r>
              <a:rPr lang="en-US" dirty="0">
                <a:hlinkClick r:id="rId2"/>
              </a:rPr>
              <a:t>https://www.youtube.com/channel/UCSDScyFzwA4x_bQFJnQtOtQ?view_as=subscriber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http://www.province.ru/yaroslavl/media/k2/items/cache/dd34e32172fe0202ef287e574244e1d2_XL.jpg">
            <a:extLst>
              <a:ext uri="{FF2B5EF4-FFF2-40B4-BE49-F238E27FC236}">
                <a16:creationId xmlns:a16="http://schemas.microsoft.com/office/drawing/2014/main" id="{8BCFD9F7-31E8-4721-80EC-E47F431A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899"/>
            <a:ext cx="33337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3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BE8827D-62C9-49AF-9E50-574754F38B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462" y="96069"/>
                <a:ext cx="8229600" cy="5328592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4000" b="1" i="1" dirty="0">
                    <a:solidFill>
                      <a:srgbClr val="00B050"/>
                    </a:solidFill>
                  </a:rPr>
                  <a:t>Солі</a:t>
                </a:r>
                <a:r>
                  <a:rPr lang="ru-RU" sz="4000" b="1" i="1" dirty="0"/>
                  <a:t> </a:t>
                </a:r>
                <a:r>
                  <a:rPr lang="ru-RU" sz="4000" dirty="0"/>
                  <a:t>– </a:t>
                </a:r>
                <a:r>
                  <a:rPr lang="ru-RU" sz="4000" dirty="0" err="1"/>
                  <a:t>це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складні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речовини</a:t>
                </a:r>
                <a:r>
                  <a:rPr lang="ru-RU" sz="4000" dirty="0"/>
                  <a:t>, до складу </a:t>
                </a:r>
                <a:r>
                  <a:rPr lang="ru-RU" sz="4000" dirty="0" err="1"/>
                  <a:t>яких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входять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атоми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металу</a:t>
                </a:r>
                <a:r>
                  <a:rPr lang="ru-RU" sz="4000" dirty="0"/>
                  <a:t> й </a:t>
                </a:r>
                <a:r>
                  <a:rPr lang="ru-RU" sz="4000" dirty="0" err="1"/>
                  <a:t>кислотні</a:t>
                </a:r>
                <a:r>
                  <a:rPr lang="ru-RU" sz="4000" dirty="0"/>
                  <a:t> </a:t>
                </a:r>
                <a:r>
                  <a:rPr lang="ru-RU" sz="4000" dirty="0" err="1"/>
                  <a:t>залишки</a:t>
                </a:r>
                <a:r>
                  <a:rPr lang="ru-RU" sz="4000" dirty="0"/>
                  <a:t>.</a:t>
                </a:r>
              </a:p>
              <a:p>
                <a:pPr marL="0" indent="0">
                  <a:buNone/>
                </a:pPr>
                <a:r>
                  <a:rPr lang="uk-UA" dirty="0"/>
                  <a:t>     </a:t>
                </a:r>
                <a:r>
                  <a:rPr lang="en-US" dirty="0">
                    <a:solidFill>
                      <a:srgbClr val="00B050"/>
                    </a:solidFill>
                  </a:rPr>
                  <a:t>NaCl</a:t>
                </a:r>
                <a:r>
                  <a:rPr lang="ru-RU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00B05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𝑁𝑎</m:t>
                        </m:r>
                      </m:e>
                      <m:sub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BE8827D-62C9-49AF-9E50-574754F38B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462" y="96069"/>
                <a:ext cx="8229600" cy="5328592"/>
              </a:xfrm>
              <a:blipFill>
                <a:blip r:embed="rId2"/>
                <a:stretch>
                  <a:fillRect l="-1111" t="-2059" r="-23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NaCl соль&quot;">
            <a:extLst>
              <a:ext uri="{FF2B5EF4-FFF2-40B4-BE49-F238E27FC236}">
                <a16:creationId xmlns:a16="http://schemas.microsoft.com/office/drawing/2014/main" id="{C1BC075B-9408-489B-8F1B-6E128E9DA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60365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B084794-5125-4F2A-8478-12F47A196FF9}"/>
                  </a:ext>
                </a:extLst>
              </p:cNvPr>
              <p:cNvSpPr/>
              <p:nvPr/>
            </p:nvSpPr>
            <p:spPr>
              <a:xfrm>
                <a:off x="6697247" y="4398622"/>
                <a:ext cx="14084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𝐶𝑢𝑆𝑂</m:t>
                          </m:r>
                        </m:e>
                        <m:sub>
                          <m:r>
                            <a:rPr lang="ru-RU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2B084794-5125-4F2A-8478-12F47A196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47" y="4398622"/>
                <a:ext cx="140846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Картинки по запросу &quot;(𝐶𝑎𝐶𝑂)3&quot;">
            <a:extLst>
              <a:ext uri="{FF2B5EF4-FFF2-40B4-BE49-F238E27FC236}">
                <a16:creationId xmlns:a16="http://schemas.microsoft.com/office/drawing/2014/main" id="{22291868-462B-46C2-801E-19F19D89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37" y="2760365"/>
            <a:ext cx="2260938" cy="16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0D3196A-7DB2-4BF7-8485-C8B4C6E80B5E}"/>
                  </a:ext>
                </a:extLst>
              </p:cNvPr>
              <p:cNvSpPr/>
              <p:nvPr/>
            </p:nvSpPr>
            <p:spPr>
              <a:xfrm>
                <a:off x="755576" y="4387274"/>
                <a:ext cx="13154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𝐾𝑁𝑂</m:t>
                          </m:r>
                        </m:e>
                        <m:sub>
                          <m:r>
                            <a:rPr lang="ru-RU" sz="32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60D3196A-7DB2-4BF7-8485-C8B4C6E80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387274"/>
                <a:ext cx="13154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 descr="Картинки по запросу &quot;𝑁𝑎2(𝐶𝑂)3&quot;">
            <a:extLst>
              <a:ext uri="{FF2B5EF4-FFF2-40B4-BE49-F238E27FC236}">
                <a16:creationId xmlns:a16="http://schemas.microsoft.com/office/drawing/2014/main" id="{AAEEFE80-C18C-4477-98CD-8930BFF5E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17" y="2698452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3727F8-779F-4ED8-B412-1C89CB63E8BA}"/>
                  </a:ext>
                </a:extLst>
              </p:cNvPr>
              <p:cNvSpPr/>
              <p:nvPr/>
            </p:nvSpPr>
            <p:spPr>
              <a:xfrm>
                <a:off x="3750759" y="4398622"/>
                <a:ext cx="1457066" cy="573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𝑁𝐻</m:t>
                        </m:r>
                      </m:e>
                      <m:sub>
                        <m:r>
                          <a:rPr lang="ru-RU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sub>
                    </m:sSub>
                    <m:r>
                      <a:rPr lang="ru-RU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𝐶𝑙</m:t>
                    </m:r>
                  </m:oMath>
                </a14:m>
                <a:r>
                  <a:rPr lang="ru-RU" dirty="0">
                    <a:solidFill>
                      <a:srgbClr val="00B050"/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B03727F8-779F-4ED8-B412-1C89CB63E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9" y="4398622"/>
                <a:ext cx="1457066" cy="5734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Картинки по запросу &quot;𝐾𝑁𝑂3&quot;">
            <a:extLst>
              <a:ext uri="{FF2B5EF4-FFF2-40B4-BE49-F238E27FC236}">
                <a16:creationId xmlns:a16="http://schemas.microsoft.com/office/drawing/2014/main" id="{183FA3DC-629F-4B1C-8405-706EDEC9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972049"/>
            <a:ext cx="2779564" cy="17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&quot;𝑁𝐻4𝐶𝑙&quot;">
            <a:extLst>
              <a:ext uri="{FF2B5EF4-FFF2-40B4-BE49-F238E27FC236}">
                <a16:creationId xmlns:a16="http://schemas.microsoft.com/office/drawing/2014/main" id="{6BD3D901-7E06-4018-A0E1-B271788F8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37" y="4972050"/>
            <a:ext cx="2216426" cy="178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&quot;𝐶𝑢𝑆𝑂4&quot;">
            <a:extLst>
              <a:ext uri="{FF2B5EF4-FFF2-40B4-BE49-F238E27FC236}">
                <a16:creationId xmlns:a16="http://schemas.microsoft.com/office/drawing/2014/main" id="{9674DF10-9D30-4564-8236-727370029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956" y="4899872"/>
            <a:ext cx="2696106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4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stagneskc.org/images/ScienceIcon.jpg">
            <a:extLst>
              <a:ext uri="{FF2B5EF4-FFF2-40B4-BE49-F238E27FC236}">
                <a16:creationId xmlns:a16="http://schemas.microsoft.com/office/drawing/2014/main" id="{B17327BA-B28C-439A-B2C0-4DFD55BC9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819482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7EB11C-C715-4406-B16F-692056CB8936}"/>
              </a:ext>
            </a:extLst>
          </p:cNvPr>
          <p:cNvSpPr/>
          <p:nvPr/>
        </p:nvSpPr>
        <p:spPr>
          <a:xfrm>
            <a:off x="323528" y="188640"/>
            <a:ext cx="6314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BD4A3F-030E-46AA-9A49-734359D1F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36" y="1052736"/>
            <a:ext cx="6843836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9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EE7C73-24EA-4B3B-82F1-7D688B38A3AC}"/>
              </a:ext>
            </a:extLst>
          </p:cNvPr>
          <p:cNvSpPr/>
          <p:nvPr/>
        </p:nvSpPr>
        <p:spPr>
          <a:xfrm>
            <a:off x="1979712" y="212224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та </a:t>
            </a:r>
            <a:r>
              <a:rPr lang="ru-RU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назви</a:t>
            </a:r>
            <a:r>
              <a:rPr lang="ru-RU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солей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78A1D75-A9FB-418E-9857-3A824BFAAE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5444"/>
            <a:ext cx="9144000" cy="6122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05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E5B58-33DE-4783-A6F3-7C8E0A0A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uk-UA" sz="3200" dirty="0">
                <a:solidFill>
                  <a:srgbClr val="00B050"/>
                </a:solidFill>
              </a:rPr>
              <a:t> </a:t>
            </a:r>
            <a:r>
              <a:rPr lang="uk-UA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солей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profesorjrc.es/images/quimica.jpg">
            <a:extLst>
              <a:ext uri="{FF2B5EF4-FFF2-40B4-BE49-F238E27FC236}">
                <a16:creationId xmlns:a16="http://schemas.microsoft.com/office/drawing/2014/main" id="{710D3E26-1EC3-4C00-8FDF-6258EAC9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0536"/>
            <a:ext cx="2051750" cy="13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&quot;види  солей&quot;">
            <a:extLst>
              <a:ext uri="{FF2B5EF4-FFF2-40B4-BE49-F238E27FC236}">
                <a16:creationId xmlns:a16="http://schemas.microsoft.com/office/drawing/2014/main" id="{22E01433-7ED2-471E-B094-AD1D5CB0E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705"/>
            <a:ext cx="8496944" cy="410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73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E2F66-3B6D-401D-A804-B0DA87870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00B050"/>
                </a:solidFill>
              </a:rPr>
              <a:t>Фізичні властивості солей</a:t>
            </a:r>
            <a:endParaRPr lang="ru-RU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23338-DF02-4ED5-9A93-3E94D1868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686800" cy="514543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uk-UA" sz="2800" i="1" dirty="0"/>
              </a:p>
              <a:p>
                <a:pPr marL="0" lvl="0" indent="0">
                  <a:buNone/>
                </a:pPr>
                <a:r>
                  <a:rPr lang="uk-UA" b="1" i="1" dirty="0"/>
                  <a:t>Нітрати</a:t>
                </a:r>
                <a:r>
                  <a:rPr lang="uk-UA" dirty="0"/>
                  <a:t> – добре розчинні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𝑁𝑎𝑁𝑂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𝑀𝑔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uk-UA" b="1" i="1" dirty="0"/>
              </a:p>
              <a:p>
                <a:pPr marL="0" lvl="0" indent="0">
                  <a:buNone/>
                </a:pPr>
                <a:r>
                  <a:rPr lang="uk-UA" b="1" i="1" dirty="0"/>
                  <a:t>Фосфати</a:t>
                </a:r>
                <a14:m>
                  <m:oMath xmlns:m="http://schemas.openxmlformats.org/officeDocument/2006/math">
                    <m:r>
                      <a:rPr lang="uk-UA" i="1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𝑀𝑔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uk-UA" i="1">
                            <a:latin typeface="Cambria Math" panose="02040503050406030204" pitchFamily="18" charset="0"/>
                          </a:rPr>
                          <m:t>𝑃𝑂</m:t>
                        </m:r>
                      </m:e>
                      <m:sub>
                        <m:r>
                          <a:rPr lang="uk-UA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uk-UA" b="1" i="1" dirty="0"/>
                  <a:t>Карбонати</a:t>
                </a:r>
                <a:r>
                  <a:rPr lang="uk-UA" dirty="0"/>
                  <a:t>  -  майже всі нерозчинні </a:t>
                </a:r>
                <a:r>
                  <a:rPr lang="ru-RU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𝐶𝑎𝐶𝑂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uk-UA" b="1" i="1" dirty="0"/>
                  <a:t>Силікати</a:t>
                </a:r>
                <a:r>
                  <a:rPr lang="ru-RU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𝐵𝑎𝑆𝑖𝑂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uk-UA" b="1" i="1" dirty="0"/>
                  <a:t>Виняток:</a:t>
                </a:r>
                <a:r>
                  <a:rPr lang="uk-UA" dirty="0"/>
                  <a:t> солі </a:t>
                </a:r>
                <a:r>
                  <a:rPr lang="en-US" dirty="0"/>
                  <a:t>K</a:t>
                </a:r>
                <a:r>
                  <a:rPr lang="uk-UA" dirty="0"/>
                  <a:t>, </a:t>
                </a:r>
                <a:r>
                  <a:rPr lang="en-US" dirty="0"/>
                  <a:t>Na</a:t>
                </a:r>
                <a:r>
                  <a:rPr lang="uk-UA" dirty="0"/>
                  <a:t>;</a:t>
                </a:r>
                <a:endParaRPr lang="ru-RU" dirty="0"/>
              </a:p>
              <a:p>
                <a:pPr marL="0" lvl="0" indent="0">
                  <a:buNone/>
                </a:pPr>
                <a:r>
                  <a:rPr lang="en-US" b="1" i="1" dirty="0"/>
                  <a:t>C</a:t>
                </a:r>
                <a:r>
                  <a:rPr lang="uk-UA" b="1" i="1" dirty="0" err="1"/>
                  <a:t>ульфати</a:t>
                </a:r>
                <a:r>
                  <a:rPr lang="en-US" dirty="0"/>
                  <a:t>   </a:t>
                </a:r>
                <a:r>
                  <a:rPr lang="uk-UA" dirty="0"/>
                  <a:t> - малорозчинні 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𝐶𝑎𝑆𝑂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uk-UA" b="1" i="1" dirty="0"/>
                  <a:t>Сульфіди</a:t>
                </a:r>
                <a:r>
                  <a:rPr lang="en-US" b="1" i="1" dirty="0"/>
                  <a:t>  </a:t>
                </a:r>
                <a:r>
                  <a:rPr lang="en-US" dirty="0"/>
                  <a:t> </a:t>
                </a:r>
                <a:r>
                  <a:rPr lang="en-US" dirty="0" err="1"/>
                  <a:t>MgS</a:t>
                </a:r>
                <a:endParaRPr lang="ru-RU" dirty="0"/>
              </a:p>
              <a:p>
                <a:pPr marL="0" indent="0" algn="ctr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23338-DF02-4ED5-9A93-3E94D1868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686800" cy="5145435"/>
              </a:xfrm>
              <a:blipFill>
                <a:blip r:embed="rId2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1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C5AC0D12-3EA5-4DB2-B503-05E4AEAC4C9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2711128"/>
                  </p:ext>
                </p:extLst>
              </p:nvPr>
            </p:nvGraphicFramePr>
            <p:xfrm>
              <a:off x="467544" y="548680"/>
              <a:ext cx="8136904" cy="5832649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2455967">
                      <a:extLst>
                        <a:ext uri="{9D8B030D-6E8A-4147-A177-3AD203B41FA5}">
                          <a16:colId xmlns:a16="http://schemas.microsoft.com/office/drawing/2014/main" val="682118257"/>
                        </a:ext>
                      </a:extLst>
                    </a:gridCol>
                    <a:gridCol w="1561956">
                      <a:extLst>
                        <a:ext uri="{9D8B030D-6E8A-4147-A177-3AD203B41FA5}">
                          <a16:colId xmlns:a16="http://schemas.microsoft.com/office/drawing/2014/main" val="2677209736"/>
                        </a:ext>
                      </a:extLst>
                    </a:gridCol>
                    <a:gridCol w="1342196">
                      <a:extLst>
                        <a:ext uri="{9D8B030D-6E8A-4147-A177-3AD203B41FA5}">
                          <a16:colId xmlns:a16="http://schemas.microsoft.com/office/drawing/2014/main" val="3151682194"/>
                        </a:ext>
                      </a:extLst>
                    </a:gridCol>
                    <a:gridCol w="118387">
                      <a:extLst>
                        <a:ext uri="{9D8B030D-6E8A-4147-A177-3AD203B41FA5}">
                          <a16:colId xmlns:a16="http://schemas.microsoft.com/office/drawing/2014/main" val="588334173"/>
                        </a:ext>
                      </a:extLst>
                    </a:gridCol>
                    <a:gridCol w="1342196">
                      <a:extLst>
                        <a:ext uri="{9D8B030D-6E8A-4147-A177-3AD203B41FA5}">
                          <a16:colId xmlns:a16="http://schemas.microsoft.com/office/drawing/2014/main" val="1612219927"/>
                        </a:ext>
                      </a:extLst>
                    </a:gridCol>
                    <a:gridCol w="1316202">
                      <a:extLst>
                        <a:ext uri="{9D8B030D-6E8A-4147-A177-3AD203B41FA5}">
                          <a16:colId xmlns:a16="http://schemas.microsoft.com/office/drawing/2014/main" val="3477370096"/>
                        </a:ext>
                      </a:extLst>
                    </a:gridCol>
                  </a:tblGrid>
                  <a:tr h="987630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Кислота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Назва солей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                    Приклади солей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545486"/>
                      </a:ext>
                    </a:extLst>
                  </a:tr>
                  <a:tr h="9876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Na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Ca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 Ag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8127328"/>
                      </a:ext>
                    </a:extLst>
                  </a:tr>
                  <a:tr h="12445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Хлоридна</a:t>
                          </a:r>
                          <a:r>
                            <a:rPr lang="en-US" sz="2400">
                              <a:effectLst/>
                            </a:rPr>
                            <a:t>  HCl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Хлориди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NaCl  </a:t>
                          </a:r>
                          <a:r>
                            <a:rPr lang="ru-RU" sz="2400">
                              <a:effectLst/>
                            </a:rPr>
                            <a:t>      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𝐶𝑎𝐶𝑙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      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AgCl</a:t>
                          </a:r>
                          <a:r>
                            <a:rPr lang="ru-RU" sz="2400">
                              <a:effectLst/>
                            </a:rPr>
                            <a:t>       Н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6561418"/>
                      </a:ext>
                    </a:extLst>
                  </a:tr>
                  <a:tr h="1207231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Сульфатна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Сульфати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𝑁𝑎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   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𝐶𝑎𝑆𝑂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     М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𝐴𝑔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𝑆𝑂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   М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03789911"/>
                      </a:ext>
                    </a:extLst>
                  </a:tr>
                  <a:tr h="140556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Нітратна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𝐻𝑁𝑂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Нітрати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𝑁𝑎𝑁𝑂</m:t>
                                  </m:r>
                                </m:e>
                                <m:sub>
                                  <m:r>
                                    <a:rPr lang="uk-UA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   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𝑁𝑂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>
                              <a:effectLst/>
                            </a:rPr>
                            <a:t>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𝐴𝑔𝑁𝑂</m:t>
                                  </m:r>
                                </m:e>
                                <m:sub>
                                  <m:r>
                                    <a:rPr lang="en-US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400" dirty="0">
                              <a:effectLst/>
                            </a:rPr>
                            <a:t>     Р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553864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>
                <a:extLst>
                  <a:ext uri="{FF2B5EF4-FFF2-40B4-BE49-F238E27FC236}">
                    <a16:creationId xmlns:a16="http://schemas.microsoft.com/office/drawing/2014/main" id="{C5AC0D12-3EA5-4DB2-B503-05E4AEAC4C9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52711128"/>
                  </p:ext>
                </p:extLst>
              </p:nvPr>
            </p:nvGraphicFramePr>
            <p:xfrm>
              <a:off x="467544" y="548680"/>
              <a:ext cx="8136904" cy="5832649"/>
            </p:xfrm>
            <a:graphic>
              <a:graphicData uri="http://schemas.openxmlformats.org/drawingml/2006/table">
                <a:tbl>
                  <a:tblPr firstRow="1" firstCol="1" bandRow="1" bandCol="1">
                    <a:tableStyleId>{5C22544A-7EE6-4342-B048-85BDC9FD1C3A}</a:tableStyleId>
                  </a:tblPr>
                  <a:tblGrid>
                    <a:gridCol w="2455967">
                      <a:extLst>
                        <a:ext uri="{9D8B030D-6E8A-4147-A177-3AD203B41FA5}">
                          <a16:colId xmlns:a16="http://schemas.microsoft.com/office/drawing/2014/main" val="682118257"/>
                        </a:ext>
                      </a:extLst>
                    </a:gridCol>
                    <a:gridCol w="1561956">
                      <a:extLst>
                        <a:ext uri="{9D8B030D-6E8A-4147-A177-3AD203B41FA5}">
                          <a16:colId xmlns:a16="http://schemas.microsoft.com/office/drawing/2014/main" val="2677209736"/>
                        </a:ext>
                      </a:extLst>
                    </a:gridCol>
                    <a:gridCol w="1342196">
                      <a:extLst>
                        <a:ext uri="{9D8B030D-6E8A-4147-A177-3AD203B41FA5}">
                          <a16:colId xmlns:a16="http://schemas.microsoft.com/office/drawing/2014/main" val="3151682194"/>
                        </a:ext>
                      </a:extLst>
                    </a:gridCol>
                    <a:gridCol w="118387">
                      <a:extLst>
                        <a:ext uri="{9D8B030D-6E8A-4147-A177-3AD203B41FA5}">
                          <a16:colId xmlns:a16="http://schemas.microsoft.com/office/drawing/2014/main" val="588334173"/>
                        </a:ext>
                      </a:extLst>
                    </a:gridCol>
                    <a:gridCol w="1342196">
                      <a:extLst>
                        <a:ext uri="{9D8B030D-6E8A-4147-A177-3AD203B41FA5}">
                          <a16:colId xmlns:a16="http://schemas.microsoft.com/office/drawing/2014/main" val="1612219927"/>
                        </a:ext>
                      </a:extLst>
                    </a:gridCol>
                    <a:gridCol w="1316202">
                      <a:extLst>
                        <a:ext uri="{9D8B030D-6E8A-4147-A177-3AD203B41FA5}">
                          <a16:colId xmlns:a16="http://schemas.microsoft.com/office/drawing/2014/main" val="3477370096"/>
                        </a:ext>
                      </a:extLst>
                    </a:gridCol>
                  </a:tblGrid>
                  <a:tr h="987630"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Кислота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row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Назва солей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 dirty="0">
                              <a:effectLst/>
                            </a:rPr>
                            <a:t>                    Приклади солей</a:t>
                          </a:r>
                          <a:endParaRPr lang="ru-RU" sz="2400" dirty="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9545486"/>
                      </a:ext>
                    </a:extLst>
                  </a:tr>
                  <a:tr h="98763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Na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Ca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        Ag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8127328"/>
                      </a:ext>
                    </a:extLst>
                  </a:tr>
                  <a:tr h="1244598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Хлоридна</a:t>
                          </a:r>
                          <a:r>
                            <a:rPr lang="en-US" sz="2400">
                              <a:effectLst/>
                            </a:rPr>
                            <a:t>  HCl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Хлориди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NaCl  </a:t>
                          </a:r>
                          <a:r>
                            <a:rPr lang="ru-RU" sz="2400">
                              <a:effectLst/>
                            </a:rPr>
                            <a:t>       Р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9545" t="-165686" r="-100000" b="-211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>
                              <a:effectLst/>
                            </a:rPr>
                            <a:t> AgCl</a:t>
                          </a:r>
                          <a:r>
                            <a:rPr lang="ru-RU" sz="2400">
                              <a:effectLst/>
                            </a:rPr>
                            <a:t>       Н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6561418"/>
                      </a:ext>
                    </a:extLst>
                  </a:tr>
                  <a:tr h="120723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8" t="-273737" r="-232506" b="-117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Сульфати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75417" t="-273737" r="-183333" b="-1176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09545" t="-273737" r="-100000" b="-117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18981" t="-273737" r="-1852" b="-117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789911"/>
                      </a:ext>
                    </a:extLst>
                  </a:tr>
                  <a:tr h="14055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48" t="-320346" r="-232506" b="-8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2400">
                              <a:effectLst/>
                            </a:rPr>
                            <a:t>Нітрати</a:t>
                          </a:r>
                          <a:endParaRPr lang="ru-RU" sz="2400">
                            <a:effectLst/>
                            <a:latin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0455" t="-320346" r="-209091" b="-86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67083" t="-320346" r="-91667" b="-86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18981" t="-320346" r="-1852" b="-8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53864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038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9A5F2D-98E2-4F3E-802E-5C0724FE5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96944" cy="6048672"/>
          </a:xfrm>
        </p:spPr>
      </p:pic>
      <p:pic>
        <p:nvPicPr>
          <p:cNvPr id="6" name="Picture 7" descr="http://www.stagneskc.org/images/ScienceIcon.jpg">
            <a:extLst>
              <a:ext uri="{FF2B5EF4-FFF2-40B4-BE49-F238E27FC236}">
                <a16:creationId xmlns:a16="http://schemas.microsoft.com/office/drawing/2014/main" id="{5EF687FA-6DF3-4AF9-8BA5-DAF4E094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342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16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592</Words>
  <Application>Microsoft Office PowerPoint</Application>
  <PresentationFormat>Экран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Wingdings</vt:lpstr>
      <vt:lpstr>Тема Office</vt:lpstr>
      <vt:lpstr>Солі, їх поширення в природі. Середні та кислі солі. Поняття про жорсткість води та способи її усунення.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солей</vt:lpstr>
      <vt:lpstr>Фізичні властивості солей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Жорсткість води (твердість води) — сукупність властивостей, зумовлених вмістом у воді катіонів кальцію та магнію. Якщо вода містить значні кількості вапнякових солей, то таку воду називають твердою, а коли цих солей зовсім немає, або вони містяться в незначних кількостях, то — м'якою.</vt:lpstr>
      <vt:lpstr>Презентация PowerPoint</vt:lpstr>
      <vt:lpstr>Вплив жорсткості води на здоров’я людини</vt:lpstr>
      <vt:lpstr>Висновки:</vt:lpstr>
      <vt:lpstr>Висновки:</vt:lpstr>
      <vt:lpstr>Висновки: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Евгеньевна Караваева</dc:creator>
  <cp:lastModifiedBy>Лиличка</cp:lastModifiedBy>
  <cp:revision>18</cp:revision>
  <dcterms:created xsi:type="dcterms:W3CDTF">2014-07-22T11:28:51Z</dcterms:created>
  <dcterms:modified xsi:type="dcterms:W3CDTF">2020-03-18T06:16:18Z</dcterms:modified>
</cp:coreProperties>
</file>