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57" r:id="rId4"/>
    <p:sldId id="264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11" Type="http://schemas.openxmlformats.org/officeDocument/2006/relationships/image" Target="../media/image36.jpeg"/><Relationship Id="rId5" Type="http://schemas.openxmlformats.org/officeDocument/2006/relationships/image" Target="../media/image30.jpeg"/><Relationship Id="rId10" Type="http://schemas.openxmlformats.org/officeDocument/2006/relationships/image" Target="../media/image35.jpeg"/><Relationship Id="rId4" Type="http://schemas.openxmlformats.org/officeDocument/2006/relationships/image" Target="../media/image29.jpeg"/><Relationship Id="rId9" Type="http://schemas.openxmlformats.org/officeDocument/2006/relationships/image" Target="../media/image34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764704"/>
            <a:ext cx="7406640" cy="2520280"/>
          </a:xfrm>
        </p:spPr>
        <p:txBody>
          <a:bodyPr>
            <a:noAutofit/>
          </a:bodyPr>
          <a:lstStyle/>
          <a:p>
            <a:pPr algn="ctr"/>
            <a:r>
              <a:rPr lang="uk-UA" sz="8800" b="1" dirty="0" smtClean="0">
                <a:solidFill>
                  <a:srgbClr val="00B050"/>
                </a:solidFill>
              </a:rPr>
              <a:t>ВЕ</a:t>
            </a:r>
            <a:r>
              <a:rPr lang="uk-UA" sz="8800" b="1" dirty="0" smtClean="0">
                <a:solidFill>
                  <a:srgbClr val="FFC000"/>
                </a:solidFill>
              </a:rPr>
              <a:t>СЕ</a:t>
            </a:r>
            <a:r>
              <a:rPr lang="uk-UA" sz="8800" b="1" dirty="0" smtClean="0">
                <a:solidFill>
                  <a:srgbClr val="00B0F0"/>
                </a:solidFill>
              </a:rPr>
              <a:t>ЛА</a:t>
            </a:r>
            <a:r>
              <a:rPr lang="uk-UA" sz="8800" b="1" dirty="0" smtClean="0"/>
              <a:t> </a:t>
            </a:r>
            <a:r>
              <a:rPr lang="uk-UA" sz="8800" b="1" dirty="0" smtClean="0">
                <a:solidFill>
                  <a:srgbClr val="FF0000"/>
                </a:solidFill>
              </a:rPr>
              <a:t>АБ</a:t>
            </a:r>
            <a:r>
              <a:rPr lang="uk-UA" sz="8800" b="1" dirty="0" smtClean="0">
                <a:solidFill>
                  <a:srgbClr val="7030A0"/>
                </a:solidFill>
              </a:rPr>
              <a:t>ЕТ</a:t>
            </a:r>
            <a:r>
              <a:rPr lang="uk-UA" sz="8800" b="1" dirty="0" smtClean="0">
                <a:solidFill>
                  <a:srgbClr val="FFFF00"/>
                </a:solidFill>
              </a:rPr>
              <a:t>КА</a:t>
            </a:r>
            <a:endParaRPr lang="ru-RU" sz="8800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356992"/>
            <a:ext cx="7406640" cy="1872208"/>
          </a:xfrm>
        </p:spPr>
        <p:txBody>
          <a:bodyPr>
            <a:normAutofit/>
          </a:bodyPr>
          <a:lstStyle/>
          <a:p>
            <a:pPr algn="ctr"/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</a:rPr>
              <a:t>ЗНАЙОМСТВО З ВІДКРИТИМИ СКЛАДАМИ</a:t>
            </a:r>
          </a:p>
          <a:p>
            <a:r>
              <a:rPr lang="uk-UA" sz="2000" dirty="0" smtClean="0"/>
              <a:t>Ознайомлення дітей середнього дошкільного віку з буквами за методикою Л. </a:t>
            </a:r>
            <a:r>
              <a:rPr lang="uk-UA" sz="2000" dirty="0" err="1" smtClean="0"/>
              <a:t>Шелестової</a:t>
            </a:r>
            <a:r>
              <a:rPr lang="uk-UA" sz="2000" dirty="0" smtClean="0"/>
              <a:t> </a:t>
            </a:r>
          </a:p>
          <a:p>
            <a:pPr algn="ctr"/>
            <a:r>
              <a:rPr lang="uk-UA" sz="2000" b="1" dirty="0" smtClean="0"/>
              <a:t>1 частина</a:t>
            </a:r>
          </a:p>
          <a:p>
            <a:r>
              <a:rPr lang="uk-UA" sz="1400" dirty="0" smtClean="0"/>
              <a:t>Підготувала: вихователь Безкровна Л. М.</a:t>
            </a:r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36227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БАРАБАН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700" b="1" i="1" dirty="0" smtClean="0">
                <a:solidFill>
                  <a:srgbClr val="00B0F0"/>
                </a:solidFill>
              </a:rPr>
              <a:t>завдання</a:t>
            </a:r>
            <a:r>
              <a:rPr lang="uk-UA" sz="2700" b="1" dirty="0" smtClean="0"/>
              <a:t>: взявши барабан, побарабаньте у нього, промовляючи склади з буквою </a:t>
            </a:r>
            <a:r>
              <a:rPr lang="uk-UA" sz="2700" b="1" dirty="0" smtClean="0">
                <a:solidFill>
                  <a:srgbClr val="FF0000"/>
                </a:solidFill>
              </a:rPr>
              <a:t>Б</a:t>
            </a:r>
            <a:br>
              <a:rPr lang="uk-UA" sz="2700" b="1" dirty="0" smtClean="0">
                <a:solidFill>
                  <a:srgbClr val="FF0000"/>
                </a:solidFill>
              </a:rPr>
            </a:br>
            <a:r>
              <a:rPr lang="uk-UA" sz="4800" b="1" dirty="0" smtClean="0">
                <a:solidFill>
                  <a:srgbClr val="0070C0"/>
                </a:solidFill>
              </a:rPr>
              <a:t>БА   БО   БУ   БЕ   БИ   </a:t>
            </a:r>
            <a:r>
              <a:rPr lang="uk-UA" sz="4800" b="1" dirty="0" err="1" smtClean="0">
                <a:solidFill>
                  <a:srgbClr val="0070C0"/>
                </a:solidFill>
              </a:rPr>
              <a:t>Б</a:t>
            </a:r>
            <a:r>
              <a:rPr lang="uk-UA" sz="6600" b="1" dirty="0" err="1" smtClean="0">
                <a:solidFill>
                  <a:srgbClr val="0070C0"/>
                </a:solidFill>
              </a:rPr>
              <a:t>і</a:t>
            </a:r>
            <a:endParaRPr lang="ru-RU" sz="66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3086" y="2560974"/>
            <a:ext cx="3843170" cy="41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000" b="1" dirty="0" smtClean="0"/>
              <a:t>БУКВА </a:t>
            </a:r>
            <a:r>
              <a:rPr lang="uk-UA" sz="2000" b="1" dirty="0" smtClean="0">
                <a:solidFill>
                  <a:srgbClr val="FF0000"/>
                </a:solidFill>
              </a:rPr>
              <a:t>В</a:t>
            </a:r>
            <a:r>
              <a:rPr lang="uk-UA" sz="2000" b="1" dirty="0" smtClean="0">
                <a:solidFill>
                  <a:srgbClr val="7030A0"/>
                </a:solidFill>
              </a:rPr>
              <a:t> </a:t>
            </a:r>
            <a:r>
              <a:rPr lang="uk-UA" sz="2000" b="1" dirty="0" smtClean="0"/>
              <a:t>ТАКА ЦІКАВА</a:t>
            </a:r>
            <a:br>
              <a:rPr lang="uk-UA" sz="2000" b="1" dirty="0" smtClean="0"/>
            </a:br>
            <a:r>
              <a:rPr lang="uk-UA" sz="2000" b="1" dirty="0" smtClean="0"/>
              <a:t>СТОВПЧИК ВВЕРХ, </a:t>
            </a:r>
            <a:br>
              <a:rPr lang="uk-UA" sz="2000" b="1" dirty="0" smtClean="0"/>
            </a:br>
            <a:r>
              <a:rPr lang="uk-UA" sz="2000" b="1" dirty="0" smtClean="0"/>
              <a:t>ДВІ ДУЖКИ СПРАВА,</a:t>
            </a:r>
            <a:br>
              <a:rPr lang="uk-UA" sz="2000" b="1" dirty="0" smtClean="0"/>
            </a:br>
            <a:r>
              <a:rPr lang="uk-UA" sz="2000" b="1" dirty="0" smtClean="0"/>
              <a:t>ТАК В АЛФАВІТІ ЖИВЕ.</a:t>
            </a:r>
            <a:br>
              <a:rPr lang="uk-UA" sz="2000" b="1" dirty="0" smtClean="0"/>
            </a:br>
            <a:r>
              <a:rPr lang="uk-UA" sz="2000" b="1" dirty="0" smtClean="0"/>
              <a:t>ВСІМ ВІДОМА БУКВА </a:t>
            </a:r>
            <a:r>
              <a:rPr lang="uk-UA" sz="2000" b="1" dirty="0" smtClean="0">
                <a:solidFill>
                  <a:srgbClr val="FF0000"/>
                </a:solidFill>
              </a:rPr>
              <a:t>В</a:t>
            </a:r>
            <a:r>
              <a:rPr lang="uk-UA" sz="2000" b="1" dirty="0" smtClean="0"/>
              <a:t>.</a:t>
            </a:r>
            <a:endParaRPr lang="ru-RU" sz="2000" b="1" dirty="0"/>
          </a:p>
        </p:txBody>
      </p:sp>
      <p:pic>
        <p:nvPicPr>
          <p:cNvPr id="4" name="Содержимое 3" descr="C:\Documents and Settings\Администратор\Мои документы\Downloads\images (3)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060849"/>
            <a:ext cx="424847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018458"/>
          </a:xfrm>
        </p:spPr>
        <p:txBody>
          <a:bodyPr>
            <a:normAutofit/>
          </a:bodyPr>
          <a:lstStyle/>
          <a:p>
            <a:pPr algn="ctr"/>
            <a:r>
              <a:rPr lang="uk-UA" sz="8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   </a:t>
            </a:r>
            <a:r>
              <a:rPr lang="uk-UA" sz="8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ве</a:t>
            </a:r>
            <a:r>
              <a:rPr lang="uk-UA" sz="8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</a:t>
            </a:r>
            <a:r>
              <a:rPr lang="uk-UA" sz="8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бу</a:t>
            </a:r>
            <a:r>
              <a:rPr lang="uk-UA" sz="8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</a:t>
            </a:r>
            <a:r>
              <a:rPr lang="uk-UA" sz="8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бі</a:t>
            </a:r>
            <a:r>
              <a:rPr lang="uk-UA" sz="8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</a:t>
            </a:r>
            <a:r>
              <a:rPr lang="uk-UA" sz="8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во</a:t>
            </a:r>
            <a:r>
              <a:rPr lang="uk-UA" sz="8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ви   би   </a:t>
            </a:r>
            <a:r>
              <a:rPr lang="uk-UA" sz="8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ва</a:t>
            </a:r>
            <a:r>
              <a:rPr lang="uk-UA" sz="6000" b="1" dirty="0" smtClean="0">
                <a:solidFill>
                  <a:srgbClr val="7030A0"/>
                </a:solidFill>
              </a:rPr>
              <a:t/>
            </a:r>
            <a:br>
              <a:rPr lang="uk-UA" sz="6000" b="1" dirty="0" smtClean="0">
                <a:solidFill>
                  <a:srgbClr val="7030A0"/>
                </a:solidFill>
              </a:rPr>
            </a:br>
            <a:r>
              <a:rPr lang="uk-UA" sz="24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400" b="1" dirty="0" smtClean="0">
                <a:solidFill>
                  <a:srgbClr val="7030A0"/>
                </a:solidFill>
              </a:rPr>
              <a:t> 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для білочки та вівці потрібно підібрати склади та прочитати їх</a:t>
            </a:r>
            <a:endParaRPr lang="ru-RU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072969"/>
            <a:ext cx="1872208" cy="1985675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Мои документы\Downloads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63980"/>
            <a:ext cx="1944216" cy="20620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5102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b="1" dirty="0" smtClean="0">
                <a:solidFill>
                  <a:schemeClr val="accent1">
                    <a:lumMod val="75000"/>
                  </a:schemeClr>
                </a:solidFill>
              </a:rPr>
              <a:t>ВОРОНА     БУКВАР     ВИЛА     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uk-UA" sz="7200" b="1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ТЕР</a:t>
            </a:r>
            <a:r>
              <a:rPr lang="uk-UA" sz="5400" b="1" dirty="0" smtClean="0">
                <a:solidFill>
                  <a:schemeClr val="accent1">
                    <a:lumMod val="75000"/>
                  </a:schemeClr>
                </a:solidFill>
              </a:rPr>
              <a:t>     СКОВОРОДА     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ВЕЧ</a:t>
            </a:r>
            <a:r>
              <a:rPr lang="uk-UA" sz="7300" b="1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uk-UA" sz="5400" b="1" dirty="0" smtClean="0">
                <a:solidFill>
                  <a:schemeClr val="accent1">
                    <a:lumMod val="75000"/>
                  </a:schemeClr>
                </a:solidFill>
              </a:rPr>
              <a:t>     СОВА     ВЕРБА     ВУЛИК     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ВЕДМ</a:t>
            </a:r>
            <a:r>
              <a:rPr lang="uk-UA" sz="7300" b="1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ДЬ</a:t>
            </a:r>
            <a:r>
              <a:rPr lang="uk-UA" sz="5400" b="1" dirty="0" smtClean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uk-UA" sz="7300" b="1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uk-UA" sz="7300" b="1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М</a:t>
            </a:r>
            <a:r>
              <a:rPr lang="uk-UA" sz="5400" b="1" dirty="0" smtClean="0">
                <a:solidFill>
                  <a:schemeClr val="accent1">
                    <a:lumMod val="75000"/>
                  </a:schemeClr>
                </a:solidFill>
              </a:rPr>
              <a:t>     СЛОВА   </a:t>
            </a:r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4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знайдіть у словах склади з буквою </a:t>
            </a:r>
            <a:r>
              <a:rPr lang="uk-UA" sz="2400" b="1" dirty="0" smtClean="0">
                <a:solidFill>
                  <a:srgbClr val="FF0000"/>
                </a:solidFill>
              </a:rPr>
              <a:t>В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та визначте їх місце у слові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530944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ЧЕРВОНЕНЬКА І СМАЧНЕНЬКА</a:t>
            </a:r>
            <a:br>
              <a:rPr lang="uk-UA" sz="4000" dirty="0" smtClean="0"/>
            </a:br>
            <a:r>
              <a:rPr lang="uk-UA" sz="4000" dirty="0" smtClean="0"/>
              <a:t>ДУЖЕ З ВИГЛЯДУ ГАРНЕНЬКА,</a:t>
            </a:r>
            <a:br>
              <a:rPr lang="uk-UA" sz="4000" dirty="0" smtClean="0"/>
            </a:br>
            <a:r>
              <a:rPr lang="uk-UA" sz="4000" dirty="0" smtClean="0"/>
              <a:t>І БОКИ В НЕЇ ПИШНІ,</a:t>
            </a:r>
            <a:br>
              <a:rPr lang="uk-UA" sz="4000" dirty="0" smtClean="0"/>
            </a:br>
            <a:r>
              <a:rPr lang="uk-UA" sz="4000" dirty="0" smtClean="0"/>
              <a:t>ЛІТОМ СМАЧНО ЇСТИ…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ВИШН</a:t>
            </a:r>
            <a:r>
              <a:rPr lang="uk-UA" sz="6000" b="1" dirty="0" err="1" smtClean="0"/>
              <a:t>і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7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700" dirty="0" smtClean="0"/>
              <a:t> </a:t>
            </a:r>
            <a:r>
              <a:rPr lang="uk-UA" sz="2700" b="1" dirty="0" smtClean="0"/>
              <a:t>виліпити із солоного тіста букву </a:t>
            </a:r>
            <a:r>
              <a:rPr lang="uk-UA" sz="2700" b="1" dirty="0" smtClean="0">
                <a:solidFill>
                  <a:srgbClr val="FF0000"/>
                </a:solidFill>
              </a:rPr>
              <a:t>В</a:t>
            </a:r>
            <a:br>
              <a:rPr lang="uk-UA" sz="2700" b="1" dirty="0" smtClean="0">
                <a:solidFill>
                  <a:srgbClr val="FF0000"/>
                </a:solidFill>
              </a:rPr>
            </a:br>
            <a:r>
              <a:rPr lang="uk-UA" sz="2700" b="1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uk-UA" sz="2700" b="1" dirty="0" smtClean="0">
                <a:solidFill>
                  <a:schemeClr val="bg2">
                    <a:lumMod val="25000"/>
                  </a:schemeClr>
                </a:solidFill>
              </a:rPr>
              <a:t>переверніть </a:t>
            </a:r>
            <a:r>
              <a:rPr lang="uk-UA" sz="2700" b="1" dirty="0" smtClean="0">
                <a:solidFill>
                  <a:schemeClr val="bg2">
                    <a:lumMod val="25000"/>
                  </a:schemeClr>
                </a:solidFill>
              </a:rPr>
              <a:t>її, щоб вона була схожа на вишні)</a:t>
            </a:r>
            <a:endParaRPr lang="ru-RU" sz="27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050" name="Picture 2" descr="C:\Documents and Settings\Администратор\Мои документ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019662"/>
            <a:ext cx="4104456" cy="4634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62992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ХОДИТЬ ХМУРО МІЖ ДУБАМИ,</a:t>
            </a:r>
            <a:br>
              <a:rPr lang="uk-UA" sz="4000" dirty="0" smtClean="0"/>
            </a:br>
            <a:r>
              <a:rPr lang="uk-UA" sz="4000" dirty="0" smtClean="0"/>
              <a:t>ХИЖО КЛАЦАЄ ЗУБАМИ.</a:t>
            </a:r>
            <a:br>
              <a:rPr lang="uk-UA" sz="4000" dirty="0" smtClean="0"/>
            </a:br>
            <a:r>
              <a:rPr lang="uk-UA" sz="4000" dirty="0" smtClean="0"/>
              <a:t>ВЕСЬ, ЯК Є , - ЖОРСТОКА ЛЮТЬ,</a:t>
            </a:r>
            <a:br>
              <a:rPr lang="uk-UA" sz="4000" dirty="0" smtClean="0"/>
            </a:br>
            <a:r>
              <a:rPr lang="uk-UA" sz="4000" dirty="0" smtClean="0"/>
              <a:t>ОЧІ ТАК ЇЇ І ЛЛЮТЬ.</a:t>
            </a:r>
            <a:br>
              <a:rPr lang="uk-UA" sz="4000" dirty="0" smtClean="0"/>
            </a:br>
            <a:r>
              <a:rPr lang="uk-UA" sz="4000" dirty="0" smtClean="0"/>
              <a:t>ЗАЧАЇВСЯ, ОСЬ ПРИМОВК,</a:t>
            </a:r>
            <a:br>
              <a:rPr lang="uk-UA" sz="4000" dirty="0" smtClean="0"/>
            </a:br>
            <a:r>
              <a:rPr lang="uk-UA" sz="4000" dirty="0" smtClean="0"/>
              <a:t>ГРІЗНИЙ ЗВІР ЦЕЙ ЗВІСНО…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1420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ВОВК</a:t>
            </a:r>
            <a:br>
              <a:rPr lang="uk-UA" b="1" dirty="0" smtClean="0"/>
            </a:br>
            <a:r>
              <a:rPr lang="uk-UA" sz="2200" b="1" dirty="0" smtClean="0"/>
              <a:t>ГРА “ЗГАДАЄМО НАЗВИ КАЗОК” </a:t>
            </a:r>
            <a:br>
              <a:rPr lang="uk-UA" sz="2200" b="1" dirty="0" smtClean="0"/>
            </a:br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/>
              <a:t> викладемо із насіння склад </a:t>
            </a:r>
            <a:r>
              <a:rPr lang="uk-UA" sz="2200" b="1" dirty="0" smtClean="0">
                <a:solidFill>
                  <a:srgbClr val="FF0000"/>
                </a:solidFill>
              </a:rPr>
              <a:t>ВО</a:t>
            </a:r>
            <a:r>
              <a:rPr lang="uk-UA" sz="2200" b="1" dirty="0" smtClean="0"/>
              <a:t> та додамо букву </a:t>
            </a:r>
            <a:r>
              <a:rPr lang="uk-UA" sz="2200" b="1" dirty="0" smtClean="0">
                <a:solidFill>
                  <a:srgbClr val="FF0000"/>
                </a:solidFill>
              </a:rPr>
              <a:t>В </a:t>
            </a:r>
            <a:r>
              <a:rPr lang="uk-UA" sz="2200" b="1" dirty="0" smtClean="0"/>
              <a:t>(читаємо </a:t>
            </a:r>
            <a:r>
              <a:rPr lang="uk-UA" sz="2200" b="1" dirty="0" smtClean="0">
                <a:solidFill>
                  <a:srgbClr val="FF0000"/>
                </a:solidFill>
              </a:rPr>
              <a:t>ВОВ *</a:t>
            </a:r>
            <a:r>
              <a:rPr lang="uk-UA" sz="2200" b="1" dirty="0" smtClean="0"/>
              <a:t>)</a:t>
            </a:r>
            <a:endParaRPr lang="ru-RU" sz="2200" b="1" dirty="0"/>
          </a:p>
        </p:txBody>
      </p:sp>
      <p:pic>
        <p:nvPicPr>
          <p:cNvPr id="3074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5415" y="2276872"/>
            <a:ext cx="5075741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СКЛАСТИ СЛОВО ПОМАГА</a:t>
            </a:r>
            <a:br>
              <a:rPr lang="uk-UA" sz="1800" b="1" dirty="0" smtClean="0"/>
            </a:br>
            <a:r>
              <a:rPr lang="uk-UA" sz="1800" b="1" dirty="0" smtClean="0"/>
              <a:t>БУКВА “</a:t>
            </a:r>
            <a:r>
              <a:rPr lang="uk-UA" sz="1800" b="1" dirty="0" smtClean="0">
                <a:solidFill>
                  <a:srgbClr val="FF0000"/>
                </a:solidFill>
              </a:rPr>
              <a:t>ГЕ</a:t>
            </a:r>
            <a:r>
              <a:rPr lang="uk-UA" sz="1800" b="1" dirty="0" smtClean="0"/>
              <a:t>”, ЯК КОЧЕРГА.</a:t>
            </a:r>
            <a:br>
              <a:rPr lang="uk-UA" sz="1800" b="1" dirty="0" smtClean="0"/>
            </a:br>
            <a:r>
              <a:rPr lang="uk-UA" sz="1800" b="1" dirty="0" smtClean="0"/>
              <a:t>ПЕСИК ГАВЧИК СЛОВО СКЛАВ,</a:t>
            </a:r>
            <a:br>
              <a:rPr lang="uk-UA" sz="1800" b="1" dirty="0" smtClean="0"/>
            </a:br>
            <a:r>
              <a:rPr lang="uk-UA" sz="1800" b="1" dirty="0" smtClean="0"/>
              <a:t>ПРОКАЗАВШИ: “ГАВ-ГАВ-ГАВ!”</a:t>
            </a:r>
            <a:br>
              <a:rPr lang="uk-UA" sz="1800" b="1" dirty="0" smtClean="0"/>
            </a:br>
            <a:r>
              <a:rPr lang="uk-UA" sz="1800" i="1" dirty="0" smtClean="0"/>
              <a:t>(В. Гринько)</a:t>
            </a:r>
            <a:endParaRPr lang="ru-RU" sz="1800" i="1" dirty="0"/>
          </a:p>
        </p:txBody>
      </p:sp>
      <p:pic>
        <p:nvPicPr>
          <p:cNvPr id="4" name="Содержимое 3" descr="C:\Documents and Settings\Администратор\Мои документы\Downloads\1-4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1" y="1772816"/>
            <a:ext cx="511256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764704"/>
            <a:ext cx="7498080" cy="194421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dirty="0" smtClean="0"/>
              <a:t>ЗАСПІВАЄМО ПІСЕНЬКУ РАЗОМ З ГУСЕНЯМ</a:t>
            </a:r>
            <a:br>
              <a:rPr lang="uk-UA" sz="2200" b="1" dirty="0" smtClean="0"/>
            </a:br>
            <a:r>
              <a:rPr lang="uk-UA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ГА-ГА-ГА      ГО-ГО-ГО      ГУ-ГУ-ГУ       ГЕ-ГЕ-ГЕ       ГИ-ГИ-ГИ       </a:t>
            </a:r>
            <a:r>
              <a:rPr lang="uk-UA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Г</a:t>
            </a:r>
            <a:r>
              <a:rPr lang="uk-UA" sz="53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uk-UA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-Г</a:t>
            </a:r>
            <a:r>
              <a:rPr lang="uk-UA" sz="53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і-</a:t>
            </a:r>
            <a:r>
              <a:rPr lang="uk-UA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Г</a:t>
            </a:r>
            <a:r>
              <a:rPr lang="uk-UA" sz="53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uk-UA" sz="2200" b="1" dirty="0" smtClean="0"/>
              <a:t/>
            </a:r>
            <a:br>
              <a:rPr lang="uk-UA" sz="2200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4100" name="Picture 4" descr="C:\Documents and Settings\Администратор\Мои документ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1" y="2348880"/>
            <a:ext cx="3973495" cy="40020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742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/>
              <a:t>Я ПОБАЧИВ ГАРНИЙ ДІМ.</a:t>
            </a:r>
            <a:br>
              <a:rPr lang="uk-UA" sz="2800" b="1" dirty="0" smtClean="0"/>
            </a:br>
            <a:r>
              <a:rPr lang="uk-UA" sz="2800" b="1" dirty="0" smtClean="0"/>
              <a:t>ХТО ЖИВЕ У ДОМІ ТІМ?</a:t>
            </a:r>
            <a:br>
              <a:rPr lang="uk-UA" sz="2800" b="1" dirty="0" smtClean="0"/>
            </a:br>
            <a:r>
              <a:rPr lang="uk-UA" sz="2800" b="1" dirty="0" smtClean="0"/>
              <a:t>ЗДОГАДАЛИСЬ, МАБУТЬ, -</a:t>
            </a:r>
            <a:br>
              <a:rPr lang="uk-UA" sz="2800" b="1" dirty="0" smtClean="0"/>
            </a:br>
            <a:r>
              <a:rPr lang="uk-UA" sz="2800" b="1" dirty="0" smtClean="0"/>
              <a:t>В НЬОМУ </a:t>
            </a:r>
            <a:r>
              <a:rPr lang="uk-UA" sz="2800" b="1" dirty="0" err="1" smtClean="0">
                <a:solidFill>
                  <a:srgbClr val="FF0000"/>
                </a:solidFill>
              </a:rPr>
              <a:t>ЛіТЕРИ</a:t>
            </a:r>
            <a:r>
              <a:rPr lang="uk-UA" sz="2800" b="1" dirty="0" smtClean="0"/>
              <a:t> ЖИВУТЬ.</a:t>
            </a:r>
            <a:br>
              <a:rPr lang="uk-UA" sz="2800" b="1" dirty="0" smtClean="0"/>
            </a:br>
            <a:r>
              <a:rPr lang="uk-UA" sz="2000" i="1" dirty="0" smtClean="0"/>
              <a:t>( І. Січовик)</a:t>
            </a:r>
            <a:endParaRPr lang="ru-RU" sz="2000" i="1" dirty="0"/>
          </a:p>
        </p:txBody>
      </p:sp>
      <p:pic>
        <p:nvPicPr>
          <p:cNvPr id="2053" name="Picture 5" descr="C:\Documents and Settings\Администратор\Мои документы\Downloads\images (6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456003"/>
            <a:ext cx="5544616" cy="41413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674960"/>
          </a:xfrm>
        </p:spPr>
        <p:txBody>
          <a:bodyPr/>
          <a:lstStyle/>
          <a:p>
            <a:pPr algn="ctr"/>
            <a:r>
              <a:rPr lang="uk-UA" sz="4000" dirty="0" smtClean="0"/>
              <a:t>ЖОВТОБОКИЙ КАРАПУЗ</a:t>
            </a:r>
            <a:br>
              <a:rPr lang="uk-UA" sz="4000" dirty="0" smtClean="0"/>
            </a:br>
            <a:r>
              <a:rPr lang="uk-UA" sz="4000" dirty="0" smtClean="0"/>
              <a:t>ЙШОВ ГОРОДОМ ТА Й ЗАГРУЗ,</a:t>
            </a:r>
            <a:br>
              <a:rPr lang="uk-UA" sz="4000" dirty="0" smtClean="0"/>
            </a:br>
            <a:r>
              <a:rPr lang="uk-UA" sz="4000" dirty="0" smtClean="0"/>
              <a:t>БО НАСІННЯ СТІЛЬКИ МАЄ,</a:t>
            </a:r>
            <a:br>
              <a:rPr lang="uk-UA" sz="4000" dirty="0" smtClean="0"/>
            </a:br>
            <a:r>
              <a:rPr lang="uk-UA" sz="4000" dirty="0" smtClean="0"/>
              <a:t>ЩО АЖ БОКИ РОЗДИМАЄ,</a:t>
            </a:r>
            <a:br>
              <a:rPr lang="uk-UA" sz="4000" dirty="0" smtClean="0"/>
            </a:br>
            <a:r>
              <a:rPr lang="uk-UA" sz="4000" dirty="0" smtClean="0"/>
              <a:t>ЧЕРЕЗ ТЕ Й ЗАГРУЗ…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i="1" dirty="0" smtClean="0"/>
              <a:t>(Г.</a:t>
            </a:r>
            <a:r>
              <a:rPr lang="uk-UA" i="1" dirty="0" err="1" smtClean="0"/>
              <a:t>Храпач</a:t>
            </a:r>
            <a:r>
              <a:rPr lang="uk-UA" i="1" dirty="0" smtClean="0"/>
              <a:t>)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ГАРБУЗ</a:t>
            </a:r>
            <a:br>
              <a:rPr lang="uk-UA" b="1" dirty="0" smtClean="0"/>
            </a:br>
            <a:r>
              <a:rPr lang="uk-UA" sz="31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3100" b="1" dirty="0" smtClean="0"/>
              <a:t> знайдіть у слові раніше  вивчені склади</a:t>
            </a:r>
            <a:br>
              <a:rPr lang="uk-UA" sz="3100" b="1" dirty="0" smtClean="0"/>
            </a:br>
            <a:r>
              <a:rPr lang="uk-UA" sz="2000" dirty="0" smtClean="0"/>
              <a:t>(підказка: ГА  БУ) </a:t>
            </a:r>
            <a:endParaRPr lang="ru-RU" sz="2000" dirty="0"/>
          </a:p>
        </p:txBody>
      </p:sp>
      <p:pic>
        <p:nvPicPr>
          <p:cNvPr id="5122" name="Picture 2" descr="C:\Documents and Settings\Администратор\Мои документ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5" y="2060849"/>
            <a:ext cx="6121954" cy="46859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1800" b="1" dirty="0" smtClean="0"/>
              <a:t>БУКВА </a:t>
            </a:r>
            <a:r>
              <a:rPr lang="uk-UA" sz="1800" b="1" dirty="0" smtClean="0">
                <a:solidFill>
                  <a:srgbClr val="FF0000"/>
                </a:solidFill>
              </a:rPr>
              <a:t>Д,</a:t>
            </a:r>
            <a:r>
              <a:rPr lang="uk-UA" sz="1800" b="1" dirty="0" smtClean="0"/>
              <a:t> НЕНАЧЕ ДІМ,</a:t>
            </a:r>
            <a:br>
              <a:rPr lang="uk-UA" sz="1800" b="1" dirty="0" smtClean="0"/>
            </a:br>
            <a:r>
              <a:rPr lang="uk-UA" sz="1800" b="1" dirty="0" smtClean="0"/>
              <a:t>ВИСОЧЕННИЙ ДАХ НА НІМ.</a:t>
            </a:r>
            <a:endParaRPr lang="ru-RU" sz="1800" b="1" dirty="0"/>
          </a:p>
        </p:txBody>
      </p:sp>
      <p:pic>
        <p:nvPicPr>
          <p:cNvPr id="4" name="Содержимое 3" descr="C:\Documents and Settings\Администратор\Мои документы\Downloads\98393878_5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4475" y="1484784"/>
            <a:ext cx="4667845" cy="476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0223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8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1800" b="1" dirty="0" smtClean="0">
                <a:solidFill>
                  <a:schemeClr val="accent3">
                    <a:lumMod val="50000"/>
                  </a:schemeClr>
                </a:solidFill>
              </a:rPr>
              <a:t>ВІЗЬМЕМО ДУДОЧКУ ТА ЗАГРАЄМО НА НІЙ,  ПРИ ЦЬОМУ ВИМОВЛЯЮЧИ ПО ЧЕРЗІ СКЛАДИ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5400" b="1" dirty="0" err="1" smtClean="0">
                <a:solidFill>
                  <a:schemeClr val="accent2">
                    <a:lumMod val="75000"/>
                  </a:schemeClr>
                </a:solidFill>
              </a:rPr>
              <a:t>ДА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   ДО   ДУ   ДЕ   </a:t>
            </a:r>
            <a:r>
              <a:rPr lang="uk-UA" sz="5400" b="1" dirty="0" err="1" smtClean="0">
                <a:solidFill>
                  <a:schemeClr val="accent2">
                    <a:lumMod val="75000"/>
                  </a:schemeClr>
                </a:solidFill>
              </a:rPr>
              <a:t>ДИ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uk-UA" sz="5400" b="1" dirty="0" err="1" smtClean="0">
                <a:solidFill>
                  <a:schemeClr val="accent2">
                    <a:lumMod val="75000"/>
                  </a:schemeClr>
                </a:solidFill>
              </a:rPr>
              <a:t>Д</a:t>
            </a:r>
            <a:r>
              <a:rPr lang="uk-UA" sz="6700" b="1" dirty="0" err="1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endParaRPr lang="ru-RU" sz="67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C:\Documents and Settings\Администратор\Мои документы\Downloads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181349"/>
            <a:ext cx="3168351" cy="32856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602952"/>
          </a:xfrm>
        </p:spPr>
        <p:txBody>
          <a:bodyPr/>
          <a:lstStyle/>
          <a:p>
            <a:pPr algn="ctr"/>
            <a:r>
              <a:rPr lang="uk-UA" dirty="0" smtClean="0"/>
              <a:t>Я НА СОНЦІ СОНЦЕМ СЯЮ.</a:t>
            </a:r>
            <a:br>
              <a:rPr lang="uk-UA" dirty="0" smtClean="0"/>
            </a:br>
            <a:r>
              <a:rPr lang="uk-UA" dirty="0" smtClean="0"/>
              <a:t>РОДИЧІВ БАГАТО МАЮ.</a:t>
            </a:r>
            <a:br>
              <a:rPr lang="uk-UA" dirty="0" smtClean="0"/>
            </a:br>
            <a:r>
              <a:rPr lang="uk-UA" dirty="0" smtClean="0"/>
              <a:t>ГАРБУЗОВУ ГОСПОДИНЮ</a:t>
            </a:r>
            <a:br>
              <a:rPr lang="uk-UA" dirty="0" smtClean="0"/>
            </a:br>
            <a:r>
              <a:rPr lang="uk-UA" dirty="0" smtClean="0"/>
              <a:t>УСІ ЗНАЮТЬ. ХТО Я?...</a:t>
            </a:r>
            <a:br>
              <a:rPr lang="uk-UA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ЗНАЙДІТЬ У ЗАГАДЦІ БУКВУ </a:t>
            </a:r>
            <a:r>
              <a:rPr lang="uk-UA" sz="2800" b="1" dirty="0" smtClean="0">
                <a:solidFill>
                  <a:srgbClr val="FF0000"/>
                </a:solidFill>
              </a:rPr>
              <a:t>Д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000" b="1" dirty="0" smtClean="0"/>
              <a:t>ПОЧИТАЙТЕ СКЛАДИ З БУКВОЮ </a:t>
            </a:r>
            <a:r>
              <a:rPr lang="uk-UA" sz="2800" b="1" dirty="0" smtClean="0">
                <a:solidFill>
                  <a:srgbClr val="FF0000"/>
                </a:solidFill>
              </a:rPr>
              <a:t>Д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2617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ДИНЯ</a:t>
            </a:r>
            <a:br>
              <a:rPr lang="uk-UA" b="1" dirty="0" smtClean="0"/>
            </a:br>
            <a:r>
              <a:rPr lang="uk-UA" sz="27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700" b="1" dirty="0" smtClean="0"/>
              <a:t> викладемо із паличок букву </a:t>
            </a:r>
            <a:r>
              <a:rPr lang="uk-UA" sz="2700" b="1" dirty="0" smtClean="0">
                <a:solidFill>
                  <a:srgbClr val="FF0000"/>
                </a:solidFill>
              </a:rPr>
              <a:t>Д</a:t>
            </a:r>
            <a:endParaRPr lang="ru-RU" sz="27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8963" y="2353782"/>
            <a:ext cx="4837333" cy="35234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C000"/>
                </a:solidFill>
              </a:rPr>
              <a:t>дельфін   диня   дитина   дерево   дудочка   диван   садок   подарунок   дідусь   холодильник</a:t>
            </a:r>
            <a:endParaRPr lang="ru-RU" b="1" dirty="0">
              <a:solidFill>
                <a:srgbClr val="FFC000"/>
              </a:solidFill>
            </a:endParaRPr>
          </a:p>
        </p:txBody>
      </p:sp>
      <p:pic>
        <p:nvPicPr>
          <p:cNvPr id="3074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5157192"/>
            <a:ext cx="1000125" cy="1333500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204864"/>
            <a:ext cx="1543050" cy="1028700"/>
          </a:xfrm>
          <a:prstGeom prst="rect">
            <a:avLst/>
          </a:prstGeom>
          <a:noFill/>
        </p:spPr>
      </p:pic>
      <p:pic>
        <p:nvPicPr>
          <p:cNvPr id="3076" name="Picture 4" descr="C:\Documents and Settings\Администратор\Мои документы\Downloads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5013176"/>
            <a:ext cx="1200150" cy="1333500"/>
          </a:xfrm>
          <a:prstGeom prst="rect">
            <a:avLst/>
          </a:prstGeom>
          <a:noFill/>
        </p:spPr>
      </p:pic>
      <p:pic>
        <p:nvPicPr>
          <p:cNvPr id="3077" name="Picture 5" descr="C:\Documents and Settings\Администратор\Мои документы\Downloads\images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3717032"/>
            <a:ext cx="1543050" cy="857250"/>
          </a:xfrm>
          <a:prstGeom prst="rect">
            <a:avLst/>
          </a:prstGeom>
          <a:noFill/>
        </p:spPr>
      </p:pic>
      <p:pic>
        <p:nvPicPr>
          <p:cNvPr id="3078" name="Picture 6" descr="C:\Documents and Settings\Администратор\Мои документы\Downloads\images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2132856"/>
            <a:ext cx="1333500" cy="1333500"/>
          </a:xfrm>
          <a:prstGeom prst="rect">
            <a:avLst/>
          </a:prstGeom>
          <a:noFill/>
        </p:spPr>
      </p:pic>
      <p:pic>
        <p:nvPicPr>
          <p:cNvPr id="3079" name="Picture 7" descr="C:\Documents and Settings\Администратор\Мои документы\Downloads\images (6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5656" y="3501008"/>
            <a:ext cx="1543050" cy="1152525"/>
          </a:xfrm>
          <a:prstGeom prst="rect">
            <a:avLst/>
          </a:prstGeom>
          <a:noFill/>
        </p:spPr>
      </p:pic>
      <p:pic>
        <p:nvPicPr>
          <p:cNvPr id="3080" name="Picture 8" descr="C:\Documents and Settings\Администратор\Мои документы\Downloads\images (7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4941168"/>
            <a:ext cx="1333500" cy="1333500"/>
          </a:xfrm>
          <a:prstGeom prst="rect">
            <a:avLst/>
          </a:prstGeom>
          <a:noFill/>
        </p:spPr>
      </p:pic>
      <p:pic>
        <p:nvPicPr>
          <p:cNvPr id="3081" name="Picture 9" descr="C:\Documents and Settings\Администратор\Мои документы\Downloads\images (8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36096" y="4941168"/>
            <a:ext cx="952500" cy="1333500"/>
          </a:xfrm>
          <a:prstGeom prst="rect">
            <a:avLst/>
          </a:prstGeom>
          <a:noFill/>
        </p:spPr>
      </p:pic>
      <p:pic>
        <p:nvPicPr>
          <p:cNvPr id="3082" name="Picture 10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56176" y="3429000"/>
            <a:ext cx="1543050" cy="1304925"/>
          </a:xfrm>
          <a:prstGeom prst="rect">
            <a:avLst/>
          </a:prstGeom>
          <a:noFill/>
        </p:spPr>
      </p:pic>
      <p:pic>
        <p:nvPicPr>
          <p:cNvPr id="3083" name="Picture 11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60032" y="2276872"/>
            <a:ext cx="1171575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23032"/>
          </a:xfrm>
        </p:spPr>
        <p:txBody>
          <a:bodyPr>
            <a:noAutofit/>
          </a:bodyPr>
          <a:lstStyle/>
          <a:p>
            <a:pPr algn="ctr"/>
            <a:r>
              <a:rPr lang="uk-UA" sz="9600" dirty="0" err="1" smtClean="0">
                <a:solidFill>
                  <a:srgbClr val="FF0000"/>
                </a:solidFill>
              </a:rPr>
              <a:t>ва</a:t>
            </a:r>
            <a:r>
              <a:rPr lang="uk-UA" sz="9600" dirty="0" smtClean="0"/>
              <a:t>   </a:t>
            </a:r>
            <a:r>
              <a:rPr lang="uk-UA" sz="9600" dirty="0" err="1" smtClean="0">
                <a:solidFill>
                  <a:srgbClr val="00B050"/>
                </a:solidFill>
              </a:rPr>
              <a:t>бі</a:t>
            </a:r>
            <a:r>
              <a:rPr lang="uk-UA" sz="9600" dirty="0" smtClean="0">
                <a:solidFill>
                  <a:srgbClr val="00B050"/>
                </a:solidFill>
              </a:rPr>
              <a:t>  </a:t>
            </a:r>
            <a:r>
              <a:rPr lang="uk-UA" sz="9600" dirty="0" smtClean="0"/>
              <a:t> </a:t>
            </a:r>
            <a:r>
              <a:rPr lang="uk-UA" sz="9600" dirty="0" smtClean="0">
                <a:solidFill>
                  <a:schemeClr val="bg1">
                    <a:lumMod val="50000"/>
                  </a:schemeClr>
                </a:solidFill>
              </a:rPr>
              <a:t>га </a:t>
            </a:r>
            <a:r>
              <a:rPr lang="uk-UA" sz="9600" dirty="0" smtClean="0"/>
              <a:t>  </a:t>
            </a:r>
            <a:r>
              <a:rPr lang="uk-UA" sz="9600" dirty="0" err="1" smtClean="0">
                <a:solidFill>
                  <a:schemeClr val="accent2">
                    <a:lumMod val="50000"/>
                  </a:schemeClr>
                </a:solidFill>
              </a:rPr>
              <a:t>да</a:t>
            </a:r>
            <a:r>
              <a:rPr lang="uk-UA" sz="9600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uk-UA" sz="9600" dirty="0" smtClean="0"/>
              <a:t> </a:t>
            </a:r>
            <a:r>
              <a:rPr lang="uk-UA" sz="9600" dirty="0" err="1" smtClean="0">
                <a:solidFill>
                  <a:srgbClr val="FFFF00"/>
                </a:solidFill>
              </a:rPr>
              <a:t>ва</a:t>
            </a:r>
            <a:r>
              <a:rPr lang="uk-UA" sz="9600" dirty="0" smtClean="0"/>
              <a:t>   </a:t>
            </a:r>
            <a:r>
              <a:rPr lang="uk-UA" sz="9600" dirty="0" smtClean="0">
                <a:solidFill>
                  <a:srgbClr val="0070C0"/>
                </a:solidFill>
              </a:rPr>
              <a:t>ба</a:t>
            </a:r>
            <a:r>
              <a:rPr lang="uk-UA" sz="9600" dirty="0" smtClean="0"/>
              <a:t>   </a:t>
            </a:r>
            <a:r>
              <a:rPr lang="uk-UA" sz="9600" dirty="0" err="1" smtClean="0">
                <a:solidFill>
                  <a:srgbClr val="FFFF00"/>
                </a:solidFill>
              </a:rPr>
              <a:t>да</a:t>
            </a:r>
            <a:r>
              <a:rPr lang="uk-UA" sz="9600" dirty="0" smtClean="0">
                <a:solidFill>
                  <a:srgbClr val="FFFF00"/>
                </a:solidFill>
              </a:rPr>
              <a:t> </a:t>
            </a:r>
            <a:r>
              <a:rPr lang="uk-UA" sz="9600" dirty="0" smtClean="0"/>
              <a:t>  </a:t>
            </a:r>
            <a:r>
              <a:rPr lang="uk-UA" sz="9600" dirty="0" err="1" smtClean="0">
                <a:solidFill>
                  <a:schemeClr val="accent2">
                    <a:lumMod val="50000"/>
                  </a:schemeClr>
                </a:solidFill>
              </a:rPr>
              <a:t>во</a:t>
            </a:r>
            <a:r>
              <a:rPr lang="uk-UA" sz="9600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uk-UA" sz="9600" dirty="0" smtClean="0"/>
              <a:t> </a:t>
            </a:r>
            <a:r>
              <a:rPr lang="uk-UA" sz="9600" dirty="0" smtClean="0">
                <a:solidFill>
                  <a:srgbClr val="FF0000"/>
                </a:solidFill>
              </a:rPr>
              <a:t>га </a:t>
            </a:r>
            <a:r>
              <a:rPr lang="uk-UA" sz="9600" dirty="0" smtClean="0"/>
              <a:t>  </a:t>
            </a:r>
            <a:r>
              <a:rPr lang="uk-UA" sz="9600" dirty="0" smtClean="0">
                <a:solidFill>
                  <a:srgbClr val="0070C0"/>
                </a:solidFill>
              </a:rPr>
              <a:t>ба</a:t>
            </a:r>
            <a:r>
              <a:rPr lang="uk-UA" sz="9600" dirty="0" smtClean="0"/>
              <a:t>   </a:t>
            </a:r>
            <a:r>
              <a:rPr lang="uk-UA" sz="9600" dirty="0" err="1" smtClean="0">
                <a:solidFill>
                  <a:schemeClr val="bg1">
                    <a:lumMod val="50000"/>
                  </a:schemeClr>
                </a:solidFill>
              </a:rPr>
              <a:t>ва</a:t>
            </a:r>
            <a:r>
              <a:rPr lang="uk-UA" sz="9600" dirty="0" smtClean="0"/>
              <a:t>  </a:t>
            </a:r>
            <a:r>
              <a:rPr lang="uk-UA" sz="9600" dirty="0" err="1" smtClean="0">
                <a:solidFill>
                  <a:srgbClr val="00B050"/>
                </a:solidFill>
              </a:rPr>
              <a:t>да</a:t>
            </a:r>
            <a:r>
              <a:rPr lang="uk-UA" sz="8800" dirty="0" smtClean="0">
                <a:solidFill>
                  <a:srgbClr val="00B050"/>
                </a:solidFill>
              </a:rPr>
              <a:t/>
            </a:r>
            <a:br>
              <a:rPr lang="uk-UA" sz="8800" dirty="0" smtClean="0">
                <a:solidFill>
                  <a:srgbClr val="00B050"/>
                </a:solidFill>
              </a:rPr>
            </a:br>
            <a:r>
              <a:rPr lang="uk-UA" sz="24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400" b="1" dirty="0" smtClean="0">
                <a:solidFill>
                  <a:schemeClr val="accent5">
                    <a:lumMod val="75000"/>
                  </a:schemeClr>
                </a:solidFill>
              </a:rPr>
              <a:t> підберіть за кольором склади та прочитайте слова, що утворилися.</a:t>
            </a:r>
            <a:endParaRPr lang="ru-RU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54162"/>
          </a:xfrm>
        </p:spPr>
        <p:txBody>
          <a:bodyPr>
            <a:noAutofit/>
          </a:bodyPr>
          <a:lstStyle/>
          <a:p>
            <a:pPr algn="ctr"/>
            <a:r>
              <a:rPr lang="uk-UA" sz="1800" b="1" dirty="0" smtClean="0"/>
              <a:t>БУКВА </a:t>
            </a:r>
            <a:r>
              <a:rPr lang="uk-UA" sz="1800" b="1" dirty="0" smtClean="0">
                <a:solidFill>
                  <a:srgbClr val="FF0000"/>
                </a:solidFill>
              </a:rPr>
              <a:t>Ж </a:t>
            </a:r>
            <a:r>
              <a:rPr lang="uk-UA" sz="1800" b="1" dirty="0" smtClean="0"/>
              <a:t>– НЕНАЧЕ ЖУК,</a:t>
            </a:r>
            <a:br>
              <a:rPr lang="uk-UA" sz="1800" b="1" dirty="0" smtClean="0"/>
            </a:br>
            <a:r>
              <a:rPr lang="uk-UA" sz="1800" b="1" dirty="0" smtClean="0"/>
              <a:t>ЩО ПОТРАПИВ НАМ ДО РУК.</a:t>
            </a:r>
            <a:br>
              <a:rPr lang="uk-UA" sz="1800" b="1" dirty="0" smtClean="0"/>
            </a:br>
            <a:r>
              <a:rPr lang="uk-UA" sz="1800" b="1" dirty="0" smtClean="0"/>
              <a:t>ХОЧ ЛИСТОЧКІВ </a:t>
            </a:r>
            <a:r>
              <a:rPr lang="uk-UA" sz="1800" b="1" dirty="0" smtClean="0">
                <a:solidFill>
                  <a:srgbClr val="FF0000"/>
                </a:solidFill>
              </a:rPr>
              <a:t>Ж </a:t>
            </a:r>
            <a:r>
              <a:rPr lang="uk-UA" sz="1800" b="1" dirty="0" smtClean="0"/>
              <a:t>НЕ ЇСТЬ,</a:t>
            </a:r>
            <a:br>
              <a:rPr lang="uk-UA" sz="1800" b="1" dirty="0" smtClean="0"/>
            </a:br>
            <a:r>
              <a:rPr lang="uk-UA" sz="1800" b="1" dirty="0" smtClean="0"/>
              <a:t>ТА КІНЦІВОК МАЄ ШІСТЬ.</a:t>
            </a:r>
            <a:endParaRPr lang="ru-RU" sz="1800" b="1" dirty="0"/>
          </a:p>
        </p:txBody>
      </p:sp>
      <p:pic>
        <p:nvPicPr>
          <p:cNvPr id="4" name="Содержимое 3" descr="C:\Documents and Settings\Администратор\Мои документы\Downloads\zh6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556792"/>
            <a:ext cx="460851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314920"/>
          </a:xfrm>
        </p:spPr>
        <p:txBody>
          <a:bodyPr/>
          <a:lstStyle/>
          <a:p>
            <a:pPr algn="ctr"/>
            <a:r>
              <a:rPr lang="uk-UA" dirty="0" smtClean="0"/>
              <a:t>ТАКА ВЕЛИКА ДОВГОШИЯ,</a:t>
            </a:r>
            <a:br>
              <a:rPr lang="uk-UA" dirty="0" smtClean="0"/>
            </a:br>
            <a:r>
              <a:rPr lang="uk-UA" dirty="0" smtClean="0"/>
              <a:t>І ВИЩА ЗА НАЙБІЛЬШУ ШАФУ.</a:t>
            </a:r>
            <a:br>
              <a:rPr lang="uk-UA" dirty="0" smtClean="0"/>
            </a:br>
            <a:r>
              <a:rPr lang="uk-UA" dirty="0" smtClean="0"/>
              <a:t>ТАКА РОЗУМНА І КРАСИВА</a:t>
            </a:r>
            <a:br>
              <a:rPr lang="uk-UA" dirty="0" smtClean="0"/>
            </a:br>
            <a:r>
              <a:rPr lang="uk-UA" dirty="0" smtClean="0"/>
              <a:t>У ЗООПАРКУ Є…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000" b="1" dirty="0" smtClean="0"/>
              <a:t>ЙШОВ БАРАНЧИК З НАМИ В ЛІС,</a:t>
            </a:r>
            <a:br>
              <a:rPr lang="uk-UA" sz="2000" b="1" dirty="0" smtClean="0"/>
            </a:br>
            <a:r>
              <a:rPr lang="uk-UA" sz="2000" b="1" dirty="0" smtClean="0"/>
              <a:t>НА РОГАХ ТРАВИЧКУ НІС.</a:t>
            </a:r>
            <a:br>
              <a:rPr lang="uk-UA" sz="2000" b="1" dirty="0" smtClean="0"/>
            </a:br>
            <a:r>
              <a:rPr lang="uk-UA" sz="2000" b="1" dirty="0" smtClean="0"/>
              <a:t>МИ ВИВЧАЄМ БУКВУ “</a:t>
            </a:r>
            <a:r>
              <a:rPr lang="uk-UA" sz="2000" b="1" dirty="0" smtClean="0">
                <a:solidFill>
                  <a:srgbClr val="FF0000"/>
                </a:solidFill>
              </a:rPr>
              <a:t>БЕ</a:t>
            </a:r>
            <a:r>
              <a:rPr lang="uk-UA" sz="2000" b="1" dirty="0" smtClean="0"/>
              <a:t>”,</a:t>
            </a:r>
            <a:br>
              <a:rPr lang="uk-UA" sz="2000" b="1" dirty="0" smtClean="0"/>
            </a:br>
            <a:r>
              <a:rPr lang="uk-UA" sz="2000" b="1" dirty="0" smtClean="0"/>
              <a:t>Й ВІН ЗА НИМИ “</a:t>
            </a:r>
            <a:r>
              <a:rPr lang="uk-UA" sz="2000" b="1" dirty="0" smtClean="0">
                <a:solidFill>
                  <a:srgbClr val="FF0000"/>
                </a:solidFill>
              </a:rPr>
              <a:t>БЕ-БЕ-БЕ</a:t>
            </a:r>
            <a:r>
              <a:rPr lang="uk-UA" sz="2000" b="1" dirty="0" smtClean="0"/>
              <a:t>!”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i="1" dirty="0" smtClean="0"/>
              <a:t>(</a:t>
            </a:r>
            <a:r>
              <a:rPr lang="uk-UA" sz="2000" i="1" dirty="0" smtClean="0"/>
              <a:t>В. Гринько)</a:t>
            </a:r>
            <a:endParaRPr lang="ru-RU" sz="2000" i="1" dirty="0"/>
          </a:p>
        </p:txBody>
      </p:sp>
      <p:pic>
        <p:nvPicPr>
          <p:cNvPr id="4" name="Содержимое 3" descr="C:\Documents and Settings\Администратор\Мои документы\Downloads\images (2)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700808"/>
            <a:ext cx="532859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ЖИРАФА</a:t>
            </a:r>
            <a:endParaRPr lang="ru-RU" b="1" dirty="0"/>
          </a:p>
        </p:txBody>
      </p:sp>
      <p:pic>
        <p:nvPicPr>
          <p:cNvPr id="1027" name="Picture 3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7571" y="1772816"/>
            <a:ext cx="4752528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22637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dirty="0" smtClean="0"/>
              <a:t>ЗАСПІВАЄМО ПІСЕНЬКУ ДЛЯ ЖУЧКІВ, ПРОМОВЛЯЮЧИ ПО ЧЕРЗІ СКЛАДИ З БУКВОЮ </a:t>
            </a:r>
            <a:r>
              <a:rPr lang="uk-UA" sz="3100" b="1" dirty="0" smtClean="0">
                <a:solidFill>
                  <a:srgbClr val="FF0000"/>
                </a:solidFill>
              </a:rPr>
              <a:t>Ж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7200" b="1" dirty="0" smtClean="0">
                <a:solidFill>
                  <a:schemeClr val="bg2">
                    <a:lumMod val="50000"/>
                  </a:schemeClr>
                </a:solidFill>
              </a:rPr>
              <a:t>ЖА   ЖО   ЖУ   </a:t>
            </a:r>
            <a:br>
              <a:rPr lang="uk-UA" sz="72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sz="7200" b="1" dirty="0" smtClean="0">
                <a:solidFill>
                  <a:schemeClr val="bg2">
                    <a:lumMod val="50000"/>
                  </a:schemeClr>
                </a:solidFill>
              </a:rPr>
              <a:t>ЖЕ   ЖИ   </a:t>
            </a:r>
            <a:r>
              <a:rPr lang="uk-UA" sz="7200" b="1" dirty="0" err="1" smtClean="0">
                <a:solidFill>
                  <a:schemeClr val="bg2">
                    <a:lumMod val="50000"/>
                  </a:schemeClr>
                </a:solidFill>
              </a:rPr>
              <a:t>Ж</a:t>
            </a:r>
            <a:r>
              <a:rPr lang="uk-UA" sz="9600" b="1" dirty="0" err="1" smtClean="0">
                <a:solidFill>
                  <a:schemeClr val="bg2">
                    <a:lumMod val="50000"/>
                  </a:schemeClr>
                </a:solidFill>
              </a:rPr>
              <a:t>і</a:t>
            </a:r>
            <a:endParaRPr lang="ru-RU" sz="9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0" name="Picture 2" descr="C:\Documents and Settings\Администратор\Мои документы\Downloads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655572"/>
            <a:ext cx="4680520" cy="29417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370386"/>
          </a:xfrm>
        </p:spPr>
        <p:txBody>
          <a:bodyPr>
            <a:noAutofit/>
          </a:bodyPr>
          <a:lstStyle/>
          <a:p>
            <a:pPr algn="ctr"/>
            <a:r>
              <a:rPr lang="uk-UA" sz="6000" dirty="0" err="1" smtClean="0">
                <a:solidFill>
                  <a:srgbClr val="00B050"/>
                </a:solidFill>
              </a:rPr>
              <a:t>б</a:t>
            </a:r>
            <a:r>
              <a:rPr lang="uk-UA" sz="6000" dirty="0" err="1" smtClean="0">
                <a:solidFill>
                  <a:srgbClr val="00B050"/>
                </a:solidFill>
              </a:rPr>
              <a:t>е</a:t>
            </a:r>
            <a:r>
              <a:rPr lang="uk-UA" sz="6000" dirty="0" smtClean="0">
                <a:solidFill>
                  <a:srgbClr val="00B050"/>
                </a:solidFill>
              </a:rPr>
              <a:t>   </a:t>
            </a:r>
            <a:r>
              <a:rPr lang="uk-UA" sz="6000" dirty="0" err="1" smtClean="0">
                <a:solidFill>
                  <a:srgbClr val="00B050"/>
                </a:solidFill>
              </a:rPr>
              <a:t>жа</a:t>
            </a:r>
            <a:r>
              <a:rPr lang="uk-UA" sz="6000" dirty="0" smtClean="0">
                <a:solidFill>
                  <a:srgbClr val="00B050"/>
                </a:solidFill>
              </a:rPr>
              <a:t>   же   </a:t>
            </a:r>
            <a:r>
              <a:rPr lang="uk-UA" sz="6000" dirty="0" err="1" smtClean="0">
                <a:solidFill>
                  <a:srgbClr val="00B050"/>
                </a:solidFill>
              </a:rPr>
              <a:t>бі</a:t>
            </a:r>
            <a:r>
              <a:rPr lang="uk-UA" sz="6000" dirty="0" smtClean="0">
                <a:solidFill>
                  <a:srgbClr val="00B050"/>
                </a:solidFill>
              </a:rPr>
              <a:t>   </a:t>
            </a:r>
            <a:r>
              <a:rPr lang="uk-UA" sz="6000" dirty="0" err="1" smtClean="0">
                <a:solidFill>
                  <a:srgbClr val="00B050"/>
                </a:solidFill>
              </a:rPr>
              <a:t>жи</a:t>
            </a:r>
            <a:r>
              <a:rPr lang="uk-UA" sz="6000" dirty="0" smtClean="0">
                <a:solidFill>
                  <a:srgbClr val="00B050"/>
                </a:solidFill>
              </a:rPr>
              <a:t>   </a:t>
            </a:r>
            <a:r>
              <a:rPr lang="uk-UA" sz="6000" dirty="0" err="1" smtClean="0">
                <a:solidFill>
                  <a:srgbClr val="00B050"/>
                </a:solidFill>
              </a:rPr>
              <a:t>бу</a:t>
            </a:r>
            <a:r>
              <a:rPr lang="uk-UA" sz="6000" dirty="0" smtClean="0">
                <a:solidFill>
                  <a:srgbClr val="00B050"/>
                </a:solidFill>
              </a:rPr>
              <a:t>   бо   </a:t>
            </a:r>
            <a:r>
              <a:rPr lang="uk-UA" sz="6000" dirty="0" err="1" smtClean="0">
                <a:solidFill>
                  <a:srgbClr val="00B050"/>
                </a:solidFill>
              </a:rPr>
              <a:t>жу</a:t>
            </a:r>
            <a:r>
              <a:rPr lang="uk-UA" sz="6000" dirty="0" smtClean="0">
                <a:solidFill>
                  <a:srgbClr val="00B050"/>
                </a:solidFill>
              </a:rPr>
              <a:t>   би   </a:t>
            </a:r>
            <a:r>
              <a:rPr lang="uk-UA" sz="6000" dirty="0" err="1" smtClean="0">
                <a:solidFill>
                  <a:srgbClr val="00B050"/>
                </a:solidFill>
              </a:rPr>
              <a:t>жі</a:t>
            </a:r>
            <a:r>
              <a:rPr lang="uk-UA" sz="6000" dirty="0" smtClean="0">
                <a:solidFill>
                  <a:srgbClr val="00B050"/>
                </a:solidFill>
              </a:rPr>
              <a:t>   </a:t>
            </a:r>
            <a:r>
              <a:rPr lang="uk-UA" sz="6000" dirty="0" err="1" smtClean="0">
                <a:solidFill>
                  <a:srgbClr val="00B050"/>
                </a:solidFill>
              </a:rPr>
              <a:t>жо</a:t>
            </a:r>
            <a:r>
              <a:rPr lang="uk-UA" sz="6000" dirty="0" smtClean="0">
                <a:solidFill>
                  <a:srgbClr val="00B050"/>
                </a:solidFill>
              </a:rPr>
              <a:t>   ба</a:t>
            </a:r>
            <a:r>
              <a:rPr lang="uk-UA" sz="7200" dirty="0" smtClean="0">
                <a:solidFill>
                  <a:srgbClr val="00B050"/>
                </a:solidFill>
              </a:rPr>
              <a:t/>
            </a:r>
            <a:br>
              <a:rPr lang="uk-UA" sz="7200" dirty="0" smtClean="0">
                <a:solidFill>
                  <a:srgbClr val="00B050"/>
                </a:solidFill>
              </a:rPr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 підберіть написані склади –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жа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, же,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жи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жі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жо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жу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,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 же  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для жирафи,</a:t>
            </a:r>
            <a:b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 а для білочки – 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ба, бо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бу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бе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, би, </a:t>
            </a:r>
            <a:r>
              <a:rPr lang="uk-UA" sz="2400" b="1" dirty="0" err="1" smtClean="0">
                <a:solidFill>
                  <a:schemeClr val="accent3">
                    <a:lumMod val="50000"/>
                  </a:schemeClr>
                </a:solidFill>
              </a:rPr>
              <a:t>бі</a:t>
            </a:r>
            <a:r>
              <a:rPr lang="uk-UA" sz="2000" dirty="0" smtClean="0">
                <a:solidFill>
                  <a:srgbClr val="00B050"/>
                </a:solidFill>
              </a:rPr>
              <a:t/>
            </a:r>
            <a:br>
              <a:rPr lang="uk-UA" sz="2000" dirty="0" smtClean="0">
                <a:solidFill>
                  <a:srgbClr val="00B050"/>
                </a:solidFill>
              </a:rPr>
            </a:br>
            <a:endParaRPr lang="ru-RU" sz="2000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Documents and Settings\Администратор\Мои документы\Downloads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933056"/>
            <a:ext cx="1512168" cy="2613624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Мои документы\Downloads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4149080"/>
            <a:ext cx="1901012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5821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solidFill>
                  <a:srgbClr val="00B050"/>
                </a:solidFill>
              </a:rPr>
              <a:t>БИЧОК   СОБАКА   БЕРІЗКА   БОБЕР   БОЧКА   БУДКА   БАБУСЯ   БИНТ   БІЛКА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1600" b="1" i="1" dirty="0" smtClean="0">
                <a:solidFill>
                  <a:srgbClr val="00B0F0"/>
                </a:solidFill>
              </a:rPr>
              <a:t>ЗАВДАННЯ</a:t>
            </a:r>
            <a:r>
              <a:rPr lang="uk-UA" sz="1600" b="1" dirty="0" smtClean="0"/>
              <a:t>: </a:t>
            </a:r>
            <a:r>
              <a:rPr lang="uk-UA" sz="1600" b="1" dirty="0" smtClean="0"/>
              <a:t>НАЗВІТЬ, ЩО ЗОБРАЖЕНО НА КАРТИНКАХ ТА </a:t>
            </a:r>
            <a:r>
              <a:rPr lang="uk-UA" sz="1600" b="1" dirty="0" smtClean="0"/>
              <a:t>ЗНАЙДІТЬ </a:t>
            </a:r>
            <a:r>
              <a:rPr lang="uk-UA" sz="1600" b="1" dirty="0" smtClean="0"/>
              <a:t>У СЛОВАХ СКЛАДИ З БУКВОЮ </a:t>
            </a:r>
            <a:r>
              <a:rPr lang="uk-UA" sz="2000" b="1" dirty="0" smtClean="0">
                <a:solidFill>
                  <a:srgbClr val="FF0000"/>
                </a:solidFill>
              </a:rPr>
              <a:t>Б</a:t>
            </a:r>
            <a:r>
              <a:rPr lang="uk-UA" sz="1600" b="1" dirty="0" smtClean="0"/>
              <a:t> ТА  </a:t>
            </a:r>
            <a:r>
              <a:rPr lang="uk-UA" sz="1600" b="1" dirty="0" smtClean="0"/>
              <a:t>КАРТИНКУ</a:t>
            </a:r>
            <a:endParaRPr lang="ru-RU" sz="1600" b="1" dirty="0"/>
          </a:p>
        </p:txBody>
      </p:sp>
      <p:pic>
        <p:nvPicPr>
          <p:cNvPr id="3074" name="Picture 2" descr="C:\Documents and Settings\Администратор\Мои документ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132856"/>
            <a:ext cx="1066800" cy="1333500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085184"/>
            <a:ext cx="1333500" cy="1333500"/>
          </a:xfrm>
          <a:prstGeom prst="rect">
            <a:avLst/>
          </a:prstGeom>
          <a:noFill/>
        </p:spPr>
      </p:pic>
      <p:pic>
        <p:nvPicPr>
          <p:cNvPr id="3078" name="Picture 6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2636912"/>
            <a:ext cx="1104900" cy="1333500"/>
          </a:xfrm>
          <a:prstGeom prst="rect">
            <a:avLst/>
          </a:prstGeom>
          <a:noFill/>
        </p:spPr>
      </p:pic>
      <p:pic>
        <p:nvPicPr>
          <p:cNvPr id="3079" name="Picture 7" descr="C:\Documents and Settings\Администратор\Мои документы\Downloads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5013176"/>
            <a:ext cx="1466850" cy="1333500"/>
          </a:xfrm>
          <a:prstGeom prst="rect">
            <a:avLst/>
          </a:prstGeom>
          <a:noFill/>
        </p:spPr>
      </p:pic>
      <p:pic>
        <p:nvPicPr>
          <p:cNvPr id="3080" name="Picture 8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4293096"/>
            <a:ext cx="1543050" cy="1247775"/>
          </a:xfrm>
          <a:prstGeom prst="rect">
            <a:avLst/>
          </a:prstGeom>
          <a:noFill/>
        </p:spPr>
      </p:pic>
      <p:pic>
        <p:nvPicPr>
          <p:cNvPr id="3081" name="Picture 9" descr="C:\Documents and Settings\Администратор\Мои документы\Downloads\image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19672" y="3789040"/>
            <a:ext cx="1178806" cy="1386830"/>
          </a:xfrm>
          <a:prstGeom prst="rect">
            <a:avLst/>
          </a:prstGeom>
          <a:noFill/>
        </p:spPr>
      </p:pic>
      <p:pic>
        <p:nvPicPr>
          <p:cNvPr id="3082" name="Picture 10" descr="C:\Documents and Settings\Администратор\Мои документы\Downloads\image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08104" y="3356992"/>
            <a:ext cx="1133475" cy="1333500"/>
          </a:xfrm>
          <a:prstGeom prst="rect">
            <a:avLst/>
          </a:prstGeom>
          <a:noFill/>
        </p:spPr>
      </p:pic>
      <p:pic>
        <p:nvPicPr>
          <p:cNvPr id="3083" name="Picture 11" descr="C:\Documents and Settings\Администратор\Мои документы\Downloads\image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3968" y="2204864"/>
            <a:ext cx="1333500" cy="1333500"/>
          </a:xfrm>
          <a:prstGeom prst="rect">
            <a:avLst/>
          </a:prstGeom>
          <a:noFill/>
        </p:spPr>
      </p:pic>
      <p:pic>
        <p:nvPicPr>
          <p:cNvPr id="3084" name="Picture 12" descr="C:\Documents and Settings\Администратор\Мои документы\Downloads\image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3284984"/>
            <a:ext cx="1457325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620688"/>
            <a:ext cx="7498080" cy="5256584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СОНЕЧКО В ТРАВІ ЗІЙШЛО,</a:t>
            </a:r>
            <a:br>
              <a:rPr lang="uk-UA" sz="4000" dirty="0" smtClean="0"/>
            </a:br>
            <a:r>
              <a:rPr lang="uk-UA" sz="4000" dirty="0" smtClean="0"/>
              <a:t>УСМІХНУЛОСЬ, РОЗЦВІЛО.</a:t>
            </a:r>
            <a:br>
              <a:rPr lang="uk-UA" sz="4000" dirty="0" smtClean="0"/>
            </a:br>
            <a:r>
              <a:rPr lang="uk-UA" sz="4000" dirty="0" smtClean="0"/>
              <a:t>ЗГОДОМ СТАЛО БІЛЕ – </a:t>
            </a:r>
            <a:r>
              <a:rPr lang="uk-UA" sz="4000" dirty="0" err="1" smtClean="0"/>
              <a:t>БІЛЕ</a:t>
            </a:r>
            <a:r>
              <a:rPr lang="uk-UA" sz="4000" dirty="0" smtClean="0"/>
              <a:t>,</a:t>
            </a:r>
            <a:br>
              <a:rPr lang="uk-UA" sz="4000" dirty="0" smtClean="0"/>
            </a:br>
            <a:r>
              <a:rPr lang="uk-UA" sz="4000" dirty="0" smtClean="0"/>
              <a:t>І ЗА ВІТРОМ ПОЛЕТІЛО.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14202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КУЛЬБАБКА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400" i="1" dirty="0" smtClean="0">
                <a:solidFill>
                  <a:srgbClr val="00B0F0"/>
                </a:solidFill>
              </a:rPr>
              <a:t>завдання:</a:t>
            </a:r>
            <a:r>
              <a:rPr lang="uk-UA" sz="2400" dirty="0" smtClean="0"/>
              <a:t> знайдіть у слові кульбабка  букву </a:t>
            </a:r>
            <a:r>
              <a:rPr lang="uk-UA" sz="2400" b="1" dirty="0" smtClean="0">
                <a:solidFill>
                  <a:srgbClr val="FF0000"/>
                </a:solidFill>
              </a:rPr>
              <a:t>Б</a:t>
            </a:r>
            <a:br>
              <a:rPr lang="uk-UA" sz="2400" b="1" dirty="0" smtClean="0">
                <a:solidFill>
                  <a:srgbClr val="FF0000"/>
                </a:solidFill>
              </a:rPr>
            </a:b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Documents and Settings\Администратор\Мои документ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44824"/>
            <a:ext cx="6059847" cy="45635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386928"/>
          </a:xfrm>
        </p:spPr>
        <p:txBody>
          <a:bodyPr/>
          <a:lstStyle/>
          <a:p>
            <a:pPr algn="ctr"/>
            <a:r>
              <a:rPr lang="uk-UA" dirty="0" smtClean="0"/>
              <a:t>СТРІМКО ВИБІГЛИ НА ГОРУ</a:t>
            </a:r>
            <a:br>
              <a:rPr lang="uk-UA" dirty="0" smtClean="0"/>
            </a:br>
            <a:r>
              <a:rPr lang="uk-UA" dirty="0" smtClean="0"/>
              <a:t>ДВІ ПОДРУЖКИ БІЛОКОРІ,</a:t>
            </a:r>
            <a:br>
              <a:rPr lang="uk-UA" dirty="0" smtClean="0"/>
            </a:br>
            <a:r>
              <a:rPr lang="uk-UA" dirty="0" smtClean="0"/>
              <a:t>ДОЩИК ЇМ ПОЛОЩЕ КІСКИ,</a:t>
            </a:r>
            <a:br>
              <a:rPr lang="uk-UA" dirty="0" smtClean="0"/>
            </a:br>
            <a:r>
              <a:rPr lang="uk-UA" dirty="0" smtClean="0"/>
              <a:t>ЗВУТЬ ПОДРУЖОК ЦИХ…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04664"/>
            <a:ext cx="749808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БЕР</a:t>
            </a:r>
            <a:r>
              <a:rPr lang="uk-UA" sz="6000" b="1" dirty="0" err="1" smtClean="0"/>
              <a:t>і</a:t>
            </a:r>
            <a:r>
              <a:rPr lang="uk-UA" b="1" dirty="0" err="1" smtClean="0"/>
              <a:t>ЗКИ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28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800" b="1" dirty="0" smtClean="0"/>
              <a:t> де стоїть буква </a:t>
            </a:r>
            <a:r>
              <a:rPr lang="uk-UA" sz="2800" b="1" dirty="0" smtClean="0">
                <a:solidFill>
                  <a:srgbClr val="FF0000"/>
                </a:solidFill>
              </a:rPr>
              <a:t>Б</a:t>
            </a:r>
            <a:r>
              <a:rPr lang="uk-UA" sz="2800" b="1" dirty="0" smtClean="0"/>
              <a:t> - на початку, всередині чи вкінці слова?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ru-RU" b="1" dirty="0"/>
          </a:p>
        </p:txBody>
      </p:sp>
      <p:pic>
        <p:nvPicPr>
          <p:cNvPr id="1026" name="Picture 2" descr="C:\Documents and Settings\Администратор\Мои документ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4436" y="2045993"/>
            <a:ext cx="4741860" cy="48456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674960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САМ ПУСТИЙ, ГОЛОС ГУСТИЙ, </a:t>
            </a:r>
            <a:br>
              <a:rPr lang="uk-UA" sz="4000" dirty="0" smtClean="0"/>
            </a:br>
            <a:r>
              <a:rPr lang="uk-UA" sz="4000" dirty="0" smtClean="0"/>
              <a:t>ДРІБ ВИБИВАЄ, ДІТЕЙ ЗБИРАЄ.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257</TotalTime>
  <Words>197</Words>
  <Application>Microsoft Office PowerPoint</Application>
  <PresentationFormat>Экран (4:3)</PresentationFormat>
  <Paragraphs>36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Солнцестояние</vt:lpstr>
      <vt:lpstr>ВЕСЕЛА АБЕТКА</vt:lpstr>
      <vt:lpstr>Я ПОБАЧИВ ГАРНИЙ ДІМ. ХТО ЖИВЕ У ДОМІ ТІМ? ЗДОГАДАЛИСЬ, МАБУТЬ, - В НЬОМУ ЛіТЕРИ ЖИВУТЬ. ( І. Січовик)</vt:lpstr>
      <vt:lpstr>ЙШОВ БАРАНЧИК З НАМИ В ЛІС, НА РОГАХ ТРАВИЧКУ НІС. МИ ВИВЧАЄМ БУКВУ “БЕ”, Й ВІН ЗА НИМИ “БЕ-БЕ-БЕ!” (В. Гринько)</vt:lpstr>
      <vt:lpstr>БИЧОК   СОБАКА   БЕРІЗКА   БОБЕР   БОЧКА   БУДКА   БАБУСЯ   БИНТ   БІЛКА ЗАВДАННЯ: НАЗВІТЬ, ЩО ЗОБРАЖЕНО НА КАРТИНКАХ ТА ЗНАЙДІТЬ У СЛОВАХ СКЛАДИ З БУКВОЮ Б ТА  КАРТИНКУ</vt:lpstr>
      <vt:lpstr>СОНЕЧКО В ТРАВІ ЗІЙШЛО, УСМІХНУЛОСЬ, РОЗЦВІЛО. ЗГОДОМ СТАЛО БІЛЕ – БІЛЕ, І ЗА ВІТРОМ ПОЛЕТІЛО.</vt:lpstr>
      <vt:lpstr>КУЛЬБАБКА завдання: знайдіть у слові кульбабка  букву Б </vt:lpstr>
      <vt:lpstr>СТРІМКО ВИБІГЛИ НА ГОРУ ДВІ ПОДРУЖКИ БІЛОКОРІ, ДОЩИК ЇМ ПОЛОЩЕ КІСКИ, ЗВУТЬ ПОДРУЖОК ЦИХ…</vt:lpstr>
      <vt:lpstr>БЕРіЗКИ завдання: де стоїть буква Б - на початку, всередині чи вкінці слова? </vt:lpstr>
      <vt:lpstr>САМ ПУСТИЙ, ГОЛОС ГУСТИЙ,  ДРІБ ВИБИВАЄ, ДІТЕЙ ЗБИРАЄ.</vt:lpstr>
      <vt:lpstr>БАРАБАН завдання: взявши барабан, побарабаньте у нього, промовляючи склади з буквою Б БА   БО   БУ   БЕ   БИ   Бі</vt:lpstr>
      <vt:lpstr>БУКВА В ТАКА ЦІКАВА СТОВПЧИК ВВЕРХ,  ДВІ ДУЖКИ СПРАВА, ТАК В АЛФАВІТІ ЖИВЕ. ВСІМ ВІДОМА БУКВА В.</vt:lpstr>
      <vt:lpstr>ба   ве   бу   бі   во   ви   би   ва завдання: для білочки та вівці потрібно підібрати склади та прочитати їх</vt:lpstr>
      <vt:lpstr>ВОРОНА     БУКВАР     ВИЛА     ВіТЕР     СКОВОРОДА     ВЕЧіР     СОВА     ВЕРБА     ВУЛИК     ВЕДМіДЬ     ВіСіМ     СЛОВА    завдання: знайдіть у словах склади з буквою В та визначте їх місце у слові</vt:lpstr>
      <vt:lpstr>ЧЕРВОНЕНЬКА І СМАЧНЕНЬКА ДУЖЕ З ВИГЛЯДУ ГАРНЕНЬКА, І БОКИ В НЕЇ ПИШНІ, ЛІТОМ СМАЧНО ЇСТИ…</vt:lpstr>
      <vt:lpstr>ВИШНі завдання: виліпити із солоного тіста букву В (переверніть її, щоб вона була схожа на вишні)</vt:lpstr>
      <vt:lpstr>ХОДИТЬ ХМУРО МІЖ ДУБАМИ, ХИЖО КЛАЦАЄ ЗУБАМИ. ВЕСЬ, ЯК Є , - ЖОРСТОКА ЛЮТЬ, ОЧІ ТАК ЇЇ І ЛЛЮТЬ. ЗАЧАЇВСЯ, ОСЬ ПРИМОВК, ГРІЗНИЙ ЗВІР ЦЕЙ ЗВІСНО…</vt:lpstr>
      <vt:lpstr>ВОВК ГРА “ЗГАДАЄМО НАЗВИ КАЗОК”  завдання: викладемо із насіння склад ВО та додамо букву В (читаємо ВОВ *)</vt:lpstr>
      <vt:lpstr>СКЛАСТИ СЛОВО ПОМАГА БУКВА “ГЕ”, ЯК КОЧЕРГА. ПЕСИК ГАВЧИК СЛОВО СКЛАВ, ПРОКАЗАВШИ: “ГАВ-ГАВ-ГАВ!” (В. Гринько)</vt:lpstr>
      <vt:lpstr>ЗАСПІВАЄМО ПІСЕНЬКУ РАЗОМ З ГУСЕНЯМ ГА-ГА-ГА      ГО-ГО-ГО      ГУ-ГУ-ГУ       ГЕ-ГЕ-ГЕ       ГИ-ГИ-ГИ       Гі-Гі-Гі  </vt:lpstr>
      <vt:lpstr>ЖОВТОБОКИЙ КАРАПУЗ ЙШОВ ГОРОДОМ ТА Й ЗАГРУЗ, БО НАСІННЯ СТІЛЬКИ МАЄ, ЩО АЖ БОКИ РОЗДИМАЄ, ЧЕРЕЗ ТЕ Й ЗАГРУЗ… (Г.Храпач)</vt:lpstr>
      <vt:lpstr>ГАРБУЗ завдання: знайдіть у слові раніше  вивчені склади (підказка: ГА  БУ) </vt:lpstr>
      <vt:lpstr>БУКВА Д, НЕНАЧЕ ДІМ, ВИСОЧЕННИЙ ДАХ НА НІМ.</vt:lpstr>
      <vt:lpstr>ЗАВДАННЯ: ВІЗЬМЕМО ДУДОЧКУ ТА ЗАГРАЄМО НА НІЙ,  ПРИ ЦЬОМУ ВИМОВЛЯЮЧИ ПО ЧЕРЗІ СКЛАДИ ДА   ДО   ДУ   ДЕ   ДИ   Ді</vt:lpstr>
      <vt:lpstr>Я НА СОНЦІ СОНЦЕМ СЯЮ. РОДИЧІВ БАГАТО МАЮ. ГАРБУЗОВУ ГОСПОДИНЮ УСІ ЗНАЮТЬ. ХТО Я?... ЗАВДАННЯ: ЗНАЙДІТЬ У ЗАГАДЦІ БУКВУ Д; ПОЧИТАЙТЕ СКЛАДИ З БУКВОЮ Д</vt:lpstr>
      <vt:lpstr>ДИНЯ завдання: викладемо із паличок букву Д</vt:lpstr>
      <vt:lpstr>дельфін   диня   дитина   дерево   дудочка   диван   садок   подарунок   дідусь   холодильник</vt:lpstr>
      <vt:lpstr>ва   бі   га   да   ва   ба   да   во   га   ба   ва  да завдання: підберіть за кольором склади та прочитайте слова, що утворилися.</vt:lpstr>
      <vt:lpstr>БУКВА Ж – НЕНАЧЕ ЖУК, ЩО ПОТРАПИВ НАМ ДО РУК. ХОЧ ЛИСТОЧКІВ Ж НЕ ЇСТЬ, ТА КІНЦІВОК МАЄ ШІСТЬ.</vt:lpstr>
      <vt:lpstr>ТАКА ВЕЛИКА ДОВГОШИЯ, І ВИЩА ЗА НАЙБІЛЬШУ ШАФУ. ТАКА РОЗУМНА І КРАСИВА У ЗООПАРКУ Є…</vt:lpstr>
      <vt:lpstr>ЖИРАФА</vt:lpstr>
      <vt:lpstr>ЗАСПІВАЄМО ПІСЕНЬКУ ДЛЯ ЖУЧКІВ, ПРОМОВЛЯЮЧИ ПО ЧЕРЗІ СКЛАДИ З БУКВОЮ Ж ЖА   ЖО   ЖУ    ЖЕ   ЖИ   Жі</vt:lpstr>
      <vt:lpstr>бе   жа   же   бі   жи   бу   бо   жу   би   жі   жо   ба завдання: підберіть написані склади – жа, же, жи жі, жо, жу, же  для жирафи,  а для білочки – ба, бо бу, бе, би, бі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ВЕСЕЛА АБЕТКА</dc:title>
  <cp:lastModifiedBy>Пользователь</cp:lastModifiedBy>
  <cp:revision>31</cp:revision>
  <dcterms:modified xsi:type="dcterms:W3CDTF">2022-09-02T15:30:00Z</dcterms:modified>
</cp:coreProperties>
</file>