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58" r:id="rId10"/>
    <p:sldId id="268" r:id="rId11"/>
    <p:sldId id="269" r:id="rId12"/>
    <p:sldId id="270" r:id="rId13"/>
    <p:sldId id="271" r:id="rId14"/>
    <p:sldId id="272" r:id="rId15"/>
    <p:sldId id="274" r:id="rId16"/>
    <p:sldId id="259" r:id="rId17"/>
    <p:sldId id="273" r:id="rId18"/>
    <p:sldId id="275" r:id="rId19"/>
    <p:sldId id="276" r:id="rId20"/>
    <p:sldId id="277" r:id="rId21"/>
    <p:sldId id="278" r:id="rId22"/>
    <p:sldId id="279" r:id="rId23"/>
    <p:sldId id="260" r:id="rId24"/>
    <p:sldId id="280" r:id="rId25"/>
    <p:sldId id="281" r:id="rId26"/>
    <p:sldId id="282" r:id="rId27"/>
    <p:sldId id="283" r:id="rId28"/>
    <p:sldId id="284" r:id="rId29"/>
    <p:sldId id="285" r:id="rId30"/>
    <p:sldId id="261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05.09.2022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jpeg"/><Relationship Id="rId13" Type="http://schemas.openxmlformats.org/officeDocument/2006/relationships/image" Target="../media/image34.jpeg"/><Relationship Id="rId3" Type="http://schemas.openxmlformats.org/officeDocument/2006/relationships/image" Target="../media/image24.jpeg"/><Relationship Id="rId7" Type="http://schemas.openxmlformats.org/officeDocument/2006/relationships/image" Target="../media/image28.jpeg"/><Relationship Id="rId12" Type="http://schemas.openxmlformats.org/officeDocument/2006/relationships/image" Target="../media/image33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eg"/><Relationship Id="rId11" Type="http://schemas.openxmlformats.org/officeDocument/2006/relationships/image" Target="../media/image32.jpeg"/><Relationship Id="rId5" Type="http://schemas.openxmlformats.org/officeDocument/2006/relationships/image" Target="../media/image26.jpeg"/><Relationship Id="rId10" Type="http://schemas.openxmlformats.org/officeDocument/2006/relationships/image" Target="../media/image31.jpeg"/><Relationship Id="rId4" Type="http://schemas.openxmlformats.org/officeDocument/2006/relationships/image" Target="../media/image25.jpeg"/><Relationship Id="rId9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jpeg"/><Relationship Id="rId3" Type="http://schemas.openxmlformats.org/officeDocument/2006/relationships/image" Target="../media/image42.jpeg"/><Relationship Id="rId7" Type="http://schemas.openxmlformats.org/officeDocument/2006/relationships/image" Target="../media/image46.jpe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jpeg"/><Relationship Id="rId5" Type="http://schemas.openxmlformats.org/officeDocument/2006/relationships/image" Target="../media/image44.jpeg"/><Relationship Id="rId10" Type="http://schemas.openxmlformats.org/officeDocument/2006/relationships/image" Target="../media/image49.jpeg"/><Relationship Id="rId4" Type="http://schemas.openxmlformats.org/officeDocument/2006/relationships/image" Target="../media/image43.jpeg"/><Relationship Id="rId9" Type="http://schemas.openxmlformats.org/officeDocument/2006/relationships/image" Target="../media/image4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jpeg"/><Relationship Id="rId7" Type="http://schemas.openxmlformats.org/officeDocument/2006/relationships/image" Target="../media/image58.jpeg"/><Relationship Id="rId2" Type="http://schemas.openxmlformats.org/officeDocument/2006/relationships/image" Target="../media/image5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jpeg"/><Relationship Id="rId5" Type="http://schemas.openxmlformats.org/officeDocument/2006/relationships/image" Target="../media/image56.jpeg"/><Relationship Id="rId4" Type="http://schemas.openxmlformats.org/officeDocument/2006/relationships/image" Target="../media/image55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jpeg"/><Relationship Id="rId2" Type="http://schemas.openxmlformats.org/officeDocument/2006/relationships/image" Target="../media/image6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Relationship Id="rId9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1412776"/>
            <a:ext cx="7406640" cy="1728192"/>
          </a:xfrm>
        </p:spPr>
        <p:txBody>
          <a:bodyPr>
            <a:noAutofit/>
          </a:bodyPr>
          <a:lstStyle/>
          <a:p>
            <a:pPr algn="ctr"/>
            <a:r>
              <a:rPr lang="uk-UA" sz="8800" b="1" dirty="0" smtClean="0">
                <a:solidFill>
                  <a:srgbClr val="00B050"/>
                </a:solidFill>
              </a:rPr>
              <a:t>ВЕ</a:t>
            </a:r>
            <a:r>
              <a:rPr lang="uk-UA" sz="8800" b="1" dirty="0" smtClean="0">
                <a:solidFill>
                  <a:srgbClr val="FFC000"/>
                </a:solidFill>
              </a:rPr>
              <a:t>СЕ</a:t>
            </a:r>
            <a:r>
              <a:rPr lang="uk-UA" sz="8800" b="1" dirty="0" smtClean="0">
                <a:solidFill>
                  <a:srgbClr val="00B0F0"/>
                </a:solidFill>
              </a:rPr>
              <a:t>ЛА</a:t>
            </a:r>
            <a:r>
              <a:rPr lang="uk-UA" sz="8800" b="1" dirty="0" smtClean="0"/>
              <a:t> </a:t>
            </a:r>
            <a:r>
              <a:rPr lang="uk-UA" sz="8800" b="1" dirty="0" smtClean="0">
                <a:solidFill>
                  <a:srgbClr val="FF0000"/>
                </a:solidFill>
              </a:rPr>
              <a:t>АБ</a:t>
            </a:r>
            <a:r>
              <a:rPr lang="uk-UA" sz="8800" b="1" dirty="0" smtClean="0">
                <a:solidFill>
                  <a:srgbClr val="7030A0"/>
                </a:solidFill>
              </a:rPr>
              <a:t>ЕТ</a:t>
            </a:r>
            <a:r>
              <a:rPr lang="uk-UA" sz="8800" b="1" dirty="0" smtClean="0">
                <a:solidFill>
                  <a:srgbClr val="FFFF00"/>
                </a:solidFill>
              </a:rPr>
              <a:t>КА</a:t>
            </a:r>
            <a:endParaRPr lang="ru-RU" sz="8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3429000"/>
            <a:ext cx="7406640" cy="1584176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uk-UA" sz="2200" b="1" dirty="0" smtClean="0">
                <a:solidFill>
                  <a:schemeClr val="accent2">
                    <a:lumMod val="50000"/>
                  </a:schemeClr>
                </a:solidFill>
              </a:rPr>
              <a:t>ЗНАЙОМСТВО З ВІДКРИТИМИ СКЛАДАМИ</a:t>
            </a:r>
          </a:p>
          <a:p>
            <a:r>
              <a:rPr lang="uk-UA" sz="2200" dirty="0" smtClean="0"/>
              <a:t>Ознайомлення дітей середнього дошкільного віку з буквами за методикою Л. </a:t>
            </a:r>
            <a:r>
              <a:rPr lang="uk-UA" sz="2200" dirty="0" err="1" smtClean="0"/>
              <a:t>Шелестової</a:t>
            </a:r>
            <a:r>
              <a:rPr lang="uk-UA" sz="2200" dirty="0" smtClean="0"/>
              <a:t> </a:t>
            </a:r>
          </a:p>
          <a:p>
            <a:pPr algn="ctr"/>
            <a:r>
              <a:rPr lang="en-US" sz="2200" b="1" dirty="0" smtClean="0"/>
              <a:t>2</a:t>
            </a:r>
            <a:r>
              <a:rPr lang="uk-UA" sz="2200" b="1" dirty="0" smtClean="0"/>
              <a:t> частина</a:t>
            </a:r>
          </a:p>
          <a:p>
            <a:r>
              <a:rPr lang="uk-UA" sz="1500" dirty="0" smtClean="0"/>
              <a:t>Підготувала: вихователь Безкровна Л. М.</a:t>
            </a:r>
            <a:endParaRPr lang="ru-RU" sz="15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290266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/>
              <a:t>Гра “У </a:t>
            </a:r>
            <a:r>
              <a:rPr lang="uk-UA" sz="2800" dirty="0" err="1" smtClean="0"/>
              <a:t>лісі”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4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400" b="1" dirty="0" smtClean="0"/>
              <a:t> прочитайте склади та утворіть слово. </a:t>
            </a:r>
            <a:br>
              <a:rPr lang="uk-UA" sz="2400" b="1" dirty="0" smtClean="0"/>
            </a:br>
            <a:r>
              <a:rPr lang="uk-UA" sz="2400" b="1" dirty="0" smtClean="0"/>
              <a:t>Знайдіть незнайому букву. Це буква </a:t>
            </a:r>
            <a:r>
              <a:rPr lang="uk-UA" sz="2400" b="1" dirty="0" smtClean="0">
                <a:solidFill>
                  <a:srgbClr val="FF0000"/>
                </a:solidFill>
              </a:rPr>
              <a:t>Кк. </a:t>
            </a:r>
            <a:r>
              <a:rPr lang="uk-UA" sz="2400" b="1" dirty="0" smtClean="0">
                <a:solidFill>
                  <a:schemeClr val="accent3">
                    <a:lumMod val="50000"/>
                  </a:schemeClr>
                </a:solidFill>
              </a:rPr>
              <a:t>Викладемо її із паличок.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4400" b="1" dirty="0" err="1" smtClean="0">
                <a:solidFill>
                  <a:srgbClr val="00B050"/>
                </a:solidFill>
              </a:rPr>
              <a:t>Бі</a:t>
            </a:r>
            <a:r>
              <a:rPr lang="uk-UA" sz="4400" b="1" dirty="0" smtClean="0">
                <a:solidFill>
                  <a:srgbClr val="00B050"/>
                </a:solidFill>
              </a:rPr>
              <a:t>…    ЖУ…   ВО…   ДЕ…</a:t>
            </a:r>
            <a:endParaRPr lang="ru-RU" sz="4400" b="1" dirty="0">
              <a:solidFill>
                <a:srgbClr val="00B050"/>
              </a:solidFill>
            </a:endParaRPr>
          </a:p>
        </p:txBody>
      </p:sp>
      <p:pic>
        <p:nvPicPr>
          <p:cNvPr id="6148" name="Picture 4" descr="C:\Documents and Settings\Администратор\Мои документы\Downloads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492896"/>
            <a:ext cx="1656184" cy="1656184"/>
          </a:xfrm>
          <a:prstGeom prst="rect">
            <a:avLst/>
          </a:prstGeom>
          <a:noFill/>
        </p:spPr>
      </p:pic>
      <p:pic>
        <p:nvPicPr>
          <p:cNvPr id="6149" name="Picture 5" descr="C:\Documents and Settings\Администратор\Мои документы\Downloads\images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4221088"/>
            <a:ext cx="1483170" cy="1837556"/>
          </a:xfrm>
          <a:prstGeom prst="rect">
            <a:avLst/>
          </a:prstGeom>
          <a:noFill/>
        </p:spPr>
      </p:pic>
      <p:pic>
        <p:nvPicPr>
          <p:cNvPr id="6150" name="Picture 6" descr="C:\Documents and Settings\Администратор\Мои документы\Downloads\images (4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920" y="3717032"/>
            <a:ext cx="2356908" cy="1876797"/>
          </a:xfrm>
          <a:prstGeom prst="rect">
            <a:avLst/>
          </a:prstGeom>
          <a:noFill/>
        </p:spPr>
      </p:pic>
      <p:pic>
        <p:nvPicPr>
          <p:cNvPr id="6151" name="Picture 7" descr="C:\Documents and Settings\Администратор\Мои документы\Downloads\images (5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3068960"/>
            <a:ext cx="1543050" cy="1104900"/>
          </a:xfrm>
          <a:prstGeom prst="rect">
            <a:avLst/>
          </a:prstGeom>
          <a:noFill/>
        </p:spPr>
      </p:pic>
      <p:pic>
        <p:nvPicPr>
          <p:cNvPr id="6153" name="Picture 9" descr="C:\Documents and Settings\Администратор\Мои документы\Downloads\images (7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31640" y="3933056"/>
            <a:ext cx="2057371" cy="26184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035000"/>
          </a:xfrm>
        </p:spPr>
        <p:txBody>
          <a:bodyPr>
            <a:noAutofit/>
          </a:bodyPr>
          <a:lstStyle/>
          <a:p>
            <a:pPr algn="ctr"/>
            <a:r>
              <a:rPr lang="uk-UA" sz="4000" dirty="0" smtClean="0"/>
              <a:t>ХТО З ХВОСТИ</a:t>
            </a:r>
            <a:r>
              <a:rPr lang="uk-UA" sz="4000" dirty="0" smtClean="0">
                <a:solidFill>
                  <a:srgbClr val="FF0000"/>
                </a:solidFill>
              </a:rPr>
              <a:t>КО</a:t>
            </a:r>
            <a:r>
              <a:rPr lang="uk-UA" sz="4000" dirty="0" smtClean="0"/>
              <a:t>М, І З ВУШ</a:t>
            </a:r>
            <a:r>
              <a:rPr lang="uk-UA" sz="4000" dirty="0" smtClean="0">
                <a:solidFill>
                  <a:srgbClr val="FF0000"/>
                </a:solidFill>
              </a:rPr>
              <a:t>КА</a:t>
            </a:r>
            <a:r>
              <a:rPr lang="uk-UA" sz="4000" dirty="0" smtClean="0"/>
              <a:t>МИ</a:t>
            </a:r>
            <a:br>
              <a:rPr lang="uk-UA" sz="4000" dirty="0" smtClean="0"/>
            </a:br>
            <a:r>
              <a:rPr lang="uk-UA" sz="4000" dirty="0" smtClean="0"/>
              <a:t>В </a:t>
            </a:r>
            <a:r>
              <a:rPr lang="uk-UA" sz="4000" dirty="0" smtClean="0">
                <a:solidFill>
                  <a:srgbClr val="FF0000"/>
                </a:solidFill>
              </a:rPr>
              <a:t>КО</a:t>
            </a:r>
            <a:r>
              <a:rPr lang="uk-UA" sz="4000" dirty="0" smtClean="0"/>
              <a:t>ГО ЛАП</a:t>
            </a:r>
            <a:r>
              <a:rPr lang="uk-UA" sz="4000" dirty="0" smtClean="0">
                <a:solidFill>
                  <a:srgbClr val="FF0000"/>
                </a:solidFill>
              </a:rPr>
              <a:t>КИ</a:t>
            </a:r>
            <a:r>
              <a:rPr lang="uk-UA" sz="4000" dirty="0" smtClean="0"/>
              <a:t> З ПОДУШ</a:t>
            </a:r>
            <a:r>
              <a:rPr lang="uk-UA" sz="4000" dirty="0" smtClean="0">
                <a:solidFill>
                  <a:srgbClr val="FF0000"/>
                </a:solidFill>
              </a:rPr>
              <a:t>КА</a:t>
            </a:r>
            <a:r>
              <a:rPr lang="uk-UA" sz="4000" dirty="0" smtClean="0"/>
              <a:t>МИ?</a:t>
            </a:r>
            <a:br>
              <a:rPr lang="uk-UA" sz="4000" dirty="0" smtClean="0"/>
            </a:br>
            <a:r>
              <a:rPr lang="uk-UA" sz="4000" dirty="0" smtClean="0"/>
              <a:t>ЯК СТУПА, НІХТО НЕ ЧУЄ,</a:t>
            </a:r>
            <a:br>
              <a:rPr lang="uk-UA" sz="4000" dirty="0" smtClean="0"/>
            </a:br>
            <a:r>
              <a:rPr lang="uk-UA" sz="4000" dirty="0" smtClean="0"/>
              <a:t>ТИХО КРАДУЧИСЬ, ПОЛЮЄ,</a:t>
            </a:r>
            <a:br>
              <a:rPr lang="uk-UA" sz="4000" dirty="0" smtClean="0"/>
            </a:br>
            <a:r>
              <a:rPr lang="uk-UA" sz="4000" dirty="0" smtClean="0"/>
              <a:t>І МАЛЕНЬ</a:t>
            </a:r>
            <a:r>
              <a:rPr lang="uk-UA" sz="4000" dirty="0" smtClean="0">
                <a:solidFill>
                  <a:srgbClr val="FF0000"/>
                </a:solidFill>
              </a:rPr>
              <a:t>КІ</a:t>
            </a:r>
            <a:r>
              <a:rPr lang="uk-UA" sz="4000" dirty="0" smtClean="0"/>
              <a:t> СІРІ МИШ</a:t>
            </a:r>
            <a:r>
              <a:rPr lang="uk-UA" sz="4000" dirty="0" smtClean="0">
                <a:solidFill>
                  <a:srgbClr val="FF0000"/>
                </a:solidFill>
              </a:rPr>
              <a:t>КИ</a:t>
            </a:r>
            <a:r>
              <a:rPr lang="uk-UA" sz="4000" dirty="0" smtClean="0"/>
              <a:t/>
            </a:r>
            <a:br>
              <a:rPr lang="uk-UA" sz="4000" dirty="0" smtClean="0"/>
            </a:br>
            <a:r>
              <a:rPr lang="uk-UA" sz="4000" dirty="0" smtClean="0"/>
              <a:t>УТІ</a:t>
            </a:r>
            <a:r>
              <a:rPr lang="uk-UA" sz="4000" dirty="0" smtClean="0">
                <a:solidFill>
                  <a:srgbClr val="FF0000"/>
                </a:solidFill>
              </a:rPr>
              <a:t>КА</a:t>
            </a:r>
            <a:r>
              <a:rPr lang="uk-UA" sz="4000" dirty="0" smtClean="0"/>
              <a:t>ЮТЬ ГЕТЬ ВІД…</a:t>
            </a:r>
            <a:br>
              <a:rPr lang="uk-UA" sz="4000" dirty="0" smtClean="0"/>
            </a:br>
            <a:r>
              <a:rPr lang="uk-UA" sz="20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000" b="1" dirty="0" smtClean="0"/>
              <a:t> у загадці прочитайте виділені червоним кольором склади</a:t>
            </a:r>
            <a:endParaRPr lang="ru-RU" sz="2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98178"/>
          </a:xfrm>
        </p:spPr>
        <p:txBody>
          <a:bodyPr>
            <a:normAutofit/>
          </a:bodyPr>
          <a:lstStyle/>
          <a:p>
            <a:pPr algn="ctr"/>
            <a:r>
              <a:rPr lang="uk-UA" sz="6000" b="1" dirty="0" smtClean="0"/>
              <a:t>кішки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20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000" b="1" dirty="0" smtClean="0"/>
              <a:t> читаємо перший та останній склади (</a:t>
            </a:r>
            <a:r>
              <a:rPr lang="uk-UA" sz="2000" b="1" dirty="0" err="1" smtClean="0">
                <a:solidFill>
                  <a:srgbClr val="FF0000"/>
                </a:solidFill>
              </a:rPr>
              <a:t>Кі</a:t>
            </a:r>
            <a:r>
              <a:rPr lang="uk-UA" sz="2000" b="1" dirty="0" smtClean="0">
                <a:solidFill>
                  <a:srgbClr val="FF0000"/>
                </a:solidFill>
              </a:rPr>
              <a:t>   </a:t>
            </a:r>
            <a:r>
              <a:rPr lang="uk-UA" sz="2000" b="1" dirty="0" err="1" smtClean="0">
                <a:solidFill>
                  <a:srgbClr val="FF0000"/>
                </a:solidFill>
              </a:rPr>
              <a:t>КИ</a:t>
            </a:r>
            <a:r>
              <a:rPr lang="uk-UA" sz="2000" b="1" dirty="0" smtClean="0"/>
              <a:t>)</a:t>
            </a:r>
            <a:endParaRPr lang="ru-RU" sz="2000" b="1" dirty="0"/>
          </a:p>
        </p:txBody>
      </p:sp>
      <p:pic>
        <p:nvPicPr>
          <p:cNvPr id="1026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28410" y="1901360"/>
            <a:ext cx="4291862" cy="4551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714202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 smtClean="0"/>
              <a:t>КАША   КИТ   </a:t>
            </a:r>
            <a:r>
              <a:rPr lang="uk-UA" sz="3200" b="1" dirty="0" err="1" smtClean="0"/>
              <a:t>АКАЦ</a:t>
            </a:r>
            <a:r>
              <a:rPr lang="uk-UA" sz="4400" b="1" dirty="0" err="1" smtClean="0"/>
              <a:t>і</a:t>
            </a:r>
            <a:r>
              <a:rPr lang="uk-UA" sz="3200" b="1" dirty="0" err="1" smtClean="0"/>
              <a:t>Я</a:t>
            </a:r>
            <a:r>
              <a:rPr lang="uk-UA" sz="3200" b="1" dirty="0" smtClean="0"/>
              <a:t>   </a:t>
            </a:r>
            <a:r>
              <a:rPr lang="uk-UA" sz="3200" b="1" dirty="0" err="1" smtClean="0"/>
              <a:t>К</a:t>
            </a:r>
            <a:r>
              <a:rPr lang="uk-UA" sz="4400" b="1" dirty="0" err="1" smtClean="0"/>
              <a:t>і</a:t>
            </a:r>
            <a:r>
              <a:rPr lang="uk-UA" sz="3200" b="1" dirty="0" err="1" smtClean="0"/>
              <a:t>ШКА</a:t>
            </a:r>
            <a:r>
              <a:rPr lang="uk-UA" sz="3200" b="1" dirty="0" smtClean="0"/>
              <a:t>   КИЛИМОК   КЕНГУРУ   </a:t>
            </a:r>
            <a:r>
              <a:rPr lang="uk-UA" sz="3200" b="1" dirty="0" err="1" smtClean="0"/>
              <a:t>К</a:t>
            </a:r>
            <a:r>
              <a:rPr lang="uk-UA" sz="4400" b="1" dirty="0" err="1" smtClean="0"/>
              <a:t>і</a:t>
            </a:r>
            <a:r>
              <a:rPr lang="uk-UA" sz="3200" b="1" dirty="0" err="1" smtClean="0"/>
              <a:t>НЬ</a:t>
            </a:r>
            <a:r>
              <a:rPr lang="uk-UA" sz="3200" b="1" dirty="0" smtClean="0"/>
              <a:t>   КУРЧАТА   КОЛЕСО   КОРОНА</a:t>
            </a:r>
            <a:br>
              <a:rPr lang="uk-UA" sz="3200" b="1" dirty="0" smtClean="0"/>
            </a:br>
            <a:r>
              <a:rPr lang="uk-UA" sz="1800" b="1" i="1" dirty="0" smtClean="0">
                <a:solidFill>
                  <a:srgbClr val="00B0F0"/>
                </a:solidFill>
              </a:rPr>
              <a:t>Завдання: </a:t>
            </a:r>
            <a:r>
              <a:rPr lang="uk-UA" sz="1800" b="1" dirty="0" smtClean="0"/>
              <a:t>прочитаємо </a:t>
            </a:r>
            <a:r>
              <a:rPr lang="uk-UA" sz="1800" b="1" dirty="0" smtClean="0"/>
              <a:t>склади з буквою </a:t>
            </a:r>
            <a:r>
              <a:rPr lang="uk-UA" sz="1800" b="1" dirty="0" smtClean="0">
                <a:solidFill>
                  <a:srgbClr val="FF0000"/>
                </a:solidFill>
              </a:rPr>
              <a:t>К</a:t>
            </a:r>
            <a:r>
              <a:rPr lang="uk-UA" sz="1800" b="1" dirty="0" smtClean="0"/>
              <a:t> та знаходимо відповідну картинку. Які картинки зайві?  Чому?</a:t>
            </a:r>
            <a:endParaRPr lang="ru-RU" sz="1800" b="1" dirty="0"/>
          </a:p>
        </p:txBody>
      </p:sp>
      <p:pic>
        <p:nvPicPr>
          <p:cNvPr id="2050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5229200"/>
            <a:ext cx="1333500" cy="1333500"/>
          </a:xfrm>
          <a:prstGeom prst="rect">
            <a:avLst/>
          </a:prstGeom>
          <a:noFill/>
        </p:spPr>
      </p:pic>
      <p:pic>
        <p:nvPicPr>
          <p:cNvPr id="2051" name="Picture 3" descr="C:\Documents and Settings\Администратор\Мои документы\Downloads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5656" y="3573016"/>
            <a:ext cx="1066800" cy="1333500"/>
          </a:xfrm>
          <a:prstGeom prst="rect">
            <a:avLst/>
          </a:prstGeom>
          <a:noFill/>
        </p:spPr>
      </p:pic>
      <p:pic>
        <p:nvPicPr>
          <p:cNvPr id="2052" name="Picture 4" descr="C:\Documents and Settings\Администратор\Мои документы\Downloads\images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288" y="3861048"/>
            <a:ext cx="1333500" cy="1333500"/>
          </a:xfrm>
          <a:prstGeom prst="rect">
            <a:avLst/>
          </a:prstGeom>
          <a:noFill/>
        </p:spPr>
      </p:pic>
      <p:pic>
        <p:nvPicPr>
          <p:cNvPr id="2053" name="Picture 5" descr="C:\Documents and Settings\Администратор\Мои документы\Downloads\images (4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088" y="5157192"/>
            <a:ext cx="1123950" cy="1333500"/>
          </a:xfrm>
          <a:prstGeom prst="rect">
            <a:avLst/>
          </a:prstGeom>
          <a:noFill/>
        </p:spPr>
      </p:pic>
      <p:pic>
        <p:nvPicPr>
          <p:cNvPr id="2054" name="Picture 6" descr="C:\Documents and Settings\Администратор\Мои документы\Downloads\images (5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88024" y="2492896"/>
            <a:ext cx="1543050" cy="1162050"/>
          </a:xfrm>
          <a:prstGeom prst="rect">
            <a:avLst/>
          </a:prstGeom>
          <a:noFill/>
        </p:spPr>
      </p:pic>
      <p:pic>
        <p:nvPicPr>
          <p:cNvPr id="2055" name="Picture 7" descr="C:\Documents and Settings\Администратор\Мои документы\Downloads\images (6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48264" y="2276872"/>
            <a:ext cx="1409700" cy="1333500"/>
          </a:xfrm>
          <a:prstGeom prst="rect">
            <a:avLst/>
          </a:prstGeom>
          <a:noFill/>
        </p:spPr>
      </p:pic>
      <p:pic>
        <p:nvPicPr>
          <p:cNvPr id="2056" name="Picture 8" descr="C:\Documents and Settings\Администратор\Мои документы\Downloads\images (7)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131840" y="2348880"/>
            <a:ext cx="1333500" cy="1333500"/>
          </a:xfrm>
          <a:prstGeom prst="rect">
            <a:avLst/>
          </a:prstGeom>
          <a:noFill/>
        </p:spPr>
      </p:pic>
      <p:pic>
        <p:nvPicPr>
          <p:cNvPr id="2057" name="Picture 9" descr="C:\Documents and Settings\Администратор\Мои документы\Downloads\images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59632" y="2132856"/>
            <a:ext cx="1333500" cy="1333500"/>
          </a:xfrm>
          <a:prstGeom prst="rect">
            <a:avLst/>
          </a:prstGeom>
          <a:noFill/>
        </p:spPr>
      </p:pic>
      <p:pic>
        <p:nvPicPr>
          <p:cNvPr id="2058" name="Picture 10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75856" y="3573016"/>
            <a:ext cx="1333500" cy="1333500"/>
          </a:xfrm>
          <a:prstGeom prst="rect">
            <a:avLst/>
          </a:prstGeom>
          <a:noFill/>
        </p:spPr>
      </p:pic>
      <p:pic>
        <p:nvPicPr>
          <p:cNvPr id="2059" name="Picture 11" descr="C:\Documents and Settings\Администратор\Мои документы\Downloads\images (2)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220072" y="3789040"/>
            <a:ext cx="1333500" cy="1333500"/>
          </a:xfrm>
          <a:prstGeom prst="rect">
            <a:avLst/>
          </a:prstGeom>
          <a:noFill/>
        </p:spPr>
      </p:pic>
      <p:pic>
        <p:nvPicPr>
          <p:cNvPr id="2060" name="Picture 12" descr="C:\Documents and Settings\Администратор\Мои документы\Downloads\images (3)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20272" y="5445224"/>
            <a:ext cx="1543050" cy="990600"/>
          </a:xfrm>
          <a:prstGeom prst="rect">
            <a:avLst/>
          </a:prstGeom>
          <a:noFill/>
        </p:spPr>
      </p:pic>
      <p:pic>
        <p:nvPicPr>
          <p:cNvPr id="2061" name="Picture 13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491880" y="5157192"/>
            <a:ext cx="1000125" cy="133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79432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2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200" b="1" dirty="0" smtClean="0"/>
              <a:t> заспіваємо для клоуна, який тримає кульки серед якої є блакитна - склади з буквою </a:t>
            </a:r>
            <a:r>
              <a:rPr lang="uk-UA" sz="2200" b="1" dirty="0" smtClean="0">
                <a:solidFill>
                  <a:srgbClr val="FF0000"/>
                </a:solidFill>
              </a:rPr>
              <a:t>З</a:t>
            </a:r>
            <a:r>
              <a:rPr lang="uk-UA" sz="2200" b="1" dirty="0" smtClean="0"/>
              <a:t>.  Для клоуна, який тримає кульки серед якої є зелена кулька - склади з буквою </a:t>
            </a:r>
            <a:r>
              <a:rPr lang="uk-UA" sz="2200" b="1" dirty="0" smtClean="0">
                <a:solidFill>
                  <a:srgbClr val="FF0000"/>
                </a:solidFill>
              </a:rPr>
              <a:t>К.</a:t>
            </a:r>
            <a:r>
              <a:rPr lang="uk-UA" sz="2400" b="1" dirty="0" smtClean="0">
                <a:solidFill>
                  <a:srgbClr val="FF0000"/>
                </a:solidFill>
              </a:rPr>
              <a:t/>
            </a:r>
            <a:br>
              <a:rPr lang="uk-UA" sz="2400" b="1" dirty="0" smtClean="0">
                <a:solidFill>
                  <a:srgbClr val="FF0000"/>
                </a:solidFill>
              </a:rPr>
            </a:br>
            <a:r>
              <a:rPr lang="uk-UA" sz="4800" b="1" dirty="0" smtClean="0">
                <a:solidFill>
                  <a:srgbClr val="00B0F0"/>
                </a:solidFill>
              </a:rPr>
              <a:t>ЗА   ЗО   ЗУ   ЗЕ   ЗИ   З</a:t>
            </a:r>
            <a:r>
              <a:rPr lang="uk-UA" sz="6000" b="1" dirty="0" smtClean="0">
                <a:solidFill>
                  <a:srgbClr val="00B0F0"/>
                </a:solidFill>
              </a:rPr>
              <a:t>і</a:t>
            </a:r>
            <a:r>
              <a:rPr lang="uk-UA" sz="4800" b="1" dirty="0" smtClean="0">
                <a:solidFill>
                  <a:srgbClr val="FF0000"/>
                </a:solidFill>
              </a:rPr>
              <a:t/>
            </a:r>
            <a:br>
              <a:rPr lang="uk-UA" sz="4800" b="1" dirty="0" smtClean="0">
                <a:solidFill>
                  <a:srgbClr val="FF0000"/>
                </a:solidFill>
              </a:rPr>
            </a:br>
            <a:r>
              <a:rPr lang="uk-UA" sz="4800" b="1" dirty="0" smtClean="0">
                <a:solidFill>
                  <a:srgbClr val="00B050"/>
                </a:solidFill>
              </a:rPr>
              <a:t>КА   </a:t>
            </a:r>
            <a:r>
              <a:rPr lang="uk-UA" sz="4800" b="1" dirty="0" err="1" smtClean="0">
                <a:solidFill>
                  <a:srgbClr val="00B050"/>
                </a:solidFill>
              </a:rPr>
              <a:t>КО</a:t>
            </a:r>
            <a:r>
              <a:rPr lang="uk-UA" sz="4800" b="1" dirty="0" smtClean="0">
                <a:solidFill>
                  <a:srgbClr val="00B050"/>
                </a:solidFill>
              </a:rPr>
              <a:t>   </a:t>
            </a:r>
            <a:r>
              <a:rPr lang="uk-UA" sz="4800" b="1" dirty="0" err="1" smtClean="0">
                <a:solidFill>
                  <a:srgbClr val="00B050"/>
                </a:solidFill>
              </a:rPr>
              <a:t>КУ</a:t>
            </a:r>
            <a:r>
              <a:rPr lang="uk-UA" sz="4800" b="1" dirty="0" smtClean="0">
                <a:solidFill>
                  <a:srgbClr val="00B050"/>
                </a:solidFill>
              </a:rPr>
              <a:t>   КЕ   </a:t>
            </a:r>
            <a:r>
              <a:rPr lang="uk-UA" sz="4800" b="1" dirty="0" err="1" smtClean="0">
                <a:solidFill>
                  <a:srgbClr val="00B050"/>
                </a:solidFill>
              </a:rPr>
              <a:t>КИ</a:t>
            </a:r>
            <a:r>
              <a:rPr lang="uk-UA" sz="4800" b="1" dirty="0" smtClean="0">
                <a:solidFill>
                  <a:srgbClr val="00B050"/>
                </a:solidFill>
              </a:rPr>
              <a:t>   </a:t>
            </a:r>
            <a:r>
              <a:rPr lang="uk-UA" sz="4800" b="1" dirty="0" err="1" smtClean="0">
                <a:solidFill>
                  <a:srgbClr val="00B050"/>
                </a:solidFill>
              </a:rPr>
              <a:t>К</a:t>
            </a:r>
            <a:r>
              <a:rPr lang="uk-UA" sz="6000" b="1" dirty="0" err="1" smtClean="0">
                <a:solidFill>
                  <a:srgbClr val="00B050"/>
                </a:solidFill>
              </a:rPr>
              <a:t>і</a:t>
            </a:r>
            <a:endParaRPr lang="ru-RU" sz="6000" b="1" dirty="0">
              <a:solidFill>
                <a:srgbClr val="00B050"/>
              </a:solidFill>
            </a:endParaRPr>
          </a:p>
        </p:txBody>
      </p:sp>
      <p:pic>
        <p:nvPicPr>
          <p:cNvPr id="3074" name="Picture 2" descr="C:\Documents and Settings\Администратор\Мои документы\Downloads\image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185709"/>
            <a:ext cx="2808312" cy="3360373"/>
          </a:xfrm>
          <a:prstGeom prst="rect">
            <a:avLst/>
          </a:prstGeom>
          <a:noFill/>
        </p:spPr>
      </p:pic>
      <p:pic>
        <p:nvPicPr>
          <p:cNvPr id="3075" name="Picture 3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3429000"/>
            <a:ext cx="2355924" cy="30259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378498"/>
          </a:xfrm>
        </p:spPr>
        <p:txBody>
          <a:bodyPr>
            <a:normAutofit/>
          </a:bodyPr>
          <a:lstStyle/>
          <a:p>
            <a:pPr algn="ctr"/>
            <a:r>
              <a:rPr lang="uk-UA" sz="2000" b="1" i="1" dirty="0" smtClean="0">
                <a:solidFill>
                  <a:srgbClr val="00B0F0"/>
                </a:solidFill>
              </a:rPr>
              <a:t>Завдання: </a:t>
            </a:r>
            <a:r>
              <a:rPr lang="uk-UA" sz="2000" b="1" dirty="0" smtClean="0"/>
              <a:t>качка з каченятами просять допомоги. Скласти із складів слова, орієнтуючись на колір. Прочитайте їх.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7200" b="1" dirty="0" err="1" smtClean="0">
                <a:solidFill>
                  <a:schemeClr val="bg1">
                    <a:lumMod val="50000"/>
                  </a:schemeClr>
                </a:solidFill>
              </a:rPr>
              <a:t>ко</a:t>
            </a:r>
            <a:r>
              <a:rPr lang="uk-UA" sz="7200" b="1" dirty="0" smtClean="0">
                <a:solidFill>
                  <a:schemeClr val="bg1">
                    <a:lumMod val="50000"/>
                  </a:schemeClr>
                </a:solidFill>
              </a:rPr>
              <a:t>   </a:t>
            </a:r>
            <a:r>
              <a:rPr lang="uk-UA" sz="7200" b="1" dirty="0" err="1" smtClean="0">
                <a:solidFill>
                  <a:srgbClr val="FFFF00"/>
                </a:solidFill>
              </a:rPr>
              <a:t>жу</a:t>
            </a:r>
            <a:r>
              <a:rPr lang="uk-UA" sz="7200" b="1" dirty="0" smtClean="0"/>
              <a:t>   </a:t>
            </a:r>
            <a:r>
              <a:rPr lang="uk-UA" sz="7200" b="1" dirty="0" err="1" smtClean="0">
                <a:solidFill>
                  <a:srgbClr val="00B050"/>
                </a:solidFill>
              </a:rPr>
              <a:t>ві</a:t>
            </a:r>
            <a:r>
              <a:rPr lang="uk-UA" sz="7200" b="1" dirty="0" smtClean="0"/>
              <a:t>   </a:t>
            </a:r>
            <a:r>
              <a:rPr lang="uk-UA" sz="7200" b="1" dirty="0" smtClean="0">
                <a:solidFill>
                  <a:srgbClr val="FFC000"/>
                </a:solidFill>
              </a:rPr>
              <a:t>ка</a:t>
            </a:r>
            <a:r>
              <a:rPr lang="uk-UA" sz="7200" b="1" dirty="0" smtClean="0"/>
              <a:t>   </a:t>
            </a:r>
            <a:r>
              <a:rPr lang="uk-UA" sz="7200" b="1" dirty="0" smtClean="0">
                <a:solidFill>
                  <a:srgbClr val="7030A0"/>
                </a:solidFill>
              </a:rPr>
              <a:t>ке</a:t>
            </a:r>
            <a:r>
              <a:rPr lang="uk-UA" sz="7200" b="1" dirty="0" smtClean="0"/>
              <a:t>   </a:t>
            </a:r>
            <a:r>
              <a:rPr lang="uk-UA" sz="7200" b="1" dirty="0" smtClean="0">
                <a:solidFill>
                  <a:srgbClr val="FF0000"/>
                </a:solidFill>
              </a:rPr>
              <a:t>бик</a:t>
            </a:r>
            <a:r>
              <a:rPr lang="uk-UA" sz="7200" b="1" dirty="0" smtClean="0"/>
              <a:t>   </a:t>
            </a:r>
            <a:r>
              <a:rPr lang="uk-UA" sz="7200" b="1" dirty="0" err="1" smtClean="0">
                <a:solidFill>
                  <a:srgbClr val="00B050"/>
                </a:solidFill>
              </a:rPr>
              <a:t>кі</a:t>
            </a:r>
            <a:r>
              <a:rPr lang="uk-UA" sz="7200" b="1" dirty="0" smtClean="0"/>
              <a:t>   </a:t>
            </a:r>
            <a:r>
              <a:rPr lang="uk-UA" sz="7200" b="1" dirty="0" err="1" smtClean="0">
                <a:solidFill>
                  <a:srgbClr val="7030A0"/>
                </a:solidFill>
              </a:rPr>
              <a:t>ди</a:t>
            </a:r>
            <a:r>
              <a:rPr lang="uk-UA" sz="7200" b="1" dirty="0" smtClean="0"/>
              <a:t>   </a:t>
            </a:r>
            <a:r>
              <a:rPr lang="uk-UA" sz="7200" b="1" dirty="0" err="1" smtClean="0">
                <a:solidFill>
                  <a:srgbClr val="FF0000"/>
                </a:solidFill>
              </a:rPr>
              <a:t>ку</a:t>
            </a:r>
            <a:r>
              <a:rPr lang="uk-UA" sz="7200" b="1" dirty="0" smtClean="0">
                <a:solidFill>
                  <a:srgbClr val="FF0000"/>
                </a:solidFill>
              </a:rPr>
              <a:t> </a:t>
            </a:r>
            <a:r>
              <a:rPr lang="uk-UA" sz="7200" b="1" dirty="0" smtClean="0"/>
              <a:t>  </a:t>
            </a:r>
            <a:r>
              <a:rPr lang="uk-UA" sz="7200" b="1" dirty="0" err="1" smtClean="0">
                <a:solidFill>
                  <a:srgbClr val="FFFF00"/>
                </a:solidFill>
              </a:rPr>
              <a:t>ки</a:t>
            </a:r>
            <a:r>
              <a:rPr lang="uk-UA" sz="7200" b="1" dirty="0" smtClean="0"/>
              <a:t>   </a:t>
            </a:r>
            <a:r>
              <a:rPr lang="uk-UA" sz="7200" b="1" dirty="0" err="1" smtClean="0">
                <a:solidFill>
                  <a:srgbClr val="FFC000"/>
                </a:solidFill>
              </a:rPr>
              <a:t>ва</a:t>
            </a:r>
            <a:r>
              <a:rPr lang="uk-UA" sz="7200" b="1" dirty="0" smtClean="0"/>
              <a:t>   </a:t>
            </a:r>
            <a:r>
              <a:rPr lang="uk-UA" sz="7200" b="1" dirty="0" smtClean="0">
                <a:solidFill>
                  <a:schemeClr val="bg1">
                    <a:lumMod val="50000"/>
                  </a:schemeClr>
                </a:solidFill>
              </a:rPr>
              <a:t>за</a:t>
            </a:r>
            <a:endParaRPr lang="ru-RU" sz="7200" dirty="0"/>
          </a:p>
        </p:txBody>
      </p:sp>
      <p:pic>
        <p:nvPicPr>
          <p:cNvPr id="5122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4293096"/>
            <a:ext cx="2273536" cy="23404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74242"/>
          </a:xfrm>
        </p:spPr>
        <p:txBody>
          <a:bodyPr>
            <a:normAutofit/>
          </a:bodyPr>
          <a:lstStyle/>
          <a:p>
            <a:pPr algn="ctr"/>
            <a:r>
              <a:rPr lang="uk-UA" sz="1800" b="1" dirty="0" smtClean="0"/>
              <a:t>УЗЯВ ХЛОПЧИНА РУШНИЧОК</a:t>
            </a:r>
            <a:br>
              <a:rPr lang="uk-UA" sz="1800" b="1" dirty="0" smtClean="0"/>
            </a:br>
            <a:r>
              <a:rPr lang="uk-UA" sz="1800" b="1" dirty="0" smtClean="0"/>
              <a:t>ТА Й ПОВІСИВ НА ГАЧОК.</a:t>
            </a:r>
            <a:br>
              <a:rPr lang="uk-UA" sz="1800" b="1" dirty="0" smtClean="0"/>
            </a:br>
            <a:r>
              <a:rPr lang="uk-UA" sz="1800" b="1" dirty="0" smtClean="0"/>
              <a:t>ДО МАТУСІ ПОВЕРНУВСЯ,</a:t>
            </a:r>
            <a:br>
              <a:rPr lang="uk-UA" sz="1800" b="1" dirty="0" smtClean="0"/>
            </a:br>
            <a:r>
              <a:rPr lang="uk-UA" sz="1800" b="1" dirty="0" smtClean="0"/>
              <a:t>ВІД ЗДОГАДКИ ПОСМІХНУВСЯ:</a:t>
            </a:r>
            <a:br>
              <a:rPr lang="uk-UA" sz="1800" b="1" dirty="0" smtClean="0"/>
            </a:br>
            <a:r>
              <a:rPr lang="uk-UA" sz="1800" b="1" dirty="0" smtClean="0"/>
              <a:t>- ЯК ЖУРАВЛИК, ЯК ОРЕЛ</a:t>
            </a:r>
            <a:br>
              <a:rPr lang="uk-UA" sz="1800" b="1" dirty="0" smtClean="0"/>
            </a:br>
            <a:r>
              <a:rPr lang="uk-UA" sz="1800" b="1" dirty="0" smtClean="0"/>
              <a:t>ЦЯ КРИЛАТА БУКВА </a:t>
            </a:r>
            <a:r>
              <a:rPr lang="uk-UA" sz="1800" b="1" dirty="0" smtClean="0">
                <a:solidFill>
                  <a:srgbClr val="FF0000"/>
                </a:solidFill>
              </a:rPr>
              <a:t>Л.</a:t>
            </a:r>
            <a:endParaRPr lang="ru-RU" sz="1800" b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C:\Documents and Settings\Администратор\Мои документы\Downloads\l6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286238"/>
            <a:ext cx="4389745" cy="4383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802434"/>
          </a:xfrm>
        </p:spPr>
        <p:txBody>
          <a:bodyPr>
            <a:normAutofit/>
          </a:bodyPr>
          <a:lstStyle/>
          <a:p>
            <a:pPr algn="ctr"/>
            <a:r>
              <a:rPr lang="uk-UA" sz="20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000" b="1" dirty="0" smtClean="0">
                <a:solidFill>
                  <a:schemeClr val="accent3">
                    <a:lumMod val="50000"/>
                  </a:schemeClr>
                </a:solidFill>
              </a:rPr>
              <a:t> знайдіть та назвіть для Лисички букви раніше вивчені. Яка буква серед них нова? </a:t>
            </a:r>
            <a:r>
              <a:rPr lang="uk-UA" sz="3200" b="1" dirty="0" smtClean="0">
                <a:solidFill>
                  <a:srgbClr val="FF0000"/>
                </a:solidFill>
              </a:rPr>
              <a:t>Л </a:t>
            </a:r>
            <a:r>
              <a:rPr lang="uk-UA" sz="2000" b="1" dirty="0" smtClean="0">
                <a:solidFill>
                  <a:schemeClr val="accent3">
                    <a:lumMod val="50000"/>
                  </a:schemeClr>
                </a:solidFill>
              </a:rPr>
              <a:t>Покажіть її за допомогою  своїх пальчиків.</a:t>
            </a:r>
            <a:r>
              <a:rPr lang="uk-UA" sz="2000" b="1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uk-UA" sz="20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uk-UA" sz="6600" b="1" dirty="0" smtClean="0">
                <a:solidFill>
                  <a:schemeClr val="accent4">
                    <a:lumMod val="75000"/>
                  </a:schemeClr>
                </a:solidFill>
              </a:rPr>
              <a:t>Б   О   В   А   Д   </a:t>
            </a: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</a:rPr>
              <a:t>і</a:t>
            </a:r>
            <a:r>
              <a:rPr lang="uk-UA" sz="6600" b="1" dirty="0" smtClean="0">
                <a:solidFill>
                  <a:schemeClr val="accent4">
                    <a:lumMod val="75000"/>
                  </a:schemeClr>
                </a:solidFill>
              </a:rPr>
              <a:t>   Г   Л   Ж   Е   З   У   К   И</a:t>
            </a:r>
            <a:endParaRPr lang="ru-RU" sz="6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026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4005064"/>
            <a:ext cx="2477864" cy="24778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298378"/>
          </a:xfrm>
        </p:spPr>
        <p:txBody>
          <a:bodyPr>
            <a:normAutofit/>
          </a:bodyPr>
          <a:lstStyle/>
          <a:p>
            <a:pPr algn="ctr"/>
            <a:r>
              <a:rPr lang="uk-UA" sz="2000" b="1" dirty="0" smtClean="0"/>
              <a:t>Заспіваємо разом з Лимончиком веселі склади:</a:t>
            </a:r>
            <a:br>
              <a:rPr lang="uk-UA" sz="2000" b="1" dirty="0" smtClean="0"/>
            </a:br>
            <a:r>
              <a:rPr lang="uk-UA" sz="7200" b="1" dirty="0" smtClean="0">
                <a:solidFill>
                  <a:srgbClr val="FFFF00"/>
                </a:solidFill>
              </a:rPr>
              <a:t>ЛА   ЛО   ЛУ   </a:t>
            </a:r>
            <a:br>
              <a:rPr lang="uk-UA" sz="7200" b="1" dirty="0" smtClean="0">
                <a:solidFill>
                  <a:srgbClr val="FFFF00"/>
                </a:solidFill>
              </a:rPr>
            </a:br>
            <a:r>
              <a:rPr lang="uk-UA" sz="7200" b="1" dirty="0" smtClean="0">
                <a:solidFill>
                  <a:srgbClr val="FFFF00"/>
                </a:solidFill>
              </a:rPr>
              <a:t>ЛЕ   ЛИ   Л</a:t>
            </a:r>
            <a:r>
              <a:rPr lang="uk-UA" sz="8800" b="1" dirty="0" smtClean="0">
                <a:solidFill>
                  <a:srgbClr val="FFFF00"/>
                </a:solidFill>
              </a:rPr>
              <a:t>і </a:t>
            </a:r>
            <a:endParaRPr lang="ru-RU" sz="8800" b="1" dirty="0">
              <a:solidFill>
                <a:srgbClr val="FFFF00"/>
              </a:solidFill>
            </a:endParaRPr>
          </a:p>
        </p:txBody>
      </p:sp>
      <p:pic>
        <p:nvPicPr>
          <p:cNvPr id="2050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3754387"/>
            <a:ext cx="2304256" cy="25807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434282"/>
          </a:xfrm>
        </p:spPr>
        <p:txBody>
          <a:bodyPr>
            <a:normAutofit/>
          </a:bodyPr>
          <a:lstStyle/>
          <a:p>
            <a:pPr algn="ctr"/>
            <a:r>
              <a:rPr lang="uk-UA" sz="20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000" b="1" dirty="0" smtClean="0"/>
              <a:t> прочитаємо  склади з буквою </a:t>
            </a:r>
            <a:r>
              <a:rPr lang="uk-UA" sz="2000" b="1" dirty="0" smtClean="0">
                <a:solidFill>
                  <a:srgbClr val="FF0000"/>
                </a:solidFill>
              </a:rPr>
              <a:t>Л</a:t>
            </a:r>
            <a:r>
              <a:rPr lang="uk-UA" sz="2000" b="1" dirty="0" smtClean="0"/>
              <a:t> у поданих словах; виділене слово читаємо.</a:t>
            </a:r>
            <a:br>
              <a:rPr lang="uk-UA" sz="2000" b="1" dirty="0" smtClean="0"/>
            </a:br>
            <a:r>
              <a:rPr lang="uk-UA" sz="3600" dirty="0" smtClean="0">
                <a:solidFill>
                  <a:srgbClr val="00B050"/>
                </a:solidFill>
              </a:rPr>
              <a:t>ЛИСТЯ   </a:t>
            </a:r>
            <a:r>
              <a:rPr lang="uk-UA" sz="3600" b="1" dirty="0" smtClean="0">
                <a:solidFill>
                  <a:srgbClr val="00B050"/>
                </a:solidFill>
              </a:rPr>
              <a:t>ЛЕЛЕКА  </a:t>
            </a:r>
            <a:r>
              <a:rPr lang="uk-UA" sz="3600" dirty="0" smtClean="0">
                <a:solidFill>
                  <a:srgbClr val="00B050"/>
                </a:solidFill>
              </a:rPr>
              <a:t> ЛІТО   БДЖОЛА   ЛОПАТА   ОЛИВА   ОСЕЛЕДЕЦЬ   ЛАСТІВКА   ЛІТАК   </a:t>
            </a:r>
            <a:endParaRPr lang="ru-RU" sz="3600" dirty="0">
              <a:solidFill>
                <a:srgbClr val="00B050"/>
              </a:solidFill>
            </a:endParaRPr>
          </a:p>
        </p:txBody>
      </p:sp>
      <p:pic>
        <p:nvPicPr>
          <p:cNvPr id="3074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4941168"/>
            <a:ext cx="933450" cy="1333500"/>
          </a:xfrm>
          <a:prstGeom prst="rect">
            <a:avLst/>
          </a:prstGeom>
          <a:noFill/>
        </p:spPr>
      </p:pic>
      <p:pic>
        <p:nvPicPr>
          <p:cNvPr id="3075" name="Picture 3" descr="C:\Documents and Settings\Администратор\Мои документы\Downloads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3212976"/>
            <a:ext cx="1333500" cy="1333500"/>
          </a:xfrm>
          <a:prstGeom prst="rect">
            <a:avLst/>
          </a:prstGeom>
          <a:noFill/>
        </p:spPr>
      </p:pic>
      <p:pic>
        <p:nvPicPr>
          <p:cNvPr id="3076" name="Picture 4" descr="C:\Documents and Settings\Администратор\Мои документы\Downloads\images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35696" y="2924944"/>
            <a:ext cx="1543050" cy="1104900"/>
          </a:xfrm>
          <a:prstGeom prst="rect">
            <a:avLst/>
          </a:prstGeom>
          <a:noFill/>
        </p:spPr>
      </p:pic>
      <p:pic>
        <p:nvPicPr>
          <p:cNvPr id="3077" name="Picture 5" descr="C:\Documents and Settings\Администратор\Мои документы\Downloads\images (4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4" y="3717031"/>
            <a:ext cx="1296144" cy="1832931"/>
          </a:xfrm>
          <a:prstGeom prst="rect">
            <a:avLst/>
          </a:prstGeom>
          <a:noFill/>
        </p:spPr>
      </p:pic>
      <p:pic>
        <p:nvPicPr>
          <p:cNvPr id="3078" name="Picture 6" descr="C:\Documents and Settings\Администратор\Мои документы\Downloads\images (5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55776" y="5157192"/>
            <a:ext cx="1333500" cy="1333500"/>
          </a:xfrm>
          <a:prstGeom prst="rect">
            <a:avLst/>
          </a:prstGeom>
          <a:noFill/>
        </p:spPr>
      </p:pic>
      <p:pic>
        <p:nvPicPr>
          <p:cNvPr id="3079" name="Picture 7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16016" y="5085184"/>
            <a:ext cx="1314450" cy="1333500"/>
          </a:xfrm>
          <a:prstGeom prst="rect">
            <a:avLst/>
          </a:prstGeom>
          <a:noFill/>
        </p:spPr>
      </p:pic>
      <p:pic>
        <p:nvPicPr>
          <p:cNvPr id="3080" name="Picture 8" descr="C:\Documents and Settings\Администратор\Мои документы\Downloads\images (2)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31640" y="4005064"/>
            <a:ext cx="1333500" cy="1333500"/>
          </a:xfrm>
          <a:prstGeom prst="rect">
            <a:avLst/>
          </a:prstGeom>
          <a:noFill/>
        </p:spPr>
      </p:pic>
      <p:pic>
        <p:nvPicPr>
          <p:cNvPr id="3081" name="Picture 9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932040" y="2852936"/>
            <a:ext cx="1543050" cy="1209675"/>
          </a:xfrm>
          <a:prstGeom prst="rect">
            <a:avLst/>
          </a:prstGeom>
          <a:noFill/>
        </p:spPr>
      </p:pic>
      <p:pic>
        <p:nvPicPr>
          <p:cNvPr id="3082" name="Picture 10" descr="C:\Documents and Settings\Администратор\Мои документы\Downloads\images (2)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491880" y="3645024"/>
            <a:ext cx="1333500" cy="133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28215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000" b="1" dirty="0" smtClean="0"/>
              <a:t>ЗБОКУ, ЗНИЗУ І ЗГОРИ,</a:t>
            </a:r>
            <a:br>
              <a:rPr lang="uk-UA" sz="2000" b="1" dirty="0" smtClean="0"/>
            </a:br>
            <a:r>
              <a:rPr lang="uk-UA" sz="2000" b="1" dirty="0" smtClean="0"/>
              <a:t>СХОЖА </a:t>
            </a:r>
            <a:r>
              <a:rPr lang="uk-UA" sz="2200" b="1" dirty="0" smtClean="0">
                <a:solidFill>
                  <a:srgbClr val="FF0000"/>
                </a:solidFill>
              </a:rPr>
              <a:t>З </a:t>
            </a:r>
            <a:r>
              <a:rPr lang="uk-UA" sz="2000" b="1" dirty="0" smtClean="0"/>
              <a:t>НА ЦИФРУ ТРИ.</a:t>
            </a:r>
            <a:br>
              <a:rPr lang="uk-UA" sz="2000" b="1" dirty="0" smtClean="0"/>
            </a:br>
            <a:r>
              <a:rPr lang="uk-UA" sz="2000" b="1" dirty="0" smtClean="0"/>
              <a:t>Є ТРИ ЗУБИ В БУКВИ </a:t>
            </a:r>
            <a:r>
              <a:rPr lang="uk-UA" sz="2200" b="1" dirty="0" smtClean="0">
                <a:solidFill>
                  <a:srgbClr val="FF0000"/>
                </a:solidFill>
              </a:rPr>
              <a:t>З</a:t>
            </a:r>
            <a:r>
              <a:rPr lang="uk-UA" sz="2000" b="1" dirty="0" smtClean="0"/>
              <a:t>,</a:t>
            </a:r>
            <a:br>
              <a:rPr lang="uk-UA" sz="2000" b="1" dirty="0" smtClean="0"/>
            </a:br>
            <a:r>
              <a:rPr lang="uk-UA" sz="2000" b="1" dirty="0" smtClean="0"/>
              <a:t>НИМИ ВСЕ ВОНА ГРИЗЕ.</a:t>
            </a:r>
            <a:endParaRPr lang="ru-RU" sz="2000" b="1" dirty="0"/>
          </a:p>
        </p:txBody>
      </p:sp>
      <p:pic>
        <p:nvPicPr>
          <p:cNvPr id="1026" name="Picture 2" descr="C:\Documents and Settings\Администратор\Мои документы\Download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1715" y="1790696"/>
            <a:ext cx="3996549" cy="46626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746968"/>
          </a:xfrm>
        </p:spPr>
        <p:txBody>
          <a:bodyPr/>
          <a:lstStyle/>
          <a:p>
            <a:pPr algn="ctr"/>
            <a:r>
              <a:rPr lang="uk-UA" dirty="0" smtClean="0"/>
              <a:t>ПА</a:t>
            </a:r>
            <a:r>
              <a:rPr lang="uk-UA" dirty="0" smtClean="0">
                <a:solidFill>
                  <a:srgbClr val="FF0000"/>
                </a:solidFill>
              </a:rPr>
              <a:t>ЗУ</a:t>
            </a:r>
            <a:r>
              <a:rPr lang="uk-UA" dirty="0" smtClean="0"/>
              <a:t>РИСТИЙ </a:t>
            </a:r>
            <a:r>
              <a:rPr lang="uk-UA" dirty="0" err="1" smtClean="0">
                <a:solidFill>
                  <a:srgbClr val="FF0000"/>
                </a:solidFill>
              </a:rPr>
              <a:t>В</a:t>
            </a:r>
            <a:r>
              <a:rPr lang="uk-UA" sz="6000" dirty="0" err="1" smtClean="0">
                <a:solidFill>
                  <a:srgbClr val="FF0000"/>
                </a:solidFill>
              </a:rPr>
              <a:t>і</a:t>
            </a:r>
            <a:r>
              <a:rPr lang="uk-UA" dirty="0" err="1" smtClean="0"/>
              <a:t>Н</a:t>
            </a:r>
            <a:r>
              <a:rPr lang="uk-UA" dirty="0" smtClean="0"/>
              <a:t>, ГРИ</a:t>
            </a:r>
            <a:r>
              <a:rPr lang="uk-UA" dirty="0" smtClean="0">
                <a:solidFill>
                  <a:srgbClr val="FF0000"/>
                </a:solidFill>
              </a:rPr>
              <a:t>ВА</a:t>
            </a:r>
            <a:r>
              <a:rPr lang="uk-UA" dirty="0" smtClean="0"/>
              <a:t>СТИЙ,</a:t>
            </a:r>
            <a:br>
              <a:rPr lang="uk-UA" dirty="0" smtClean="0"/>
            </a:br>
            <a:r>
              <a:rPr lang="uk-UA" dirty="0" smtClean="0"/>
              <a:t>ЯК З</a:t>
            </a:r>
            <a:r>
              <a:rPr lang="uk-UA" dirty="0" smtClean="0">
                <a:solidFill>
                  <a:srgbClr val="FF0000"/>
                </a:solidFill>
              </a:rPr>
              <a:t>БИ</a:t>
            </a:r>
            <a:r>
              <a:rPr lang="uk-UA" dirty="0" smtClean="0"/>
              <a:t>РАЄТЬСЯ НАПАСТИ.</a:t>
            </a:r>
            <a:br>
              <a:rPr lang="uk-UA" dirty="0" smtClean="0"/>
            </a:br>
            <a:r>
              <a:rPr lang="uk-UA" dirty="0" smtClean="0"/>
              <a:t>РЯВКНЕ – ОХ, </a:t>
            </a:r>
            <a:r>
              <a:rPr lang="uk-UA" sz="6000" dirty="0" smtClean="0"/>
              <a:t>і </a:t>
            </a:r>
            <a:r>
              <a:rPr lang="uk-UA" dirty="0" smtClean="0"/>
              <a:t>ЛЮ</a:t>
            </a:r>
            <a:r>
              <a:rPr lang="uk-UA" dirty="0" smtClean="0">
                <a:solidFill>
                  <a:srgbClr val="FF0000"/>
                </a:solidFill>
              </a:rPr>
              <a:t>БИ</a:t>
            </a:r>
            <a:r>
              <a:rPr lang="uk-UA" dirty="0" smtClean="0"/>
              <a:t>Й РЕВ…</a:t>
            </a:r>
            <a:br>
              <a:rPr lang="uk-UA" dirty="0" smtClean="0"/>
            </a:br>
            <a:r>
              <a:rPr lang="uk-UA" dirty="0" err="1" smtClean="0">
                <a:solidFill>
                  <a:srgbClr val="FF0000"/>
                </a:solidFill>
              </a:rPr>
              <a:t>В</a:t>
            </a:r>
            <a:r>
              <a:rPr lang="uk-UA" sz="6000" dirty="0" err="1" smtClean="0">
                <a:solidFill>
                  <a:srgbClr val="FF0000"/>
                </a:solidFill>
              </a:rPr>
              <a:t>і</a:t>
            </a:r>
            <a:r>
              <a:rPr lang="uk-UA" dirty="0" err="1" smtClean="0"/>
              <a:t>Д</a:t>
            </a:r>
            <a:r>
              <a:rPr lang="uk-UA" dirty="0" err="1" smtClean="0">
                <a:solidFill>
                  <a:srgbClr val="FF0000"/>
                </a:solidFill>
              </a:rPr>
              <a:t>ГАДАЛИ</a:t>
            </a:r>
            <a:r>
              <a:rPr lang="uk-UA" dirty="0" smtClean="0"/>
              <a:t>? ТАК, ЦЕ…</a:t>
            </a:r>
            <a:br>
              <a:rPr lang="uk-UA" dirty="0" smtClean="0"/>
            </a:br>
            <a:r>
              <a:rPr lang="uk-UA" sz="20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000" b="1" dirty="0" smtClean="0"/>
              <a:t> </a:t>
            </a:r>
            <a:r>
              <a:rPr lang="uk-UA" sz="2000" b="1" dirty="0" smtClean="0"/>
              <a:t>прочитаємо </a:t>
            </a:r>
            <a:r>
              <a:rPr lang="uk-UA" sz="2000" b="1" dirty="0" smtClean="0"/>
              <a:t>виділені склади, які раніше вивчали.</a:t>
            </a:r>
            <a:endParaRPr lang="ru-RU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26170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ЛЕВ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2200" b="1" i="1" dirty="0" smtClean="0">
                <a:solidFill>
                  <a:srgbClr val="00B0F0"/>
                </a:solidFill>
              </a:rPr>
              <a:t>З</a:t>
            </a:r>
            <a:r>
              <a:rPr lang="uk-UA" sz="2200" b="1" i="1" dirty="0" smtClean="0">
                <a:solidFill>
                  <a:srgbClr val="00B0F0"/>
                </a:solidFill>
              </a:rPr>
              <a:t>авдання:</a:t>
            </a:r>
            <a:r>
              <a:rPr lang="uk-UA" sz="2200" dirty="0" smtClean="0"/>
              <a:t> </a:t>
            </a:r>
            <a:r>
              <a:rPr lang="uk-UA" sz="2200" b="1" dirty="0" smtClean="0"/>
              <a:t>спробуємо </a:t>
            </a:r>
            <a:r>
              <a:rPr lang="uk-UA" sz="2200" b="1" dirty="0" smtClean="0"/>
              <a:t>прочитати це слово та викласти його із насіння</a:t>
            </a:r>
            <a:endParaRPr lang="ru-RU" sz="2200" b="1" dirty="0"/>
          </a:p>
        </p:txBody>
      </p:sp>
      <p:pic>
        <p:nvPicPr>
          <p:cNvPr id="4098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772816"/>
            <a:ext cx="4640138" cy="46401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09046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2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200" b="1" dirty="0" smtClean="0">
                <a:solidFill>
                  <a:schemeClr val="accent3">
                    <a:lumMod val="50000"/>
                  </a:schemeClr>
                </a:solidFill>
              </a:rPr>
              <a:t> для Колобка прочитаємо утворені слова, якщо підберемо склади по кольору</a:t>
            </a:r>
            <a:r>
              <a:rPr lang="uk-UA" dirty="0" smtClean="0">
                <a:solidFill>
                  <a:srgbClr val="00B050"/>
                </a:solidFill>
              </a:rPr>
              <a:t/>
            </a:r>
            <a:br>
              <a:rPr lang="uk-UA" dirty="0" smtClean="0">
                <a:solidFill>
                  <a:srgbClr val="00B050"/>
                </a:solidFill>
              </a:rPr>
            </a:br>
            <a:r>
              <a:rPr lang="uk-UA" sz="7200" dirty="0" err="1" smtClean="0">
                <a:solidFill>
                  <a:srgbClr val="00B050"/>
                </a:solidFill>
              </a:rPr>
              <a:t>ла</a:t>
            </a:r>
            <a:r>
              <a:rPr lang="uk-UA" sz="7200" dirty="0" smtClean="0">
                <a:solidFill>
                  <a:srgbClr val="00B050"/>
                </a:solidFill>
              </a:rPr>
              <a:t>  </a:t>
            </a:r>
            <a:r>
              <a:rPr lang="uk-UA" sz="7200" dirty="0" smtClean="0"/>
              <a:t> </a:t>
            </a:r>
            <a:r>
              <a:rPr lang="uk-UA" sz="7200" dirty="0" smtClean="0">
                <a:solidFill>
                  <a:srgbClr val="7030A0"/>
                </a:solidFill>
              </a:rPr>
              <a:t>б  </a:t>
            </a:r>
            <a:r>
              <a:rPr lang="uk-UA" sz="7200" dirty="0" smtClean="0"/>
              <a:t> </a:t>
            </a:r>
            <a:r>
              <a:rPr lang="uk-UA" sz="7200" dirty="0" err="1" smtClean="0">
                <a:solidFill>
                  <a:srgbClr val="FFC000"/>
                </a:solidFill>
              </a:rPr>
              <a:t>ки</a:t>
            </a:r>
            <a:r>
              <a:rPr lang="uk-UA" sz="7200" dirty="0" smtClean="0"/>
              <a:t>   </a:t>
            </a:r>
            <a:r>
              <a:rPr lang="uk-UA" sz="7200" dirty="0" err="1" smtClean="0">
                <a:solidFill>
                  <a:schemeClr val="accent2">
                    <a:lumMod val="75000"/>
                  </a:schemeClr>
                </a:solidFill>
              </a:rPr>
              <a:t>лу</a:t>
            </a:r>
            <a:r>
              <a:rPr lang="uk-UA" sz="7200" dirty="0" smtClean="0"/>
              <a:t>   </a:t>
            </a:r>
            <a:r>
              <a:rPr lang="uk-UA" sz="7200" dirty="0" err="1" smtClean="0">
                <a:solidFill>
                  <a:srgbClr val="FFFF00"/>
                </a:solidFill>
              </a:rPr>
              <a:t>ла</a:t>
            </a:r>
            <a:r>
              <a:rPr lang="uk-UA" sz="7200" dirty="0" smtClean="0">
                <a:solidFill>
                  <a:srgbClr val="FFFF00"/>
                </a:solidFill>
              </a:rPr>
              <a:t>  </a:t>
            </a:r>
            <a:r>
              <a:rPr lang="uk-UA" sz="7200" dirty="0" smtClean="0"/>
              <a:t> </a:t>
            </a:r>
            <a:r>
              <a:rPr lang="uk-UA" sz="7200" dirty="0" err="1" smtClean="0">
                <a:solidFill>
                  <a:srgbClr val="FF0000"/>
                </a:solidFill>
              </a:rPr>
              <a:t>ді</a:t>
            </a:r>
            <a:r>
              <a:rPr lang="uk-UA" sz="7200" dirty="0" smtClean="0"/>
              <a:t>   </a:t>
            </a:r>
            <a:r>
              <a:rPr lang="uk-UA" sz="7200" dirty="0" smtClean="0">
                <a:solidFill>
                  <a:srgbClr val="00B0F0"/>
                </a:solidFill>
              </a:rPr>
              <a:t>ка</a:t>
            </a:r>
            <a:r>
              <a:rPr lang="uk-UA" sz="7200" dirty="0" smtClean="0"/>
              <a:t>    </a:t>
            </a:r>
            <a:r>
              <a:rPr lang="uk-UA" sz="7200" dirty="0" smtClean="0">
                <a:solidFill>
                  <a:schemeClr val="bg1">
                    <a:lumMod val="50000"/>
                  </a:schemeClr>
                </a:solidFill>
              </a:rPr>
              <a:t>г</a:t>
            </a:r>
            <a:r>
              <a:rPr lang="uk-UA" sz="7200" dirty="0" smtClean="0"/>
              <a:t>   </a:t>
            </a:r>
            <a:r>
              <a:rPr lang="uk-UA" sz="72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лі </a:t>
            </a:r>
            <a:r>
              <a:rPr lang="uk-UA" sz="7200" dirty="0" smtClean="0"/>
              <a:t>  </a:t>
            </a:r>
            <a:r>
              <a:rPr lang="uk-UA" sz="7200" dirty="0" smtClean="0">
                <a:solidFill>
                  <a:srgbClr val="FF0000"/>
                </a:solidFill>
              </a:rPr>
              <a:t>ло  </a:t>
            </a:r>
            <a:r>
              <a:rPr lang="uk-UA" sz="7200" dirty="0" smtClean="0"/>
              <a:t> </a:t>
            </a:r>
            <a:r>
              <a:rPr lang="uk-UA" sz="7200" dirty="0" smtClean="0">
                <a:solidFill>
                  <a:srgbClr val="00B0F0"/>
                </a:solidFill>
              </a:rPr>
              <a:t>лож  </a:t>
            </a:r>
            <a:r>
              <a:rPr lang="uk-UA" sz="7200" dirty="0" smtClean="0"/>
              <a:t> </a:t>
            </a:r>
            <a:r>
              <a:rPr lang="uk-UA" sz="7200" dirty="0" smtClean="0">
                <a:solidFill>
                  <a:srgbClr val="00B050"/>
                </a:solidFill>
              </a:rPr>
              <a:t>ви  </a:t>
            </a:r>
            <a:r>
              <a:rPr lang="uk-UA" sz="7200" dirty="0" smtClean="0"/>
              <a:t> </a:t>
            </a:r>
            <a:r>
              <a:rPr lang="uk-UA" sz="7200" dirty="0" smtClean="0">
                <a:solidFill>
                  <a:srgbClr val="7030A0"/>
                </a:solidFill>
              </a:rPr>
              <a:t>ло </a:t>
            </a:r>
            <a:r>
              <a:rPr lang="uk-UA" sz="7200" dirty="0" smtClean="0"/>
              <a:t>  </a:t>
            </a:r>
            <a:r>
              <a:rPr lang="uk-UA" sz="7200" dirty="0" smtClean="0">
                <a:solidFill>
                  <a:srgbClr val="FFFF00"/>
                </a:solidFill>
              </a:rPr>
              <a:t>к</a:t>
            </a:r>
            <a:r>
              <a:rPr lang="uk-UA" sz="7200" dirty="0" smtClean="0"/>
              <a:t>   </a:t>
            </a:r>
            <a:r>
              <a:rPr lang="uk-UA" sz="7200" dirty="0" err="1" smtClean="0">
                <a:solidFill>
                  <a:schemeClr val="bg1">
                    <a:lumMod val="50000"/>
                  </a:schemeClr>
                </a:solidFill>
              </a:rPr>
              <a:t>лу</a:t>
            </a:r>
            <a:r>
              <a:rPr lang="uk-UA" sz="7200" dirty="0" smtClean="0"/>
              <a:t>   </a:t>
            </a:r>
            <a:r>
              <a:rPr lang="uk-UA" sz="7200" dirty="0" smtClean="0">
                <a:solidFill>
                  <a:schemeClr val="accent2">
                    <a:lumMod val="75000"/>
                  </a:schemeClr>
                </a:solidFill>
              </a:rPr>
              <a:t>к</a:t>
            </a:r>
            <a:endParaRPr lang="ru-RU" sz="72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122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4365104"/>
            <a:ext cx="2685536" cy="2304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786210"/>
          </a:xfrm>
        </p:spPr>
        <p:txBody>
          <a:bodyPr>
            <a:normAutofit/>
          </a:bodyPr>
          <a:lstStyle/>
          <a:p>
            <a:pPr algn="ctr"/>
            <a:r>
              <a:rPr lang="uk-UA" sz="1800" b="1" dirty="0" smtClean="0"/>
              <a:t>ДВІ СЕСТРИЧКИ НЕВЕЛИКИ</a:t>
            </a:r>
            <a:br>
              <a:rPr lang="uk-UA" sz="1800" b="1" dirty="0" smtClean="0"/>
            </a:br>
            <a:r>
              <a:rPr lang="uk-UA" sz="1800" b="1" dirty="0" smtClean="0"/>
              <a:t>ОДЯГЛИ НОВІ СПІДНИЧКИ.</a:t>
            </a:r>
            <a:br>
              <a:rPr lang="uk-UA" sz="1800" b="1" dirty="0" smtClean="0"/>
            </a:br>
            <a:r>
              <a:rPr lang="uk-UA" sz="1800" b="1" dirty="0" smtClean="0"/>
              <a:t>УЗЯЛИСЬ МІЦНІШ ЗА РУКИ –</a:t>
            </a:r>
            <a:br>
              <a:rPr lang="uk-UA" sz="1800" b="1" dirty="0" smtClean="0"/>
            </a:br>
            <a:r>
              <a:rPr lang="uk-UA" sz="1800" b="1" dirty="0" smtClean="0"/>
              <a:t>І ГУЛЯТЬ МЕРЩІЙ НА ЛУКИ.</a:t>
            </a:r>
            <a:br>
              <a:rPr lang="uk-UA" sz="1800" b="1" dirty="0" smtClean="0"/>
            </a:br>
            <a:r>
              <a:rPr lang="uk-UA" sz="1800" b="1" dirty="0" smtClean="0"/>
              <a:t>БІЖИМО – НЕ ДОЖЕНЕМ,</a:t>
            </a:r>
            <a:br>
              <a:rPr lang="uk-UA" sz="1800" b="1" dirty="0" smtClean="0"/>
            </a:br>
            <a:r>
              <a:rPr lang="uk-UA" sz="1800" b="1" dirty="0" smtClean="0"/>
              <a:t>НЕ СЕСТРИЧОК – БУКВУ </a:t>
            </a:r>
            <a:r>
              <a:rPr lang="uk-UA" sz="1800" b="1" dirty="0" smtClean="0">
                <a:solidFill>
                  <a:srgbClr val="FF0000"/>
                </a:solidFill>
              </a:rPr>
              <a:t>М</a:t>
            </a:r>
            <a:endParaRPr lang="ru-RU" sz="1800" b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C:\Documents and Settings\Администратор\Мои документы\Downloads\0_5dc4f_fddafa2c_XXL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988840"/>
            <a:ext cx="4536504" cy="4869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146250"/>
          </a:xfrm>
        </p:spPr>
        <p:txBody>
          <a:bodyPr>
            <a:normAutofit/>
          </a:bodyPr>
          <a:lstStyle/>
          <a:p>
            <a:pPr algn="ctr"/>
            <a:r>
              <a:rPr lang="uk-UA" sz="2000" b="1" i="1" dirty="0" smtClean="0">
                <a:solidFill>
                  <a:srgbClr val="00B0F0"/>
                </a:solidFill>
              </a:rPr>
              <a:t>Завдання</a:t>
            </a:r>
            <a:r>
              <a:rPr lang="uk-UA" sz="2000" b="1" dirty="0" smtClean="0"/>
              <a:t>: станемо так, щоб утворилася буква </a:t>
            </a:r>
            <a:r>
              <a:rPr lang="uk-UA" sz="2000" b="1" dirty="0" smtClean="0">
                <a:solidFill>
                  <a:srgbClr val="FF0000"/>
                </a:solidFill>
              </a:rPr>
              <a:t>М</a:t>
            </a:r>
            <a:r>
              <a:rPr lang="uk-UA" sz="2000" b="1" dirty="0" smtClean="0"/>
              <a:t>: викладемо із ягід горобини букву </a:t>
            </a:r>
            <a:r>
              <a:rPr lang="uk-UA" sz="2000" b="1" dirty="0" smtClean="0">
                <a:solidFill>
                  <a:srgbClr val="FF0000"/>
                </a:solidFill>
              </a:rPr>
              <a:t>М.</a:t>
            </a:r>
            <a:br>
              <a:rPr lang="uk-UA" sz="2000" b="1" dirty="0" smtClean="0">
                <a:solidFill>
                  <a:srgbClr val="FF0000"/>
                </a:solidFill>
              </a:rPr>
            </a:br>
            <a:r>
              <a:rPr lang="uk-UA" sz="2000" b="1" dirty="0" smtClean="0">
                <a:solidFill>
                  <a:schemeClr val="accent3">
                    <a:lumMod val="50000"/>
                  </a:schemeClr>
                </a:solidFill>
              </a:rPr>
              <a:t>К</a:t>
            </a:r>
            <a:r>
              <a:rPr lang="uk-UA" sz="2000" b="1" dirty="0" smtClean="0">
                <a:solidFill>
                  <a:schemeClr val="accent3">
                    <a:lumMod val="50000"/>
                  </a:schemeClr>
                </a:solidFill>
              </a:rPr>
              <a:t>ожному </a:t>
            </a:r>
            <a:r>
              <a:rPr lang="uk-UA" sz="2000" b="1" dirty="0" smtClean="0">
                <a:solidFill>
                  <a:schemeClr val="accent3">
                    <a:lumMod val="50000"/>
                  </a:schemeClr>
                </a:solidFill>
              </a:rPr>
              <a:t>метелику заспіваємо пісню:</a:t>
            </a:r>
            <a:br>
              <a:rPr lang="uk-UA" sz="2000" b="1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uk-UA" sz="20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uk-UA" sz="4000" b="1" dirty="0" smtClean="0">
                <a:solidFill>
                  <a:srgbClr val="0070C0"/>
                </a:solidFill>
              </a:rPr>
              <a:t>МА   </a:t>
            </a:r>
            <a:r>
              <a:rPr lang="uk-UA" sz="4000" b="1" dirty="0" err="1" smtClean="0">
                <a:solidFill>
                  <a:srgbClr val="0070C0"/>
                </a:solidFill>
              </a:rPr>
              <a:t>МО</a:t>
            </a:r>
            <a:r>
              <a:rPr lang="uk-UA" sz="4000" b="1" dirty="0" smtClean="0">
                <a:solidFill>
                  <a:srgbClr val="0070C0"/>
                </a:solidFill>
              </a:rPr>
              <a:t>   </a:t>
            </a:r>
            <a:r>
              <a:rPr lang="uk-UA" sz="4000" b="1" dirty="0" err="1" smtClean="0">
                <a:solidFill>
                  <a:srgbClr val="0070C0"/>
                </a:solidFill>
              </a:rPr>
              <a:t>МУ</a:t>
            </a:r>
            <a:r>
              <a:rPr lang="uk-UA" sz="4000" b="1" dirty="0" smtClean="0">
                <a:solidFill>
                  <a:srgbClr val="0070C0"/>
                </a:solidFill>
              </a:rPr>
              <a:t>   </a:t>
            </a:r>
            <a:r>
              <a:rPr lang="uk-UA" sz="4000" b="1" dirty="0" err="1" smtClean="0">
                <a:solidFill>
                  <a:srgbClr val="0070C0"/>
                </a:solidFill>
              </a:rPr>
              <a:t>МЕ</a:t>
            </a:r>
            <a:r>
              <a:rPr lang="uk-UA" sz="4000" b="1" dirty="0" smtClean="0">
                <a:solidFill>
                  <a:srgbClr val="0070C0"/>
                </a:solidFill>
              </a:rPr>
              <a:t>   МИ   Мі</a:t>
            </a:r>
            <a:endParaRPr lang="ru-RU" sz="4000" b="1" dirty="0">
              <a:solidFill>
                <a:srgbClr val="0070C0"/>
              </a:solidFill>
            </a:endParaRPr>
          </a:p>
        </p:txBody>
      </p:sp>
      <p:pic>
        <p:nvPicPr>
          <p:cNvPr id="6146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2348880"/>
            <a:ext cx="1495425" cy="1333500"/>
          </a:xfrm>
          <a:prstGeom prst="rect">
            <a:avLst/>
          </a:prstGeom>
          <a:noFill/>
        </p:spPr>
      </p:pic>
      <p:pic>
        <p:nvPicPr>
          <p:cNvPr id="6147" name="Picture 3" descr="C:\Documents and Settings\Администратор\Мои документы\Downloads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780928"/>
            <a:ext cx="1343025" cy="1333500"/>
          </a:xfrm>
          <a:prstGeom prst="rect">
            <a:avLst/>
          </a:prstGeom>
          <a:noFill/>
        </p:spPr>
      </p:pic>
      <p:pic>
        <p:nvPicPr>
          <p:cNvPr id="6148" name="Picture 4" descr="C:\Documents and Settings\Администратор\Мои документы\Downloads\images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4221088"/>
            <a:ext cx="1495425" cy="1333500"/>
          </a:xfrm>
          <a:prstGeom prst="rect">
            <a:avLst/>
          </a:prstGeom>
          <a:noFill/>
        </p:spPr>
      </p:pic>
      <p:pic>
        <p:nvPicPr>
          <p:cNvPr id="6149" name="Picture 5" descr="C:\Documents and Settings\Администратор\Мои документы\Downloads\images (4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4869160"/>
            <a:ext cx="1266825" cy="1333500"/>
          </a:xfrm>
          <a:prstGeom prst="rect">
            <a:avLst/>
          </a:prstGeom>
          <a:noFill/>
        </p:spPr>
      </p:pic>
      <p:pic>
        <p:nvPicPr>
          <p:cNvPr id="6150" name="Picture 6" descr="C:\Documents and Settings\Администратор\Мои документы\Downloads\images (5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63688" y="4581128"/>
            <a:ext cx="1543050" cy="1285875"/>
          </a:xfrm>
          <a:prstGeom prst="rect">
            <a:avLst/>
          </a:prstGeom>
          <a:noFill/>
        </p:spPr>
      </p:pic>
      <p:pic>
        <p:nvPicPr>
          <p:cNvPr id="6151" name="Picture 7" descr="C:\Documents and Settings\Администратор\Мои документы\Downloads\images (6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355976" y="3140968"/>
            <a:ext cx="1533525" cy="133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602952"/>
          </a:xfrm>
        </p:spPr>
        <p:txBody>
          <a:bodyPr/>
          <a:lstStyle/>
          <a:p>
            <a:r>
              <a:rPr lang="uk-UA" dirty="0" smtClean="0"/>
              <a:t>ЗАПАЛАЛИ В </a:t>
            </a:r>
            <a:r>
              <a:rPr lang="uk-UA" dirty="0" err="1" smtClean="0"/>
              <a:t>ЧИСТ</a:t>
            </a:r>
            <a:r>
              <a:rPr lang="uk-UA" sz="6000" dirty="0" err="1" smtClean="0"/>
              <a:t>і</a:t>
            </a:r>
            <a:r>
              <a:rPr lang="uk-UA" dirty="0" err="1" smtClean="0"/>
              <a:t>М</a:t>
            </a:r>
            <a:r>
              <a:rPr lang="uk-UA" dirty="0" smtClean="0"/>
              <a:t> </a:t>
            </a:r>
            <a:r>
              <a:rPr lang="uk-UA" dirty="0" err="1" smtClean="0"/>
              <a:t>ПОЛ</a:t>
            </a:r>
            <a:r>
              <a:rPr lang="uk-UA" sz="6000" dirty="0" err="1" smtClean="0"/>
              <a:t>і</a:t>
            </a:r>
            <a:r>
              <a:rPr lang="uk-UA" dirty="0" smtClean="0"/>
              <a:t>,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НАЧЕ ВИШЕНЬКИ </a:t>
            </a:r>
            <a:r>
              <a:rPr lang="uk-UA" dirty="0" err="1" smtClean="0"/>
              <a:t>ЧЕРВОН</a:t>
            </a:r>
            <a:r>
              <a:rPr lang="uk-UA" sz="6000" dirty="0" err="1" smtClean="0"/>
              <a:t>і</a:t>
            </a:r>
            <a:r>
              <a:rPr lang="uk-UA" dirty="0" smtClean="0"/>
              <a:t>.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ТО ПАЛАЄ В </a:t>
            </a:r>
            <a:r>
              <a:rPr lang="uk-UA" dirty="0" err="1" smtClean="0"/>
              <a:t>ПОЛ</a:t>
            </a:r>
            <a:r>
              <a:rPr lang="uk-UA" sz="6000" dirty="0" err="1" smtClean="0"/>
              <a:t>і</a:t>
            </a:r>
            <a:r>
              <a:rPr lang="uk-UA" sz="6000" dirty="0" smtClean="0"/>
              <a:t> </a:t>
            </a:r>
            <a:r>
              <a:rPr lang="uk-UA" dirty="0" smtClean="0"/>
              <a:t>ТАК</a:t>
            </a:r>
            <a:br>
              <a:rPr lang="uk-UA" dirty="0" smtClean="0"/>
            </a:br>
            <a:r>
              <a:rPr lang="uk-UA" dirty="0" smtClean="0"/>
              <a:t>ПОЛЬОВИЙ ЧЕРВОНИЙ…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70186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>МАК</a:t>
            </a:r>
            <a:br>
              <a:rPr lang="uk-UA" b="1" dirty="0" smtClean="0"/>
            </a:br>
            <a:r>
              <a:rPr lang="uk-UA" sz="20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000" b="1" dirty="0" smtClean="0"/>
              <a:t> </a:t>
            </a:r>
            <a:r>
              <a:rPr lang="uk-UA" sz="2000" b="1" dirty="0" smtClean="0"/>
              <a:t>прочитаємо та викладемо із паличок слово </a:t>
            </a:r>
            <a:r>
              <a:rPr lang="uk-UA" sz="2000" b="1" dirty="0" smtClean="0">
                <a:solidFill>
                  <a:srgbClr val="FF0000"/>
                </a:solidFill>
              </a:rPr>
              <a:t>МАК</a:t>
            </a:r>
            <a:endParaRPr lang="ru-RU" sz="2000" b="1" dirty="0">
              <a:solidFill>
                <a:srgbClr val="FF0000"/>
              </a:solidFill>
            </a:endParaRPr>
          </a:p>
        </p:txBody>
      </p:sp>
      <p:pic>
        <p:nvPicPr>
          <p:cNvPr id="7170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916832"/>
            <a:ext cx="6943398" cy="45432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81054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200" b="1" i="1" dirty="0" smtClean="0">
                <a:solidFill>
                  <a:srgbClr val="00B0F0"/>
                </a:solidFill>
              </a:rPr>
              <a:t>Завдання: </a:t>
            </a:r>
            <a:r>
              <a:rPr lang="uk-UA" sz="2200" b="1" dirty="0" smtClean="0"/>
              <a:t>прочитайте для мавпенятка виділені великі склади у словах: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4400" dirty="0" smtClean="0">
                <a:solidFill>
                  <a:srgbClr val="7030A0"/>
                </a:solidFill>
              </a:rPr>
              <a:t>га</a:t>
            </a:r>
            <a:r>
              <a:rPr lang="uk-UA" sz="6600" dirty="0" smtClean="0">
                <a:solidFill>
                  <a:srgbClr val="7030A0"/>
                </a:solidFill>
              </a:rPr>
              <a:t>ма</a:t>
            </a:r>
            <a:r>
              <a:rPr lang="uk-UA" sz="4400" dirty="0" smtClean="0">
                <a:solidFill>
                  <a:srgbClr val="7030A0"/>
                </a:solidFill>
              </a:rPr>
              <a:t>нець   </a:t>
            </a:r>
            <a:r>
              <a:rPr lang="uk-UA" sz="6600" dirty="0" smtClean="0">
                <a:solidFill>
                  <a:srgbClr val="7030A0"/>
                </a:solidFill>
              </a:rPr>
              <a:t>ме</a:t>
            </a:r>
            <a:r>
              <a:rPr lang="uk-UA" sz="4400" dirty="0" smtClean="0">
                <a:solidFill>
                  <a:srgbClr val="7030A0"/>
                </a:solidFill>
              </a:rPr>
              <a:t>блі   ко</a:t>
            </a:r>
            <a:r>
              <a:rPr lang="uk-UA" sz="6600" dirty="0" smtClean="0">
                <a:solidFill>
                  <a:srgbClr val="7030A0"/>
                </a:solidFill>
              </a:rPr>
              <a:t>мо</a:t>
            </a:r>
            <a:r>
              <a:rPr lang="uk-UA" sz="4400" dirty="0" smtClean="0">
                <a:solidFill>
                  <a:srgbClr val="7030A0"/>
                </a:solidFill>
              </a:rPr>
              <a:t>д   </a:t>
            </a:r>
            <a:r>
              <a:rPr lang="uk-UA" sz="6600" dirty="0" smtClean="0">
                <a:solidFill>
                  <a:srgbClr val="7030A0"/>
                </a:solidFill>
              </a:rPr>
              <a:t>ми</a:t>
            </a:r>
            <a:r>
              <a:rPr lang="uk-UA" sz="4400" dirty="0" smtClean="0">
                <a:solidFill>
                  <a:srgbClr val="7030A0"/>
                </a:solidFill>
              </a:rPr>
              <a:t>ска   </a:t>
            </a:r>
            <a:r>
              <a:rPr lang="uk-UA" sz="7300" dirty="0" smtClean="0">
                <a:solidFill>
                  <a:srgbClr val="7030A0"/>
                </a:solidFill>
              </a:rPr>
              <a:t>ма</a:t>
            </a:r>
            <a:r>
              <a:rPr lang="uk-UA" sz="4400" dirty="0" smtClean="0">
                <a:solidFill>
                  <a:srgbClr val="7030A0"/>
                </a:solidFill>
              </a:rPr>
              <a:t>впеня   ко</a:t>
            </a:r>
            <a:r>
              <a:rPr lang="uk-UA" sz="6600" dirty="0" smtClean="0">
                <a:solidFill>
                  <a:srgbClr val="7030A0"/>
                </a:solidFill>
              </a:rPr>
              <a:t>ме</a:t>
            </a:r>
            <a:r>
              <a:rPr lang="uk-UA" sz="4400" dirty="0" smtClean="0">
                <a:solidFill>
                  <a:srgbClr val="7030A0"/>
                </a:solidFill>
              </a:rPr>
              <a:t>та   ли</a:t>
            </a:r>
            <a:r>
              <a:rPr lang="uk-UA" sz="6600" dirty="0" smtClean="0">
                <a:solidFill>
                  <a:srgbClr val="7030A0"/>
                </a:solidFill>
              </a:rPr>
              <a:t>мо</a:t>
            </a:r>
            <a:r>
              <a:rPr lang="uk-UA" sz="4400" dirty="0" smtClean="0">
                <a:solidFill>
                  <a:srgbClr val="7030A0"/>
                </a:solidFill>
              </a:rPr>
              <a:t>над   </a:t>
            </a:r>
            <a:r>
              <a:rPr lang="uk-UA" sz="6600" dirty="0" smtClean="0">
                <a:solidFill>
                  <a:srgbClr val="7030A0"/>
                </a:solidFill>
              </a:rPr>
              <a:t>мімо</a:t>
            </a:r>
            <a:r>
              <a:rPr lang="uk-UA" sz="4400" dirty="0" smtClean="0">
                <a:solidFill>
                  <a:srgbClr val="7030A0"/>
                </a:solidFill>
              </a:rPr>
              <a:t>за   </a:t>
            </a:r>
            <a:r>
              <a:rPr lang="uk-UA" sz="4400" dirty="0" err="1" smtClean="0">
                <a:solidFill>
                  <a:srgbClr val="7030A0"/>
                </a:solidFill>
              </a:rPr>
              <a:t>лі</a:t>
            </a:r>
            <a:r>
              <a:rPr lang="uk-UA" sz="6600" dirty="0" err="1" smtClean="0">
                <a:solidFill>
                  <a:srgbClr val="7030A0"/>
                </a:solidFill>
              </a:rPr>
              <a:t>му</a:t>
            </a:r>
            <a:r>
              <a:rPr lang="uk-UA" sz="4400" dirty="0" err="1" smtClean="0">
                <a:solidFill>
                  <a:srgbClr val="7030A0"/>
                </a:solidFill>
              </a:rPr>
              <a:t>зін</a:t>
            </a:r>
            <a:r>
              <a:rPr lang="uk-UA" sz="4400" dirty="0" smtClean="0">
                <a:solidFill>
                  <a:srgbClr val="7030A0"/>
                </a:solidFill>
              </a:rPr>
              <a:t>   </a:t>
            </a:r>
            <a:r>
              <a:rPr lang="uk-UA" sz="7300" dirty="0" smtClean="0">
                <a:solidFill>
                  <a:srgbClr val="7030A0"/>
                </a:solidFill>
              </a:rPr>
              <a:t>ма</a:t>
            </a:r>
            <a:r>
              <a:rPr lang="uk-UA" sz="4400" dirty="0" smtClean="0">
                <a:solidFill>
                  <a:srgbClr val="7030A0"/>
                </a:solidFill>
              </a:rPr>
              <a:t>трьошка   </a:t>
            </a:r>
            <a:endParaRPr lang="ru-RU" sz="4400" dirty="0">
              <a:solidFill>
                <a:srgbClr val="7030A0"/>
              </a:solidFill>
            </a:endParaRPr>
          </a:p>
        </p:txBody>
      </p:sp>
      <p:pic>
        <p:nvPicPr>
          <p:cNvPr id="1026" name="Picture 2" descr="C:\Documents and Settings\Администратор\Мои документы\Downloads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933056"/>
            <a:ext cx="2592288" cy="2592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586410"/>
          </a:xfrm>
        </p:spPr>
        <p:txBody>
          <a:bodyPr>
            <a:normAutofit fontScale="90000"/>
          </a:bodyPr>
          <a:lstStyle/>
          <a:p>
            <a:r>
              <a:rPr lang="uk-UA" sz="22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200" b="1" dirty="0" smtClean="0"/>
              <a:t> </a:t>
            </a:r>
            <a:r>
              <a:rPr lang="uk-UA" sz="2200" b="1" dirty="0" smtClean="0"/>
              <a:t>для мишки </a:t>
            </a:r>
            <a:r>
              <a:rPr lang="uk-UA" sz="2200" b="1" dirty="0" err="1" smtClean="0"/>
              <a:t>Маусі</a:t>
            </a:r>
            <a:r>
              <a:rPr lang="uk-UA" sz="2200" b="1" dirty="0" smtClean="0"/>
              <a:t> за </a:t>
            </a:r>
            <a:r>
              <a:rPr lang="uk-UA" sz="2200" b="1" dirty="0" smtClean="0"/>
              <a:t>величиною та кольором складів прочитайте слова: </a:t>
            </a:r>
            <a:r>
              <a:rPr lang="uk-UA" sz="2400" b="1" dirty="0" smtClean="0"/>
              <a:t/>
            </a:r>
            <a:br>
              <a:rPr lang="uk-UA" sz="2400" b="1" dirty="0" smtClean="0"/>
            </a:br>
            <a:r>
              <a:rPr lang="uk-UA" dirty="0" err="1" smtClean="0">
                <a:solidFill>
                  <a:srgbClr val="7030A0"/>
                </a:solidFill>
              </a:rPr>
              <a:t>ме</a:t>
            </a:r>
            <a:r>
              <a:rPr lang="uk-UA" dirty="0" smtClean="0"/>
              <a:t>   </a:t>
            </a:r>
            <a:r>
              <a:rPr lang="uk-UA" sz="7200" dirty="0" smtClean="0">
                <a:solidFill>
                  <a:schemeClr val="accent2">
                    <a:lumMod val="75000"/>
                  </a:schemeClr>
                </a:solidFill>
              </a:rPr>
              <a:t>к </a:t>
            </a:r>
            <a:r>
              <a:rPr lang="uk-UA" dirty="0" smtClean="0"/>
              <a:t>  </a:t>
            </a:r>
            <a:r>
              <a:rPr lang="uk-UA" sz="6600" dirty="0" err="1" smtClean="0">
                <a:solidFill>
                  <a:srgbClr val="00B050"/>
                </a:solidFill>
              </a:rPr>
              <a:t>да</a:t>
            </a:r>
            <a:r>
              <a:rPr lang="uk-UA" sz="6600" dirty="0" smtClean="0">
                <a:solidFill>
                  <a:srgbClr val="00B050"/>
                </a:solidFill>
              </a:rPr>
              <a:t> </a:t>
            </a:r>
            <a:r>
              <a:rPr lang="uk-UA" dirty="0" smtClean="0"/>
              <a:t>  </a:t>
            </a:r>
            <a:r>
              <a:rPr lang="uk-UA" sz="8000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му</a:t>
            </a:r>
            <a:r>
              <a:rPr lang="uk-UA" dirty="0" smtClean="0"/>
              <a:t>   </a:t>
            </a:r>
            <a:r>
              <a:rPr lang="uk-UA" sz="9800" dirty="0" smtClean="0">
                <a:solidFill>
                  <a:srgbClr val="00B0F0"/>
                </a:solidFill>
              </a:rPr>
              <a:t>ло </a:t>
            </a:r>
            <a:r>
              <a:rPr lang="uk-UA" dirty="0" smtClean="0"/>
              <a:t>  </a:t>
            </a:r>
            <a:r>
              <a:rPr lang="uk-UA" sz="5400" dirty="0" err="1" smtClean="0">
                <a:solidFill>
                  <a:srgbClr val="FF0000"/>
                </a:solidFill>
              </a:rPr>
              <a:t>ма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  </a:t>
            </a:r>
            <a:r>
              <a:rPr lang="uk-UA" sz="9600" dirty="0" smtClean="0">
                <a:solidFill>
                  <a:srgbClr val="00B0F0"/>
                </a:solidFill>
              </a:rPr>
              <a:t>ми</a:t>
            </a:r>
            <a:r>
              <a:rPr lang="uk-UA" dirty="0" smtClean="0"/>
              <a:t>   </a:t>
            </a:r>
            <a:r>
              <a:rPr lang="uk-UA" sz="80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ка</a:t>
            </a:r>
            <a:r>
              <a:rPr lang="uk-UA" sz="8800" dirty="0" smtClean="0"/>
              <a:t> </a:t>
            </a:r>
            <a:r>
              <a:rPr lang="uk-UA" dirty="0" smtClean="0"/>
              <a:t>  </a:t>
            </a:r>
            <a:r>
              <a:rPr lang="uk-UA" sz="5400" dirty="0" err="1" smtClean="0">
                <a:solidFill>
                  <a:srgbClr val="FF0000"/>
                </a:solidFill>
              </a:rPr>
              <a:t>ма</a:t>
            </a:r>
            <a:r>
              <a:rPr lang="uk-UA" sz="5400" dirty="0" smtClean="0">
                <a:solidFill>
                  <a:srgbClr val="FF0000"/>
                </a:solidFill>
              </a:rPr>
              <a:t>  </a:t>
            </a:r>
            <a:r>
              <a:rPr lang="uk-UA" dirty="0" smtClean="0"/>
              <a:t> </a:t>
            </a:r>
            <a:r>
              <a:rPr lang="uk-UA" sz="6600" dirty="0" err="1" smtClean="0">
                <a:solidFill>
                  <a:srgbClr val="00B050"/>
                </a:solidFill>
              </a:rPr>
              <a:t>мо</a:t>
            </a:r>
            <a:r>
              <a:rPr lang="uk-UA" dirty="0" smtClean="0"/>
              <a:t>   </a:t>
            </a:r>
            <a:r>
              <a:rPr lang="uk-UA" dirty="0" err="1" smtClean="0">
                <a:solidFill>
                  <a:srgbClr val="7030A0"/>
                </a:solidFill>
              </a:rPr>
              <a:t>жа</a:t>
            </a:r>
            <a:r>
              <a:rPr lang="uk-UA" dirty="0" smtClean="0"/>
              <a:t>   </a:t>
            </a:r>
            <a:r>
              <a:rPr lang="uk-UA" sz="7200" dirty="0" err="1" smtClean="0">
                <a:solidFill>
                  <a:schemeClr val="accent2">
                    <a:lumMod val="75000"/>
                  </a:schemeClr>
                </a:solidFill>
              </a:rPr>
              <a:t>ма</a:t>
            </a:r>
            <a:endParaRPr lang="ru-RU" sz="72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C:\Documents and Settings\Администратор\Мои документы\Downloads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005064"/>
            <a:ext cx="2647677" cy="26476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874442"/>
          </a:xfrm>
        </p:spPr>
        <p:txBody>
          <a:bodyPr>
            <a:normAutofit/>
          </a:bodyPr>
          <a:lstStyle/>
          <a:p>
            <a:pPr algn="ctr"/>
            <a:r>
              <a:rPr lang="uk-UA" sz="20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000" b="1" dirty="0" smtClean="0"/>
              <a:t> для </a:t>
            </a:r>
            <a:r>
              <a:rPr lang="uk-UA" sz="2000" b="1" dirty="0" err="1" smtClean="0">
                <a:solidFill>
                  <a:srgbClr val="FF0000"/>
                </a:solidFill>
              </a:rPr>
              <a:t>Ма</a:t>
            </a:r>
            <a:r>
              <a:rPr lang="uk-UA" sz="2000" b="1" dirty="0" err="1" smtClean="0"/>
              <a:t>ши</a:t>
            </a:r>
            <a:r>
              <a:rPr lang="uk-UA" sz="2000" b="1" dirty="0" smtClean="0"/>
              <a:t> та </a:t>
            </a:r>
            <a:r>
              <a:rPr lang="uk-UA" sz="2000" b="1" dirty="0" err="1" smtClean="0">
                <a:solidFill>
                  <a:srgbClr val="FF0000"/>
                </a:solidFill>
              </a:rPr>
              <a:t>Ме</a:t>
            </a:r>
            <a:r>
              <a:rPr lang="uk-UA" sz="2000" b="1" dirty="0" err="1" smtClean="0"/>
              <a:t>ланїї</a:t>
            </a:r>
            <a:r>
              <a:rPr lang="uk-UA" sz="2000" b="1" dirty="0" smtClean="0"/>
              <a:t> проспіваємо склади, з буквою </a:t>
            </a:r>
            <a:r>
              <a:rPr lang="uk-UA" sz="2000" b="1" dirty="0" smtClean="0">
                <a:solidFill>
                  <a:srgbClr val="FF0000"/>
                </a:solidFill>
              </a:rPr>
              <a:t>Л</a:t>
            </a:r>
            <a:r>
              <a:rPr lang="uk-UA" sz="2000" b="1" dirty="0" smtClean="0"/>
              <a:t>. Для </a:t>
            </a:r>
            <a:r>
              <a:rPr lang="uk-UA" sz="2000" b="1" dirty="0" smtClean="0">
                <a:solidFill>
                  <a:srgbClr val="FF0000"/>
                </a:solidFill>
              </a:rPr>
              <a:t>Ми</a:t>
            </a:r>
            <a:r>
              <a:rPr lang="uk-UA" sz="2000" b="1" dirty="0" smtClean="0"/>
              <a:t>шка та </a:t>
            </a:r>
            <a:r>
              <a:rPr lang="uk-UA" sz="2000" b="1" dirty="0" smtClean="0">
                <a:solidFill>
                  <a:srgbClr val="FF0000"/>
                </a:solidFill>
              </a:rPr>
              <a:t>Ма</a:t>
            </a:r>
            <a:r>
              <a:rPr lang="uk-UA" sz="2000" b="1" dirty="0" smtClean="0"/>
              <a:t>ксима проспіваємо склади з буквою </a:t>
            </a:r>
            <a:r>
              <a:rPr lang="uk-UA" sz="2000" b="1" dirty="0" smtClean="0">
                <a:solidFill>
                  <a:srgbClr val="FF0000"/>
                </a:solidFill>
              </a:rPr>
              <a:t>М</a:t>
            </a:r>
            <a:r>
              <a:rPr lang="uk-UA" sz="2000" b="1" dirty="0" smtClean="0"/>
              <a:t>.</a:t>
            </a:r>
            <a:r>
              <a:rPr lang="uk-UA" sz="2400" dirty="0" smtClean="0"/>
              <a:t/>
            </a:r>
            <a:br>
              <a:rPr lang="uk-UA" sz="2400" dirty="0" smtClean="0"/>
            </a:br>
            <a:r>
              <a:rPr lang="uk-UA" sz="6000" dirty="0" err="1" smtClean="0">
                <a:solidFill>
                  <a:schemeClr val="accent6">
                    <a:lumMod val="75000"/>
                  </a:schemeClr>
                </a:solidFill>
              </a:rPr>
              <a:t>ла</a:t>
            </a:r>
            <a:r>
              <a:rPr lang="uk-UA" sz="6000" dirty="0" smtClean="0">
                <a:solidFill>
                  <a:schemeClr val="accent6">
                    <a:lumMod val="75000"/>
                  </a:schemeClr>
                </a:solidFill>
              </a:rPr>
              <a:t>   ло   </a:t>
            </a:r>
            <a:r>
              <a:rPr lang="uk-UA" sz="6000" dirty="0" err="1" smtClean="0">
                <a:solidFill>
                  <a:schemeClr val="accent6">
                    <a:lumMod val="75000"/>
                  </a:schemeClr>
                </a:solidFill>
              </a:rPr>
              <a:t>лу</a:t>
            </a:r>
            <a:r>
              <a:rPr lang="uk-UA" sz="6000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uk-UA" sz="6000" dirty="0" err="1" smtClean="0">
                <a:solidFill>
                  <a:schemeClr val="accent6">
                    <a:lumMod val="75000"/>
                  </a:schemeClr>
                </a:solidFill>
              </a:rPr>
              <a:t>ле</a:t>
            </a:r>
            <a:r>
              <a:rPr lang="uk-UA" sz="6000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uk-UA" sz="6000" dirty="0" err="1" smtClean="0">
                <a:solidFill>
                  <a:schemeClr val="accent6">
                    <a:lumMod val="75000"/>
                  </a:schemeClr>
                </a:solidFill>
              </a:rPr>
              <a:t>ли</a:t>
            </a:r>
            <a:r>
              <a:rPr lang="uk-UA" sz="6000" dirty="0" smtClean="0">
                <a:solidFill>
                  <a:schemeClr val="accent6">
                    <a:lumMod val="75000"/>
                  </a:schemeClr>
                </a:solidFill>
              </a:rPr>
              <a:t>   лі</a:t>
            </a:r>
            <a:br>
              <a:rPr lang="uk-UA" sz="6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uk-UA" sz="6000" dirty="0" err="1" smtClean="0">
                <a:solidFill>
                  <a:schemeClr val="accent6">
                    <a:lumMod val="75000"/>
                  </a:schemeClr>
                </a:solidFill>
              </a:rPr>
              <a:t>ма</a:t>
            </a:r>
            <a:r>
              <a:rPr lang="uk-UA" sz="6000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uk-UA" sz="6000" dirty="0" err="1" smtClean="0">
                <a:solidFill>
                  <a:schemeClr val="accent6">
                    <a:lumMod val="75000"/>
                  </a:schemeClr>
                </a:solidFill>
              </a:rPr>
              <a:t>мо</a:t>
            </a:r>
            <a:r>
              <a:rPr lang="uk-UA" sz="6000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uk-UA" sz="6000" dirty="0" err="1" smtClean="0">
                <a:solidFill>
                  <a:schemeClr val="accent6">
                    <a:lumMod val="75000"/>
                  </a:schemeClr>
                </a:solidFill>
              </a:rPr>
              <a:t>му</a:t>
            </a:r>
            <a:r>
              <a:rPr lang="uk-UA" sz="6000" dirty="0" smtClean="0">
                <a:solidFill>
                  <a:schemeClr val="accent6">
                    <a:lumMod val="75000"/>
                  </a:schemeClr>
                </a:solidFill>
              </a:rPr>
              <a:t>   </a:t>
            </a:r>
            <a:r>
              <a:rPr lang="uk-UA" sz="6000" dirty="0" err="1" smtClean="0">
                <a:solidFill>
                  <a:schemeClr val="accent6">
                    <a:lumMod val="75000"/>
                  </a:schemeClr>
                </a:solidFill>
              </a:rPr>
              <a:t>ме</a:t>
            </a:r>
            <a:r>
              <a:rPr lang="uk-UA" sz="6000" dirty="0" smtClean="0">
                <a:solidFill>
                  <a:schemeClr val="accent6">
                    <a:lumMod val="75000"/>
                  </a:schemeClr>
                </a:solidFill>
              </a:rPr>
              <a:t>   ми   мі</a:t>
            </a:r>
            <a:endParaRPr lang="ru-RU" sz="60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2050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4149080"/>
            <a:ext cx="1837556" cy="1837556"/>
          </a:xfrm>
          <a:prstGeom prst="rect">
            <a:avLst/>
          </a:prstGeom>
          <a:noFill/>
        </p:spPr>
      </p:pic>
      <p:pic>
        <p:nvPicPr>
          <p:cNvPr id="2051" name="Picture 3" descr="C:\Documents and Settings\Администратор\Мои документы\Downloads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4293096"/>
            <a:ext cx="2016224" cy="2016224"/>
          </a:xfrm>
          <a:prstGeom prst="rect">
            <a:avLst/>
          </a:prstGeom>
          <a:noFill/>
        </p:spPr>
      </p:pic>
      <p:pic>
        <p:nvPicPr>
          <p:cNvPr id="2052" name="Picture 4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4221088"/>
            <a:ext cx="1080120" cy="18441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498178"/>
          </a:xfrm>
        </p:spPr>
        <p:txBody>
          <a:bodyPr>
            <a:normAutofit/>
          </a:bodyPr>
          <a:lstStyle/>
          <a:p>
            <a:pPr algn="ctr"/>
            <a:r>
              <a:rPr lang="uk-UA" sz="2000" b="1" dirty="0" smtClean="0"/>
              <a:t>ДОПОМОЖЕМО ЗАЙЧИКУ ЗНАЙТИ СВОГО ХВОСТИКА</a:t>
            </a:r>
            <a:br>
              <a:rPr lang="uk-UA" sz="2000" b="1" dirty="0" smtClean="0"/>
            </a:br>
            <a:r>
              <a:rPr lang="uk-UA" sz="2000" b="1" i="1" dirty="0" smtClean="0">
                <a:solidFill>
                  <a:srgbClr val="00B0F0"/>
                </a:solidFill>
              </a:rPr>
              <a:t>завдання: </a:t>
            </a:r>
            <a:r>
              <a:rPr lang="uk-UA" sz="2000" b="1" dirty="0" smtClean="0"/>
              <a:t> відшукаємо букву </a:t>
            </a:r>
            <a:r>
              <a:rPr lang="uk-UA" sz="2000" b="1" dirty="0" smtClean="0">
                <a:solidFill>
                  <a:srgbClr val="FF0000"/>
                </a:solidFill>
              </a:rPr>
              <a:t>З</a:t>
            </a:r>
            <a:r>
              <a:rPr lang="uk-UA" sz="2000" b="1" dirty="0" smtClean="0"/>
              <a:t> у слові </a:t>
            </a:r>
            <a:r>
              <a:rPr lang="uk-UA" sz="3200" b="1" dirty="0" smtClean="0">
                <a:solidFill>
                  <a:schemeClr val="bg1">
                    <a:lumMod val="50000"/>
                  </a:schemeClr>
                </a:solidFill>
              </a:rPr>
              <a:t>ЗАЙЧИК</a:t>
            </a:r>
            <a:endParaRPr lang="ru-RU" sz="3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51" name="Picture 3" descr="C:\Documents and Settings\Администратор\Мои документы\Downloads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3923656"/>
            <a:ext cx="3744416" cy="2750528"/>
          </a:xfrm>
          <a:prstGeom prst="rect">
            <a:avLst/>
          </a:prstGeom>
          <a:noFill/>
        </p:spPr>
      </p:pic>
      <p:pic>
        <p:nvPicPr>
          <p:cNvPr id="2052" name="Picture 4" descr="C:\Documents and Settings\Администратор\Мои документы\Downloads\images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1653198"/>
            <a:ext cx="2736304" cy="1925547"/>
          </a:xfrm>
          <a:prstGeom prst="rect">
            <a:avLst/>
          </a:prstGeom>
          <a:noFill/>
        </p:spPr>
      </p:pic>
      <p:pic>
        <p:nvPicPr>
          <p:cNvPr id="2054" name="Picture 6" descr="C:\Documents and Settings\Администратор\Мои документы\Downloads\images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3933056"/>
            <a:ext cx="3299870" cy="2464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074242"/>
          </a:xfrm>
        </p:spPr>
        <p:txBody>
          <a:bodyPr>
            <a:normAutofit/>
          </a:bodyPr>
          <a:lstStyle/>
          <a:p>
            <a:pPr algn="ctr"/>
            <a:r>
              <a:rPr lang="uk-UA" sz="1800" b="1" dirty="0" smtClean="0"/>
              <a:t>БУКВА Н, НЕМОВ ДРАБИНКА:</a:t>
            </a:r>
            <a:br>
              <a:rPr lang="uk-UA" sz="1800" b="1" dirty="0" smtClean="0"/>
            </a:br>
            <a:r>
              <a:rPr lang="uk-UA" sz="1800" b="1" dirty="0" smtClean="0"/>
              <a:t>ПАЛКИ ДВІ І ПЕРЕТИНКА.</a:t>
            </a:r>
            <a:br>
              <a:rPr lang="uk-UA" sz="1800" b="1" dirty="0" smtClean="0"/>
            </a:br>
            <a:r>
              <a:rPr lang="uk-UA" sz="1800" b="1" dirty="0" smtClean="0"/>
              <a:t>- ЧИ ЦЕ БУКВА, ЧИ ДРАБИНА? –</a:t>
            </a:r>
            <a:br>
              <a:rPr lang="uk-UA" sz="1800" b="1" dirty="0" smtClean="0"/>
            </a:br>
            <a:r>
              <a:rPr lang="uk-UA" sz="1800" b="1" dirty="0" smtClean="0"/>
              <a:t>ДИВУВАЛАСЯ ДИТИНА.</a:t>
            </a:r>
            <a:br>
              <a:rPr lang="uk-UA" sz="1800" b="1" dirty="0" smtClean="0"/>
            </a:br>
            <a:r>
              <a:rPr lang="uk-UA" sz="1800" b="1" dirty="0" smtClean="0"/>
              <a:t>НУ, ЯКЩО ОДИН ЩАБЕЛЬ,</a:t>
            </a:r>
            <a:br>
              <a:rPr lang="uk-UA" sz="1800" b="1" dirty="0" smtClean="0"/>
            </a:br>
            <a:r>
              <a:rPr lang="uk-UA" sz="1800" b="1" dirty="0" smtClean="0"/>
              <a:t>ТО, ЗВИЧАЙНО, БУКВА </a:t>
            </a:r>
            <a:r>
              <a:rPr lang="uk-UA" sz="1800" b="1" dirty="0" smtClean="0">
                <a:solidFill>
                  <a:srgbClr val="FF0000"/>
                </a:solidFill>
              </a:rPr>
              <a:t>Н.</a:t>
            </a:r>
            <a:endParaRPr lang="ru-RU" sz="1800" b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C:\Documents and Settings\Администратор\Мои документы\Downloads\79db586a88480c452dbb6cf7b36d50f7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988840"/>
            <a:ext cx="468052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5098896"/>
          </a:xfrm>
        </p:spPr>
        <p:txBody>
          <a:bodyPr/>
          <a:lstStyle/>
          <a:p>
            <a:pPr algn="ctr"/>
            <a:r>
              <a:rPr lang="uk-UA" dirty="0" smtClean="0"/>
              <a:t>НЕ О</a:t>
            </a:r>
            <a:r>
              <a:rPr lang="uk-UA" dirty="0" smtClean="0">
                <a:solidFill>
                  <a:srgbClr val="FF0000"/>
                </a:solidFill>
              </a:rPr>
              <a:t>ЛЕ</a:t>
            </a:r>
            <a:r>
              <a:rPr lang="uk-UA" dirty="0" smtClean="0"/>
              <a:t>НЬ </a:t>
            </a:r>
            <a:r>
              <a:rPr lang="uk-UA" dirty="0" err="1" smtClean="0"/>
              <a:t>В</a:t>
            </a:r>
            <a:r>
              <a:rPr lang="uk-UA" sz="6000" dirty="0" err="1" smtClean="0"/>
              <a:t>і</a:t>
            </a:r>
            <a:r>
              <a:rPr lang="uk-UA" dirty="0" err="1" smtClean="0"/>
              <a:t>Н</a:t>
            </a:r>
            <a:r>
              <a:rPr lang="uk-UA" dirty="0" smtClean="0"/>
              <a:t> </a:t>
            </a:r>
            <a:r>
              <a:rPr lang="uk-UA" sz="6000" dirty="0" smtClean="0"/>
              <a:t>і</a:t>
            </a:r>
            <a:r>
              <a:rPr lang="uk-UA" sz="6000" dirty="0" smtClean="0"/>
              <a:t> </a:t>
            </a:r>
            <a:r>
              <a:rPr lang="uk-UA" dirty="0" smtClean="0"/>
              <a:t>НЕ БИК, </a:t>
            </a:r>
            <a:br>
              <a:rPr lang="uk-UA" dirty="0" smtClean="0"/>
            </a:br>
            <a:r>
              <a:rPr lang="uk-UA" dirty="0" smtClean="0"/>
              <a:t>В КРАЯХ ТЕП</a:t>
            </a:r>
            <a:r>
              <a:rPr lang="uk-UA" dirty="0" smtClean="0">
                <a:solidFill>
                  <a:srgbClr val="FF0000"/>
                </a:solidFill>
              </a:rPr>
              <a:t>ЛИ</a:t>
            </a:r>
            <a:r>
              <a:rPr lang="uk-UA" dirty="0" smtClean="0"/>
              <a:t>Х ЖИТИ ЗВИК.</a:t>
            </a:r>
            <a:br>
              <a:rPr lang="uk-UA" dirty="0" smtClean="0"/>
            </a:br>
            <a:r>
              <a:rPr lang="uk-UA" dirty="0" smtClean="0"/>
              <a:t>Є НА </a:t>
            </a:r>
            <a:r>
              <a:rPr lang="uk-UA" dirty="0" err="1" smtClean="0"/>
              <a:t>НОС</a:t>
            </a:r>
            <a:r>
              <a:rPr lang="uk-UA" sz="6000" dirty="0" err="1" smtClean="0"/>
              <a:t>і</a:t>
            </a:r>
            <a:r>
              <a:rPr lang="uk-UA" dirty="0" smtClean="0"/>
              <a:t> </a:t>
            </a:r>
            <a:r>
              <a:rPr lang="uk-UA" dirty="0" smtClean="0"/>
              <a:t>В НЬОГО </a:t>
            </a:r>
            <a:r>
              <a:rPr lang="uk-UA" dirty="0" err="1" smtClean="0"/>
              <a:t>Р</a:t>
            </a:r>
            <a:r>
              <a:rPr lang="uk-UA" sz="6000" dirty="0" err="1" smtClean="0"/>
              <a:t>і</a:t>
            </a:r>
            <a:r>
              <a:rPr lang="uk-UA" dirty="0" err="1" smtClean="0"/>
              <a:t>Г</a:t>
            </a:r>
            <a:r>
              <a:rPr lang="uk-UA" dirty="0" smtClean="0"/>
              <a:t>,</a:t>
            </a:r>
            <a:br>
              <a:rPr lang="uk-UA" dirty="0" smtClean="0"/>
            </a:br>
            <a:r>
              <a:rPr lang="uk-UA" dirty="0" smtClean="0"/>
              <a:t>ХТО Ж ЦЕ, </a:t>
            </a:r>
            <a:r>
              <a:rPr lang="uk-UA" dirty="0" err="1" smtClean="0"/>
              <a:t>ДРУЗ</a:t>
            </a:r>
            <a:r>
              <a:rPr lang="uk-UA" sz="6000" dirty="0" err="1" smtClean="0"/>
              <a:t>і</a:t>
            </a:r>
            <a:r>
              <a:rPr lang="uk-UA" dirty="0" smtClean="0"/>
              <a:t>…</a:t>
            </a:r>
            <a:br>
              <a:rPr lang="uk-UA" dirty="0" smtClean="0"/>
            </a:br>
            <a:r>
              <a:rPr lang="uk-UA" sz="2000" b="1" i="1" dirty="0" smtClean="0">
                <a:solidFill>
                  <a:srgbClr val="00B0F0"/>
                </a:solidFill>
              </a:rPr>
              <a:t>З</a:t>
            </a:r>
            <a:r>
              <a:rPr lang="uk-UA" sz="2000" b="1" i="1" dirty="0" smtClean="0">
                <a:solidFill>
                  <a:srgbClr val="00B0F0"/>
                </a:solidFill>
              </a:rPr>
              <a:t>авдання:</a:t>
            </a:r>
            <a:r>
              <a:rPr lang="uk-UA" sz="2000" b="1" dirty="0" smtClean="0"/>
              <a:t> прочитаємо виділені червоним кольором склади</a:t>
            </a:r>
            <a:endParaRPr lang="ru-RU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7018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err="1" smtClean="0"/>
              <a:t>НОСОР</a:t>
            </a:r>
            <a:r>
              <a:rPr lang="uk-UA" sz="6000" b="1" dirty="0" err="1" smtClean="0"/>
              <a:t>і</a:t>
            </a:r>
            <a:r>
              <a:rPr lang="uk-UA" b="1" dirty="0" err="1" smtClean="0"/>
              <a:t>Г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22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200" b="1" dirty="0" smtClean="0"/>
              <a:t> станьте  парами так, що утворилась буква </a:t>
            </a:r>
            <a:r>
              <a:rPr lang="uk-UA" sz="2200" b="1" dirty="0" smtClean="0">
                <a:solidFill>
                  <a:srgbClr val="FF0000"/>
                </a:solidFill>
              </a:rPr>
              <a:t>Н.    </a:t>
            </a:r>
            <a:r>
              <a:rPr lang="uk-UA" b="1" dirty="0" smtClean="0"/>
              <a:t/>
            </a:r>
            <a:br>
              <a:rPr lang="uk-UA" b="1" dirty="0" smtClean="0"/>
            </a:br>
            <a:endParaRPr lang="ru-RU" b="1" dirty="0"/>
          </a:p>
        </p:txBody>
      </p:sp>
      <p:pic>
        <p:nvPicPr>
          <p:cNvPr id="3074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916832"/>
            <a:ext cx="5760640" cy="45160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37038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200" b="1" i="1" dirty="0" smtClean="0">
                <a:solidFill>
                  <a:srgbClr val="00B0F0"/>
                </a:solidFill>
              </a:rPr>
              <a:t>Завдання: </a:t>
            </a:r>
            <a:r>
              <a:rPr lang="uk-UA" sz="2200" b="1" dirty="0" smtClean="0"/>
              <a:t>знайдіть та прочитайте склади з буквою </a:t>
            </a:r>
            <a:r>
              <a:rPr lang="uk-UA" sz="3100" b="1" dirty="0" smtClean="0">
                <a:solidFill>
                  <a:srgbClr val="FF0000"/>
                </a:solidFill>
              </a:rPr>
              <a:t>н</a:t>
            </a:r>
            <a:r>
              <a:rPr lang="uk-UA" sz="2400" b="1" dirty="0" smtClean="0">
                <a:solidFill>
                  <a:srgbClr val="FF0000"/>
                </a:solidFill>
              </a:rPr>
              <a:t/>
            </a:r>
            <a:br>
              <a:rPr lang="uk-UA" sz="2400" b="1" dirty="0" smtClean="0">
                <a:solidFill>
                  <a:srgbClr val="FF0000"/>
                </a:solidFill>
              </a:rPr>
            </a:br>
            <a:r>
              <a:rPr lang="uk-UA" sz="7300" b="1" dirty="0" err="1" smtClean="0">
                <a:solidFill>
                  <a:schemeClr val="accent2">
                    <a:lumMod val="75000"/>
                  </a:schemeClr>
                </a:solidFill>
              </a:rPr>
              <a:t>му</a:t>
            </a:r>
            <a:r>
              <a:rPr lang="uk-UA" sz="7300" b="1" dirty="0" smtClean="0">
                <a:solidFill>
                  <a:schemeClr val="accent2">
                    <a:lumMod val="75000"/>
                  </a:schemeClr>
                </a:solidFill>
              </a:rPr>
              <a:t>    не   </a:t>
            </a:r>
            <a:r>
              <a:rPr lang="uk-UA" sz="7300" b="1" dirty="0" err="1" smtClean="0">
                <a:solidFill>
                  <a:schemeClr val="accent2">
                    <a:lumMod val="75000"/>
                  </a:schemeClr>
                </a:solidFill>
              </a:rPr>
              <a:t>мо</a:t>
            </a:r>
            <a:r>
              <a:rPr lang="uk-UA" sz="73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uk-UA" sz="7300" b="1" dirty="0" err="1" smtClean="0">
                <a:solidFill>
                  <a:schemeClr val="accent2">
                    <a:lumMod val="75000"/>
                  </a:schemeClr>
                </a:solidFill>
              </a:rPr>
              <a:t>ни</a:t>
            </a:r>
            <a:r>
              <a:rPr lang="uk-UA" sz="73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uk-UA" sz="7300" b="1" dirty="0" err="1" smtClean="0">
                <a:solidFill>
                  <a:schemeClr val="accent2">
                    <a:lumMod val="75000"/>
                  </a:schemeClr>
                </a:solidFill>
              </a:rPr>
              <a:t>ла</a:t>
            </a:r>
            <a:r>
              <a:rPr lang="uk-UA" sz="7300" b="1" dirty="0" smtClean="0">
                <a:solidFill>
                  <a:schemeClr val="accent2">
                    <a:lumMod val="75000"/>
                  </a:schemeClr>
                </a:solidFill>
              </a:rPr>
              <a:t>   </a:t>
            </a:r>
            <a:r>
              <a:rPr lang="uk-UA" sz="7300" b="1" dirty="0" err="1" smtClean="0">
                <a:solidFill>
                  <a:schemeClr val="accent2">
                    <a:lumMod val="75000"/>
                  </a:schemeClr>
                </a:solidFill>
              </a:rPr>
              <a:t>но</a:t>
            </a:r>
            <a:r>
              <a:rPr lang="uk-UA" sz="7300" b="1" dirty="0" smtClean="0">
                <a:solidFill>
                  <a:schemeClr val="accent2">
                    <a:lumMod val="75000"/>
                  </a:schemeClr>
                </a:solidFill>
              </a:rPr>
              <a:t>   ке   ні   ну   на   </a:t>
            </a:r>
            <a:endParaRPr lang="ru-RU" sz="73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098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3429000"/>
            <a:ext cx="2959529" cy="3024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15436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2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200" b="1" dirty="0" smtClean="0"/>
              <a:t> заспіваємо пісеньку разом з нотками:</a:t>
            </a:r>
            <a:br>
              <a:rPr lang="uk-UA" sz="2200" b="1" dirty="0" smtClean="0"/>
            </a:br>
            <a:r>
              <a:rPr lang="uk-UA" sz="8900" dirty="0" smtClean="0">
                <a:solidFill>
                  <a:srgbClr val="00B0F0"/>
                </a:solidFill>
              </a:rPr>
              <a:t>НА   НО   НУ</a:t>
            </a:r>
            <a:br>
              <a:rPr lang="uk-UA" sz="8900" dirty="0" smtClean="0">
                <a:solidFill>
                  <a:srgbClr val="00B0F0"/>
                </a:solidFill>
              </a:rPr>
            </a:br>
            <a:r>
              <a:rPr lang="uk-UA" sz="8900" dirty="0" smtClean="0">
                <a:solidFill>
                  <a:srgbClr val="00B0F0"/>
                </a:solidFill>
              </a:rPr>
              <a:t>НЕ   НИ   Н</a:t>
            </a:r>
            <a:r>
              <a:rPr lang="uk-UA" sz="10700" dirty="0" smtClean="0">
                <a:solidFill>
                  <a:srgbClr val="00B0F0"/>
                </a:solidFill>
              </a:rPr>
              <a:t>і </a:t>
            </a:r>
            <a:endParaRPr lang="ru-RU" sz="10700" dirty="0">
              <a:solidFill>
                <a:srgbClr val="00B0F0"/>
              </a:solidFill>
            </a:endParaRPr>
          </a:p>
        </p:txBody>
      </p:sp>
      <p:pic>
        <p:nvPicPr>
          <p:cNvPr id="5124" name="Picture 4" descr="C:\Documents and Settings\Администратор\Мои документы\Downloads\image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2604" y="3501008"/>
            <a:ext cx="4667708" cy="30541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018458"/>
          </a:xfrm>
        </p:spPr>
        <p:txBody>
          <a:bodyPr>
            <a:normAutofit/>
          </a:bodyPr>
          <a:lstStyle/>
          <a:p>
            <a:pPr algn="ctr"/>
            <a:r>
              <a:rPr lang="uk-UA" sz="20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000" b="1" dirty="0" smtClean="0"/>
              <a:t> прочитайте склади з буквою </a:t>
            </a:r>
            <a:r>
              <a:rPr lang="uk-UA" sz="2000" b="1" dirty="0" smtClean="0">
                <a:solidFill>
                  <a:srgbClr val="FF0000"/>
                </a:solidFill>
              </a:rPr>
              <a:t>Н</a:t>
            </a:r>
            <a:r>
              <a:rPr lang="uk-UA" sz="2000" b="1" dirty="0" smtClean="0"/>
              <a:t>, які виділені червоним кольором; синім кольором склади, які вивчені раніше.</a:t>
            </a:r>
            <a:r>
              <a:rPr lang="uk-UA" sz="2400" b="1" dirty="0" smtClean="0"/>
              <a:t/>
            </a:r>
            <a:br>
              <a:rPr lang="uk-UA" sz="2400" b="1" dirty="0" smtClean="0"/>
            </a:br>
            <a:r>
              <a:rPr lang="uk-UA" sz="4400" b="1" dirty="0" smtClean="0">
                <a:solidFill>
                  <a:srgbClr val="FF0000"/>
                </a:solidFill>
              </a:rPr>
              <a:t>НО</a:t>
            </a:r>
            <a:r>
              <a:rPr lang="uk-UA" sz="4400" b="1" dirty="0" smtClean="0"/>
              <a:t>РА   </a:t>
            </a:r>
            <a:r>
              <a:rPr lang="uk-UA" sz="4400" b="1" dirty="0" smtClean="0">
                <a:solidFill>
                  <a:srgbClr val="0070C0"/>
                </a:solidFill>
              </a:rPr>
              <a:t>МАЛИ</a:t>
            </a:r>
            <a:r>
              <a:rPr lang="uk-UA" sz="4400" b="1" dirty="0" smtClean="0">
                <a:solidFill>
                  <a:srgbClr val="FF0000"/>
                </a:solidFill>
              </a:rPr>
              <a:t>НА</a:t>
            </a:r>
            <a:r>
              <a:rPr lang="uk-UA" sz="4400" b="1" dirty="0" smtClean="0"/>
              <a:t>   </a:t>
            </a:r>
            <a:r>
              <a:rPr lang="uk-UA" sz="4400" b="1" dirty="0" err="1" smtClean="0">
                <a:solidFill>
                  <a:schemeClr val="accent1">
                    <a:lumMod val="75000"/>
                  </a:schemeClr>
                </a:solidFill>
              </a:rPr>
              <a:t>В</a:t>
            </a:r>
            <a:r>
              <a:rPr lang="uk-UA" sz="5400" b="1" dirty="0" err="1" smtClean="0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uk-UA" sz="4400" b="1" dirty="0" err="1" smtClean="0">
                <a:solidFill>
                  <a:srgbClr val="FF0000"/>
                </a:solidFill>
              </a:rPr>
              <a:t>НИ</a:t>
            </a:r>
            <a:r>
              <a:rPr lang="uk-UA" sz="4400" b="1" dirty="0" err="1" smtClean="0"/>
              <a:t>К</a:t>
            </a:r>
            <a:r>
              <a:rPr lang="uk-UA" sz="4400" b="1" dirty="0" smtClean="0"/>
              <a:t>   </a:t>
            </a:r>
            <a:r>
              <a:rPr lang="uk-UA" sz="4400" b="1" dirty="0" smtClean="0">
                <a:solidFill>
                  <a:srgbClr val="FF0000"/>
                </a:solidFill>
              </a:rPr>
              <a:t>НУ</a:t>
            </a:r>
            <a:r>
              <a:rPr lang="uk-UA" sz="4400" b="1" dirty="0" smtClean="0"/>
              <a:t>ЛЬ   </a:t>
            </a:r>
            <a:r>
              <a:rPr lang="uk-UA" sz="4400" b="1" dirty="0" smtClean="0">
                <a:solidFill>
                  <a:srgbClr val="FF0000"/>
                </a:solidFill>
              </a:rPr>
              <a:t>НЕ</a:t>
            </a:r>
            <a:r>
              <a:rPr lang="uk-UA" sz="4400" b="1" dirty="0" smtClean="0"/>
              <a:t>ЗА</a:t>
            </a:r>
            <a:r>
              <a:rPr lang="uk-UA" sz="4400" b="1" dirty="0" smtClean="0">
                <a:solidFill>
                  <a:schemeClr val="accent1">
                    <a:lumMod val="75000"/>
                  </a:schemeClr>
                </a:solidFill>
              </a:rPr>
              <a:t>БУ</a:t>
            </a:r>
            <a:r>
              <a:rPr lang="uk-UA" sz="4400" b="1" dirty="0" smtClean="0"/>
              <a:t>ДКА   </a:t>
            </a:r>
            <a:r>
              <a:rPr lang="uk-UA" sz="4400" b="1" dirty="0" smtClean="0">
                <a:solidFill>
                  <a:schemeClr val="accent1">
                    <a:lumMod val="75000"/>
                  </a:schemeClr>
                </a:solidFill>
              </a:rPr>
              <a:t>КО</a:t>
            </a:r>
            <a:r>
              <a:rPr lang="uk-UA" sz="4400" b="1" dirty="0" smtClean="0">
                <a:solidFill>
                  <a:srgbClr val="FF0000"/>
                </a:solidFill>
              </a:rPr>
              <a:t>НУ</a:t>
            </a:r>
            <a:r>
              <a:rPr lang="uk-UA" sz="4400" b="1" dirty="0" smtClean="0"/>
              <a:t>С   </a:t>
            </a:r>
            <a:r>
              <a:rPr lang="uk-UA" sz="4400" b="1" dirty="0" err="1" smtClean="0">
                <a:solidFill>
                  <a:srgbClr val="FF0000"/>
                </a:solidFill>
              </a:rPr>
              <a:t>Н</a:t>
            </a:r>
            <a:r>
              <a:rPr lang="uk-UA" sz="5400" b="1" dirty="0" err="1" smtClean="0">
                <a:solidFill>
                  <a:srgbClr val="FF0000"/>
                </a:solidFill>
              </a:rPr>
              <a:t>і</a:t>
            </a:r>
            <a:r>
              <a:rPr lang="uk-UA" sz="4400" b="1" dirty="0" err="1" smtClean="0"/>
              <a:t>Ч</a:t>
            </a:r>
            <a:r>
              <a:rPr lang="uk-UA" sz="4400" b="1" dirty="0" smtClean="0"/>
              <a:t>   </a:t>
            </a:r>
            <a:r>
              <a:rPr lang="uk-UA" sz="4400" b="1" dirty="0" err="1" smtClean="0">
                <a:solidFill>
                  <a:srgbClr val="FF0000"/>
                </a:solidFill>
              </a:rPr>
              <a:t>НО</a:t>
            </a:r>
            <a:r>
              <a:rPr lang="uk-UA" sz="4400" b="1" dirty="0" err="1" smtClean="0">
                <a:solidFill>
                  <a:schemeClr val="accent1">
                    <a:lumMod val="75000"/>
                  </a:schemeClr>
                </a:solidFill>
              </a:rPr>
              <a:t>ЖИ</a:t>
            </a:r>
            <a:r>
              <a:rPr lang="uk-UA" sz="4400" b="1" dirty="0" err="1" smtClean="0"/>
              <a:t>Ц</a:t>
            </a:r>
            <a:r>
              <a:rPr lang="uk-UA" sz="5400" b="1" dirty="0" err="1" smtClean="0"/>
              <a:t>і</a:t>
            </a:r>
            <a:r>
              <a:rPr lang="uk-UA" sz="5400" b="1" dirty="0" smtClean="0"/>
              <a:t/>
            </a:r>
            <a:br>
              <a:rPr lang="uk-UA" sz="5400" b="1" dirty="0" smtClean="0"/>
            </a:br>
            <a:r>
              <a:rPr lang="uk-UA" sz="2000" b="1" dirty="0" smtClean="0"/>
              <a:t>у слові </a:t>
            </a:r>
            <a:r>
              <a:rPr lang="uk-UA" sz="3200" b="1" dirty="0" smtClean="0">
                <a:solidFill>
                  <a:srgbClr val="7030A0"/>
                </a:solidFill>
              </a:rPr>
              <a:t>БАКЛАЖАН</a:t>
            </a:r>
            <a:r>
              <a:rPr lang="uk-UA" sz="2000" b="1" dirty="0" smtClean="0"/>
              <a:t> знайдіть раніше вивчені букви   </a:t>
            </a:r>
            <a:endParaRPr lang="ru-RU" sz="2000" b="1" dirty="0"/>
          </a:p>
        </p:txBody>
      </p:sp>
      <p:pic>
        <p:nvPicPr>
          <p:cNvPr id="1026" name="Picture 2" descr="C:\Documents and Settings\Администратор\Мои документы\Downloads\image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4293096"/>
            <a:ext cx="1855589" cy="18555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09046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2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200" b="1" dirty="0" smtClean="0"/>
              <a:t>  складіть  та прочитайте слова для Ніни – виділені зеленим кольором, для Назара – коричневим кольором. Прочитайте слова, що утворилися.</a:t>
            </a: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uk-UA" sz="5400" b="1" dirty="0" err="1" smtClean="0">
                <a:solidFill>
                  <a:srgbClr val="00B050"/>
                </a:solidFill>
              </a:rPr>
              <a:t>К</a:t>
            </a:r>
            <a:r>
              <a:rPr lang="uk-UA" sz="6700" b="1" dirty="0" err="1" smtClean="0">
                <a:solidFill>
                  <a:srgbClr val="00B050"/>
                </a:solidFill>
              </a:rPr>
              <a:t>і</a:t>
            </a:r>
            <a:r>
              <a:rPr lang="uk-UA" sz="6700" b="1" dirty="0" smtClean="0">
                <a:solidFill>
                  <a:srgbClr val="00B050"/>
                </a:solidFill>
              </a:rPr>
              <a:t> </a:t>
            </a:r>
            <a:r>
              <a:rPr lang="uk-UA" sz="5400" b="1" dirty="0" smtClean="0"/>
              <a:t>  </a:t>
            </a:r>
            <a:r>
              <a:rPr lang="uk-UA" sz="5400" b="1" dirty="0" smtClean="0">
                <a:solidFill>
                  <a:schemeClr val="accent2">
                    <a:lumMod val="75000"/>
                  </a:schemeClr>
                </a:solidFill>
              </a:rPr>
              <a:t>НА</a:t>
            </a:r>
            <a:r>
              <a:rPr lang="uk-UA" sz="5400" b="1" dirty="0" smtClean="0"/>
              <a:t>   </a:t>
            </a:r>
            <a:r>
              <a:rPr lang="uk-UA" sz="5400" b="1" dirty="0" smtClean="0">
                <a:solidFill>
                  <a:srgbClr val="00B050"/>
                </a:solidFill>
              </a:rPr>
              <a:t>ГА </a:t>
            </a:r>
            <a:r>
              <a:rPr lang="uk-UA" sz="5400" b="1" dirty="0" smtClean="0"/>
              <a:t>  </a:t>
            </a:r>
            <a:r>
              <a:rPr lang="uk-UA" sz="5400" b="1" dirty="0" smtClean="0">
                <a:solidFill>
                  <a:schemeClr val="accent2">
                    <a:lumMod val="75000"/>
                  </a:schemeClr>
                </a:solidFill>
              </a:rPr>
              <a:t>БА   </a:t>
            </a:r>
            <a:r>
              <a:rPr lang="uk-UA" sz="5400" b="1" dirty="0" smtClean="0">
                <a:solidFill>
                  <a:srgbClr val="00B050"/>
                </a:solidFill>
              </a:rPr>
              <a:t>НИ</a:t>
            </a:r>
            <a:r>
              <a:rPr lang="uk-UA" sz="5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uk-UA" sz="5400" b="1" dirty="0" smtClean="0"/>
              <a:t>  </a:t>
            </a:r>
            <a:r>
              <a:rPr lang="uk-UA" sz="5400" b="1" dirty="0" smtClean="0">
                <a:solidFill>
                  <a:schemeClr val="accent2">
                    <a:lumMod val="75000"/>
                  </a:schemeClr>
                </a:solidFill>
              </a:rPr>
              <a:t>З</a:t>
            </a:r>
            <a:r>
              <a:rPr lang="uk-UA" sz="6700" b="1" dirty="0" smtClean="0">
                <a:solidFill>
                  <a:schemeClr val="accent2">
                    <a:lumMod val="75000"/>
                  </a:schemeClr>
                </a:solidFill>
              </a:rPr>
              <a:t>і </a:t>
            </a:r>
            <a:r>
              <a:rPr lang="uk-UA" sz="5400" b="1" dirty="0" smtClean="0"/>
              <a:t>  </a:t>
            </a:r>
            <a:r>
              <a:rPr lang="uk-UA" sz="5400" b="1" dirty="0" smtClean="0">
                <a:solidFill>
                  <a:srgbClr val="00B050"/>
                </a:solidFill>
              </a:rPr>
              <a:t>БО </a:t>
            </a:r>
            <a:r>
              <a:rPr lang="uk-UA" sz="5400" b="1" dirty="0" smtClean="0"/>
              <a:t>  </a:t>
            </a:r>
            <a:r>
              <a:rPr lang="uk-UA" sz="5400" b="1" dirty="0" smtClean="0">
                <a:solidFill>
                  <a:srgbClr val="00B050"/>
                </a:solidFill>
              </a:rPr>
              <a:t>З  </a:t>
            </a:r>
            <a:r>
              <a:rPr lang="uk-UA" sz="5400" b="1" dirty="0" smtClean="0"/>
              <a:t> </a:t>
            </a:r>
            <a:r>
              <a:rPr lang="uk-UA" sz="5400" b="1" dirty="0" smtClean="0">
                <a:solidFill>
                  <a:schemeClr val="accent2">
                    <a:lumMod val="75000"/>
                  </a:schemeClr>
                </a:solidFill>
              </a:rPr>
              <a:t>НА </a:t>
            </a:r>
            <a:r>
              <a:rPr lang="uk-UA" sz="5400" b="1" dirty="0" smtClean="0"/>
              <a:t>  </a:t>
            </a:r>
            <a:r>
              <a:rPr lang="uk-UA" sz="5400" b="1" dirty="0" smtClean="0">
                <a:solidFill>
                  <a:srgbClr val="00B050"/>
                </a:solidFill>
              </a:rPr>
              <a:t>НО </a:t>
            </a:r>
            <a:r>
              <a:rPr lang="uk-UA" sz="5400" b="1" dirty="0" smtClean="0"/>
              <a:t> </a:t>
            </a:r>
            <a:r>
              <a:rPr lang="uk-UA" sz="5400" b="1" dirty="0" smtClean="0">
                <a:solidFill>
                  <a:srgbClr val="00B050"/>
                </a:solidFill>
              </a:rPr>
              <a:t>ВА </a:t>
            </a:r>
            <a:r>
              <a:rPr lang="uk-UA" sz="5400" b="1" dirty="0" smtClean="0"/>
              <a:t>  </a:t>
            </a:r>
            <a:r>
              <a:rPr lang="uk-UA" sz="5400" b="1" dirty="0" smtClean="0">
                <a:solidFill>
                  <a:schemeClr val="accent2">
                    <a:lumMod val="75000"/>
                  </a:schemeClr>
                </a:solidFill>
              </a:rPr>
              <a:t>НАН</a:t>
            </a:r>
            <a:r>
              <a:rPr lang="uk-UA" sz="5400" b="1" dirty="0" smtClean="0"/>
              <a:t>   </a:t>
            </a:r>
            <a:r>
              <a:rPr lang="uk-UA" sz="5400" b="1" dirty="0" smtClean="0">
                <a:solidFill>
                  <a:srgbClr val="00B050"/>
                </a:solidFill>
              </a:rPr>
              <a:t>НЕ</a:t>
            </a:r>
            <a:r>
              <a:rPr lang="uk-UA" sz="5400" b="1" dirty="0" smtClean="0"/>
              <a:t>   </a:t>
            </a:r>
            <a:r>
              <a:rPr lang="uk-UA" sz="5400" b="1" dirty="0" smtClean="0">
                <a:solidFill>
                  <a:schemeClr val="accent2">
                    <a:lumMod val="75000"/>
                  </a:schemeClr>
                </a:solidFill>
              </a:rPr>
              <a:t>ОЖИ</a:t>
            </a:r>
            <a:r>
              <a:rPr lang="uk-UA" sz="5400" b="1" dirty="0" smtClean="0"/>
              <a:t>   </a:t>
            </a:r>
            <a:r>
              <a:rPr lang="uk-UA" sz="5400" b="1" dirty="0" smtClean="0">
                <a:solidFill>
                  <a:srgbClr val="00B050"/>
                </a:solidFill>
              </a:rPr>
              <a:t>НО </a:t>
            </a:r>
            <a:r>
              <a:rPr lang="uk-UA" sz="5400" b="1" dirty="0" smtClean="0"/>
              <a:t>  </a:t>
            </a:r>
            <a:r>
              <a:rPr lang="uk-UA" sz="5400" b="1" dirty="0" smtClean="0">
                <a:solidFill>
                  <a:schemeClr val="accent2">
                    <a:lumMod val="75000"/>
                  </a:schemeClr>
                </a:solidFill>
              </a:rPr>
              <a:t>НИ</a:t>
            </a:r>
            <a:endParaRPr lang="ru-RU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50" name="Picture 2" descr="C:\Documents and Settings\Администратор\Мои документы\Downloads\images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4293096"/>
            <a:ext cx="1588318" cy="22461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154362"/>
          </a:xfrm>
        </p:spPr>
        <p:txBody>
          <a:bodyPr>
            <a:normAutofit/>
          </a:bodyPr>
          <a:lstStyle/>
          <a:p>
            <a:pPr algn="ctr"/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uk-UA" sz="2000" b="1" i="1" dirty="0" smtClean="0">
                <a:solidFill>
                  <a:srgbClr val="00B0F0"/>
                </a:solidFill>
              </a:rPr>
              <a:t>Завдання: </a:t>
            </a:r>
            <a:r>
              <a:rPr lang="uk-UA" sz="2000" b="1" dirty="0" smtClean="0"/>
              <a:t>повторимо </a:t>
            </a:r>
            <a:r>
              <a:rPr lang="uk-UA" sz="2000" b="1" dirty="0" smtClean="0"/>
              <a:t>разом із Зайчиком склади із буквою </a:t>
            </a:r>
            <a:r>
              <a:rPr lang="uk-UA" sz="2000" b="1" dirty="0" smtClean="0">
                <a:solidFill>
                  <a:srgbClr val="FF0000"/>
                </a:solidFill>
              </a:rPr>
              <a:t>З</a:t>
            </a:r>
            <a:r>
              <a:rPr lang="uk-UA" sz="2000" b="1" dirty="0" smtClean="0"/>
              <a:t>,</a:t>
            </a:r>
            <a:br>
              <a:rPr lang="uk-UA" sz="2000" b="1" dirty="0" smtClean="0"/>
            </a:br>
            <a:r>
              <a:rPr lang="uk-UA" sz="2000" b="1" dirty="0" smtClean="0"/>
              <a:t>виліпимо з пластиліну букву </a:t>
            </a:r>
            <a:r>
              <a:rPr lang="uk-UA" sz="2000" b="1" dirty="0" smtClean="0">
                <a:solidFill>
                  <a:srgbClr val="FF0000"/>
                </a:solidFill>
              </a:rPr>
              <a:t>З.</a:t>
            </a:r>
            <a:r>
              <a:rPr lang="uk-UA" sz="4000" dirty="0" smtClean="0"/>
              <a:t/>
            </a:r>
            <a:br>
              <a:rPr lang="uk-UA" sz="4000" dirty="0" smtClean="0"/>
            </a:br>
            <a:r>
              <a:rPr lang="uk-UA" sz="6600" dirty="0" smtClean="0">
                <a:solidFill>
                  <a:schemeClr val="accent4">
                    <a:lumMod val="75000"/>
                  </a:schemeClr>
                </a:solidFill>
              </a:rPr>
              <a:t>за   зо   </a:t>
            </a:r>
            <a:r>
              <a:rPr lang="uk-UA" sz="6600" dirty="0" err="1" smtClean="0">
                <a:solidFill>
                  <a:schemeClr val="accent4">
                    <a:lumMod val="75000"/>
                  </a:schemeClr>
                </a:solidFill>
              </a:rPr>
              <a:t>зу</a:t>
            </a:r>
            <a:r>
              <a:rPr lang="uk-UA" sz="6600" dirty="0" smtClean="0">
                <a:solidFill>
                  <a:schemeClr val="accent4">
                    <a:lumMod val="75000"/>
                  </a:schemeClr>
                </a:solidFill>
              </a:rPr>
              <a:t>   </a:t>
            </a:r>
            <a:r>
              <a:rPr lang="uk-UA" sz="6600" dirty="0" err="1" smtClean="0">
                <a:solidFill>
                  <a:schemeClr val="accent4">
                    <a:lumMod val="75000"/>
                  </a:schemeClr>
                </a:solidFill>
              </a:rPr>
              <a:t>зе</a:t>
            </a:r>
            <a:r>
              <a:rPr lang="uk-UA" sz="6600" dirty="0" smtClean="0">
                <a:solidFill>
                  <a:schemeClr val="accent4">
                    <a:lumMod val="75000"/>
                  </a:schemeClr>
                </a:solidFill>
              </a:rPr>
              <a:t>   </a:t>
            </a:r>
            <a:r>
              <a:rPr lang="uk-UA" sz="6600" dirty="0" err="1" smtClean="0">
                <a:solidFill>
                  <a:schemeClr val="accent4">
                    <a:lumMod val="75000"/>
                  </a:schemeClr>
                </a:solidFill>
              </a:rPr>
              <a:t>зи</a:t>
            </a:r>
            <a:r>
              <a:rPr lang="uk-UA" sz="6600" dirty="0" smtClean="0">
                <a:solidFill>
                  <a:schemeClr val="accent4">
                    <a:lumMod val="75000"/>
                  </a:schemeClr>
                </a:solidFill>
              </a:rPr>
              <a:t>   зі</a:t>
            </a:r>
            <a:endParaRPr lang="ru-RU" sz="66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074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7" y="3496250"/>
            <a:ext cx="2160240" cy="3024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107008"/>
          </a:xfrm>
        </p:spPr>
        <p:txBody>
          <a:bodyPr>
            <a:normAutofit/>
          </a:bodyPr>
          <a:lstStyle/>
          <a:p>
            <a:pPr algn="ctr"/>
            <a:r>
              <a:rPr lang="uk-UA" sz="4000" dirty="0" smtClean="0"/>
              <a:t>СІЛА ПТАШКА НА ДУБКУ,</a:t>
            </a:r>
            <a:br>
              <a:rPr lang="uk-UA" sz="4000" dirty="0" smtClean="0"/>
            </a:br>
            <a:r>
              <a:rPr lang="uk-UA" sz="4000" dirty="0" smtClean="0"/>
              <a:t>ЗАВЕЛА СВОЄ: “КУ-КУ!”</a:t>
            </a:r>
            <a:br>
              <a:rPr lang="uk-UA" sz="4000" dirty="0" smtClean="0"/>
            </a:br>
            <a:r>
              <a:rPr lang="uk-UA" sz="4000" dirty="0" smtClean="0"/>
              <a:t>СТРЕПЕНУЛИСЬ ЇЖАЧОК,</a:t>
            </a:r>
            <a:br>
              <a:rPr lang="uk-UA" sz="4000" dirty="0" smtClean="0"/>
            </a:br>
            <a:r>
              <a:rPr lang="uk-UA" sz="4000" dirty="0" smtClean="0"/>
              <a:t>ЗАЄЦЬ І КОЗУЛІ.</a:t>
            </a:r>
            <a:br>
              <a:rPr lang="uk-UA" sz="4000" dirty="0" smtClean="0"/>
            </a:br>
            <a:r>
              <a:rPr lang="uk-UA" sz="4000" dirty="0" smtClean="0"/>
              <a:t>ВСІХ ЗБУДИВ ТОЙ ГОЛОСОК,</a:t>
            </a:r>
            <a:br>
              <a:rPr lang="uk-UA" sz="4000" dirty="0" smtClean="0"/>
            </a:br>
            <a:r>
              <a:rPr lang="uk-UA" sz="4000" dirty="0" smtClean="0"/>
              <a:t>ПІСЕНЬКА…</a:t>
            </a:r>
            <a:br>
              <a:rPr lang="uk-UA" sz="4000" dirty="0" smtClean="0"/>
            </a:br>
            <a:r>
              <a:rPr lang="uk-UA" sz="2000" b="1" i="1" dirty="0" smtClean="0">
                <a:solidFill>
                  <a:srgbClr val="00B0F0"/>
                </a:solidFill>
              </a:rPr>
              <a:t>Завдання: </a:t>
            </a:r>
            <a:r>
              <a:rPr lang="uk-UA" sz="2000" b="1" dirty="0" smtClean="0"/>
              <a:t>знайдіть та прочитайте </a:t>
            </a:r>
            <a:r>
              <a:rPr lang="uk-UA" sz="2000" b="1" dirty="0" smtClean="0"/>
              <a:t>склади з буквами </a:t>
            </a:r>
            <a:r>
              <a:rPr lang="uk-UA" sz="2000" b="1" dirty="0" smtClean="0">
                <a:solidFill>
                  <a:srgbClr val="FF0000"/>
                </a:solidFill>
              </a:rPr>
              <a:t>Б, В</a:t>
            </a:r>
            <a:r>
              <a:rPr lang="uk-UA" sz="2000" b="1" dirty="0" smtClean="0"/>
              <a:t> та </a:t>
            </a:r>
            <a:r>
              <a:rPr lang="uk-UA" sz="2000" b="1" dirty="0" smtClean="0">
                <a:solidFill>
                  <a:srgbClr val="FF0000"/>
                </a:solidFill>
              </a:rPr>
              <a:t>Д.</a:t>
            </a:r>
            <a:r>
              <a:rPr lang="uk-UA" sz="4000" dirty="0" smtClean="0"/>
              <a:t/>
            </a:r>
            <a:br>
              <a:rPr lang="uk-UA" sz="4000" dirty="0" smtClean="0"/>
            </a:br>
            <a:endParaRPr lang="ru-RU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85821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err="1" smtClean="0"/>
              <a:t>ЗОЗУЛ</a:t>
            </a:r>
            <a:r>
              <a:rPr lang="uk-UA" sz="6000" b="1" dirty="0" err="1" smtClean="0"/>
              <a:t>і</a:t>
            </a:r>
            <a:r>
              <a:rPr lang="uk-UA" sz="6000" b="1" dirty="0" smtClean="0"/>
              <a:t/>
            </a:r>
            <a:br>
              <a:rPr lang="uk-UA" sz="6000" b="1" dirty="0" smtClean="0"/>
            </a:br>
            <a:r>
              <a:rPr lang="uk-UA" sz="22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200" b="1" dirty="0" smtClean="0"/>
              <a:t> викласти із кольорових камінців перші два склади  </a:t>
            </a:r>
            <a:r>
              <a:rPr lang="uk-UA" sz="2200" b="1" dirty="0" smtClean="0"/>
              <a:t> </a:t>
            </a:r>
            <a:r>
              <a:rPr lang="uk-UA" sz="3600" b="1" dirty="0" smtClean="0">
                <a:solidFill>
                  <a:srgbClr val="FF0000"/>
                </a:solidFill>
              </a:rPr>
              <a:t>(ЗО  </a:t>
            </a:r>
            <a:r>
              <a:rPr lang="uk-UA" sz="3600" b="1" dirty="0" smtClean="0">
                <a:solidFill>
                  <a:srgbClr val="FF0000"/>
                </a:solidFill>
              </a:rPr>
              <a:t>ЗУ)</a:t>
            </a:r>
            <a:r>
              <a:rPr lang="uk-UA" sz="2200" b="1" dirty="0" smtClean="0"/>
              <a:t/>
            </a:r>
            <a:br>
              <a:rPr lang="uk-UA" sz="2200" b="1" dirty="0" smtClean="0"/>
            </a:br>
            <a:endParaRPr lang="ru-RU" sz="2200" b="1" dirty="0"/>
          </a:p>
        </p:txBody>
      </p:sp>
      <p:pic>
        <p:nvPicPr>
          <p:cNvPr id="4098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5540" y="1813706"/>
            <a:ext cx="5612804" cy="48806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08235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5400" b="1" dirty="0" smtClean="0">
                <a:solidFill>
                  <a:schemeClr val="accent3">
                    <a:lumMod val="75000"/>
                  </a:schemeClr>
                </a:solidFill>
              </a:rPr>
              <a:t>ЗИМА   БУЗОК   ОЗЕРО   ГРОЗА   ЗУБР   ГРИЗУН   КОЗА   КОРЗИНА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2000" b="1" i="1" dirty="0" smtClean="0">
                <a:solidFill>
                  <a:srgbClr val="00B0F0"/>
                </a:solidFill>
              </a:rPr>
              <a:t>завдання: </a:t>
            </a:r>
            <a:r>
              <a:rPr lang="uk-UA" sz="2000" b="1" dirty="0" smtClean="0"/>
              <a:t>обвести склади з буквою </a:t>
            </a:r>
            <a:r>
              <a:rPr lang="uk-UA" sz="2000" b="1" dirty="0" smtClean="0">
                <a:solidFill>
                  <a:srgbClr val="FF0000"/>
                </a:solidFill>
              </a:rPr>
              <a:t>З </a:t>
            </a:r>
            <a:r>
              <a:rPr lang="uk-UA" sz="2000" b="1" dirty="0" smtClean="0"/>
              <a:t>у поданих словах та прочитати</a:t>
            </a:r>
            <a:endParaRPr lang="ru-RU" b="1" dirty="0"/>
          </a:p>
        </p:txBody>
      </p:sp>
      <p:pic>
        <p:nvPicPr>
          <p:cNvPr id="5122" name="Picture 2" descr="C:\Documents and Settings\Администратор\Мои документы\Downloads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5301208"/>
            <a:ext cx="1543050" cy="1152525"/>
          </a:xfrm>
          <a:prstGeom prst="rect">
            <a:avLst/>
          </a:prstGeom>
          <a:noFill/>
        </p:spPr>
      </p:pic>
      <p:pic>
        <p:nvPicPr>
          <p:cNvPr id="5123" name="Picture 3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3645024"/>
            <a:ext cx="1295400" cy="1333500"/>
          </a:xfrm>
          <a:prstGeom prst="rect">
            <a:avLst/>
          </a:prstGeom>
          <a:noFill/>
        </p:spPr>
      </p:pic>
      <p:pic>
        <p:nvPicPr>
          <p:cNvPr id="5124" name="Picture 4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3429000"/>
            <a:ext cx="1333500" cy="1333500"/>
          </a:xfrm>
          <a:prstGeom prst="rect">
            <a:avLst/>
          </a:prstGeom>
          <a:noFill/>
        </p:spPr>
      </p:pic>
      <p:pic>
        <p:nvPicPr>
          <p:cNvPr id="5125" name="Picture 5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5445224"/>
            <a:ext cx="1543050" cy="809625"/>
          </a:xfrm>
          <a:prstGeom prst="rect">
            <a:avLst/>
          </a:prstGeom>
          <a:noFill/>
        </p:spPr>
      </p:pic>
      <p:pic>
        <p:nvPicPr>
          <p:cNvPr id="5126" name="Picture 6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59632" y="3717032"/>
            <a:ext cx="1333500" cy="1333500"/>
          </a:xfrm>
          <a:prstGeom prst="rect">
            <a:avLst/>
          </a:prstGeom>
          <a:noFill/>
        </p:spPr>
      </p:pic>
      <p:pic>
        <p:nvPicPr>
          <p:cNvPr id="5127" name="Picture 7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92280" y="5373216"/>
            <a:ext cx="1543050" cy="1162050"/>
          </a:xfrm>
          <a:prstGeom prst="rect">
            <a:avLst/>
          </a:prstGeom>
          <a:noFill/>
        </p:spPr>
      </p:pic>
      <p:pic>
        <p:nvPicPr>
          <p:cNvPr id="5128" name="Picture 8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92080" y="5157192"/>
            <a:ext cx="1085850" cy="1333500"/>
          </a:xfrm>
          <a:prstGeom prst="rect">
            <a:avLst/>
          </a:prstGeom>
          <a:noFill/>
        </p:spPr>
      </p:pic>
      <p:pic>
        <p:nvPicPr>
          <p:cNvPr id="5129" name="Picture 9" descr="C:\Documents and Settings\Администратор\Мои документы\Downloads\images (1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716016" y="3429000"/>
            <a:ext cx="933450" cy="133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632303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9600" b="1" dirty="0" err="1" smtClean="0">
                <a:solidFill>
                  <a:srgbClr val="FF0000"/>
                </a:solidFill>
              </a:rPr>
              <a:t>ва</a:t>
            </a:r>
            <a:r>
              <a:rPr lang="uk-UA" sz="9600" dirty="0" smtClean="0">
                <a:solidFill>
                  <a:srgbClr val="FF0000"/>
                </a:solidFill>
              </a:rPr>
              <a:t>   </a:t>
            </a:r>
            <a:r>
              <a:rPr lang="uk-UA" sz="9600" b="1" dirty="0" err="1" smtClean="0">
                <a:solidFill>
                  <a:schemeClr val="accent2">
                    <a:lumMod val="50000"/>
                  </a:schemeClr>
                </a:solidFill>
              </a:rPr>
              <a:t>ді</a:t>
            </a:r>
            <a:r>
              <a:rPr lang="uk-UA" sz="9600" dirty="0" smtClean="0">
                <a:solidFill>
                  <a:srgbClr val="FF0000"/>
                </a:solidFill>
              </a:rPr>
              <a:t>   </a:t>
            </a:r>
            <a:r>
              <a:rPr lang="uk-UA" sz="9600" b="1" dirty="0" err="1" smtClean="0">
                <a:solidFill>
                  <a:schemeClr val="bg1">
                    <a:lumMod val="50000"/>
                  </a:schemeClr>
                </a:solidFill>
              </a:rPr>
              <a:t>жи</a:t>
            </a:r>
            <a:r>
              <a:rPr lang="uk-UA" sz="9600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uk-UA" sz="9600" dirty="0" smtClean="0">
                <a:solidFill>
                  <a:srgbClr val="FF0000"/>
                </a:solidFill>
              </a:rPr>
              <a:t>  </a:t>
            </a:r>
            <a:r>
              <a:rPr lang="uk-UA" sz="9600" b="1" dirty="0" smtClean="0">
                <a:solidFill>
                  <a:srgbClr val="00B0F0"/>
                </a:solidFill>
              </a:rPr>
              <a:t>би </a:t>
            </a:r>
            <a:r>
              <a:rPr lang="uk-UA" sz="9600" dirty="0" smtClean="0">
                <a:solidFill>
                  <a:srgbClr val="FF0000"/>
                </a:solidFill>
              </a:rPr>
              <a:t>  </a:t>
            </a:r>
            <a:r>
              <a:rPr lang="uk-UA" sz="9600" b="1" dirty="0" smtClean="0">
                <a:solidFill>
                  <a:srgbClr val="00B050"/>
                </a:solidFill>
              </a:rPr>
              <a:t>ба </a:t>
            </a:r>
            <a:r>
              <a:rPr lang="uk-UA" sz="9600" dirty="0" smtClean="0">
                <a:solidFill>
                  <a:srgbClr val="FF0000"/>
                </a:solidFill>
              </a:rPr>
              <a:t>  </a:t>
            </a:r>
            <a:r>
              <a:rPr lang="uk-UA" sz="9600" b="1" dirty="0" err="1" smtClean="0">
                <a:solidFill>
                  <a:schemeClr val="accent2">
                    <a:lumMod val="50000"/>
                  </a:schemeClr>
                </a:solidFill>
              </a:rPr>
              <a:t>жа</a:t>
            </a:r>
            <a:r>
              <a:rPr lang="uk-UA" sz="96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9600" dirty="0" smtClean="0">
                <a:solidFill>
                  <a:srgbClr val="FF0000"/>
                </a:solidFill>
              </a:rPr>
              <a:t>  </a:t>
            </a:r>
            <a:r>
              <a:rPr lang="uk-UA" sz="9600" b="1" dirty="0" err="1" smtClean="0">
                <a:solidFill>
                  <a:srgbClr val="FFFF00"/>
                </a:solidFill>
              </a:rPr>
              <a:t>зу</a:t>
            </a:r>
            <a:r>
              <a:rPr lang="uk-UA" sz="9600" dirty="0" smtClean="0">
                <a:solidFill>
                  <a:srgbClr val="FF0000"/>
                </a:solidFill>
              </a:rPr>
              <a:t>   </a:t>
            </a:r>
            <a:r>
              <a:rPr lang="uk-UA" sz="9600" b="1" dirty="0" smtClean="0">
                <a:solidFill>
                  <a:srgbClr val="FF0000"/>
                </a:solidFill>
              </a:rPr>
              <a:t>за</a:t>
            </a:r>
            <a:r>
              <a:rPr lang="uk-UA" sz="9600" dirty="0" smtClean="0">
                <a:solidFill>
                  <a:srgbClr val="FF0000"/>
                </a:solidFill>
              </a:rPr>
              <a:t>   </a:t>
            </a:r>
            <a:r>
              <a:rPr lang="uk-UA" sz="9600" b="1" dirty="0" err="1" smtClean="0">
                <a:solidFill>
                  <a:srgbClr val="FFFF00"/>
                </a:solidFill>
              </a:rPr>
              <a:t>ве</a:t>
            </a:r>
            <a:r>
              <a:rPr lang="uk-UA" sz="9600" dirty="0" smtClean="0">
                <a:solidFill>
                  <a:srgbClr val="FF0000"/>
                </a:solidFill>
              </a:rPr>
              <a:t>   </a:t>
            </a:r>
            <a:r>
              <a:rPr lang="uk-UA" sz="9600" b="1" dirty="0" err="1" smtClean="0">
                <a:solidFill>
                  <a:srgbClr val="00B0F0"/>
                </a:solidFill>
              </a:rPr>
              <a:t>зу</a:t>
            </a:r>
            <a:r>
              <a:rPr lang="uk-UA" sz="9600" dirty="0" smtClean="0">
                <a:solidFill>
                  <a:srgbClr val="FF0000"/>
                </a:solidFill>
              </a:rPr>
              <a:t>   </a:t>
            </a:r>
            <a:r>
              <a:rPr lang="uk-UA" sz="9600" b="1" dirty="0" err="1" smtClean="0">
                <a:solidFill>
                  <a:srgbClr val="00B050"/>
                </a:solidFill>
              </a:rPr>
              <a:t>жа</a:t>
            </a:r>
            <a:r>
              <a:rPr lang="uk-UA" sz="9600" b="1" dirty="0" smtClean="0">
                <a:solidFill>
                  <a:srgbClr val="00B050"/>
                </a:solidFill>
              </a:rPr>
              <a:t> </a:t>
            </a:r>
            <a:r>
              <a:rPr lang="uk-UA" sz="9600" dirty="0" smtClean="0"/>
              <a:t>  </a:t>
            </a:r>
            <a:r>
              <a:rPr lang="uk-UA" sz="9600" b="1" dirty="0" err="1" smtClean="0">
                <a:solidFill>
                  <a:schemeClr val="bg1">
                    <a:lumMod val="50000"/>
                  </a:schemeClr>
                </a:solidFill>
              </a:rPr>
              <a:t>бі</a:t>
            </a:r>
            <a:r>
              <a:rPr lang="uk-UA" sz="9600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uk-UA" sz="96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uk-UA" sz="2200" b="1" i="1" dirty="0" smtClean="0">
                <a:solidFill>
                  <a:srgbClr val="00B0F0"/>
                </a:solidFill>
              </a:rPr>
              <a:t>Завдання:</a:t>
            </a:r>
            <a:r>
              <a:rPr lang="uk-UA" sz="2200" b="1" dirty="0" smtClean="0">
                <a:solidFill>
                  <a:schemeClr val="accent3">
                    <a:lumMod val="50000"/>
                  </a:schemeClr>
                </a:solidFill>
              </a:rPr>
              <a:t> підберіть за кольором склади та прочитайте утворені </a:t>
            </a:r>
            <a:r>
              <a:rPr lang="uk-UA" sz="2200" b="1" dirty="0" smtClean="0">
                <a:solidFill>
                  <a:schemeClr val="accent3">
                    <a:lumMod val="50000"/>
                  </a:schemeClr>
                </a:solidFill>
              </a:rPr>
              <a:t>слова</a:t>
            </a:r>
            <a:endParaRPr lang="ru-RU" sz="22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930226"/>
          </a:xfrm>
        </p:spPr>
        <p:txBody>
          <a:bodyPr>
            <a:normAutofit/>
          </a:bodyPr>
          <a:lstStyle/>
          <a:p>
            <a:pPr algn="ctr"/>
            <a:r>
              <a:rPr lang="uk-UA" sz="1800" b="1" dirty="0" smtClean="0"/>
              <a:t>КАЧЕНЯТА ЙШЛИ РЯДОЧКОМ,</a:t>
            </a:r>
            <a:br>
              <a:rPr lang="uk-UA" sz="1800" b="1" dirty="0" smtClean="0"/>
            </a:br>
            <a:r>
              <a:rPr lang="uk-UA" sz="1800" b="1" dirty="0" smtClean="0"/>
              <a:t> РАПТОМ ГІЛОЧКУ ЗНАЙШЛИ,</a:t>
            </a:r>
            <a:br>
              <a:rPr lang="uk-UA" sz="1800" b="1" dirty="0" smtClean="0"/>
            </a:br>
            <a:r>
              <a:rPr lang="uk-UA" sz="1800" b="1" dirty="0" smtClean="0"/>
              <a:t>ІЗ ЯКОЇ ДВА ЛИСТОЧКИ</a:t>
            </a:r>
            <a:br>
              <a:rPr lang="uk-UA" sz="1800" b="1" dirty="0" smtClean="0"/>
            </a:br>
            <a:r>
              <a:rPr lang="uk-UA" sz="1800" b="1" dirty="0" smtClean="0"/>
              <a:t> ВНИЗ І ВГОРУ ВІДРОСЛИ.</a:t>
            </a:r>
            <a:br>
              <a:rPr lang="uk-UA" sz="1800" b="1" dirty="0" smtClean="0"/>
            </a:br>
            <a:r>
              <a:rPr lang="uk-UA" sz="1800" b="1" dirty="0" smtClean="0"/>
              <a:t>КАЧКА, ДІТЯМ “КАХ-КАХ-КА”</a:t>
            </a:r>
            <a:br>
              <a:rPr lang="uk-UA" sz="1800" b="1" dirty="0" smtClean="0"/>
            </a:br>
            <a:r>
              <a:rPr lang="uk-UA" sz="1800" b="1" dirty="0" smtClean="0"/>
              <a:t>ПРИДИВІТЬСЯ: БУКВА </a:t>
            </a:r>
            <a:r>
              <a:rPr lang="uk-UA" sz="2400" b="1" dirty="0" smtClean="0">
                <a:solidFill>
                  <a:srgbClr val="FF0000"/>
                </a:solidFill>
              </a:rPr>
              <a:t>К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4" name="Содержимое 3" descr="C:\Documents and Settings\Администратор\Мои документы\Downloads\images (5)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060848"/>
            <a:ext cx="4464496" cy="4536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339</TotalTime>
  <Words>367</Words>
  <Application>Microsoft Office PowerPoint</Application>
  <PresentationFormat>Экран (4:3)</PresentationFormat>
  <Paragraphs>40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Солнцестояние</vt:lpstr>
      <vt:lpstr>ВЕСЕЛА АБЕТКА</vt:lpstr>
      <vt:lpstr>ЗБОКУ, ЗНИЗУ І ЗГОРИ, СХОЖА З НА ЦИФРУ ТРИ. Є ТРИ ЗУБИ В БУКВИ З, НИМИ ВСЕ ВОНА ГРИЗЕ.</vt:lpstr>
      <vt:lpstr>ДОПОМОЖЕМО ЗАЙЧИКУ ЗНАЙТИ СВОГО ХВОСТИКА завдання:  відшукаємо букву З у слові ЗАЙЧИК</vt:lpstr>
      <vt:lpstr> Завдання: повторимо разом із Зайчиком склади із буквою З, виліпимо з пластиліну букву З. за   зо   зу   зе   зи   зі</vt:lpstr>
      <vt:lpstr>СІЛА ПТАШКА НА ДУБКУ, ЗАВЕЛА СВОЄ: “КУ-КУ!” СТРЕПЕНУЛИСЬ ЇЖАЧОК, ЗАЄЦЬ І КОЗУЛІ. ВСІХ ЗБУДИВ ТОЙ ГОЛОСОК, ПІСЕНЬКА… Завдання: знайдіть та прочитайте склади з буквами Б, В та Д. </vt:lpstr>
      <vt:lpstr>ЗОЗУЛі завдання: викласти із кольорових камінців перші два склади   (ЗО  ЗУ) </vt:lpstr>
      <vt:lpstr>ЗИМА   БУЗОК   ОЗЕРО   ГРОЗА   ЗУБР   ГРИЗУН   КОЗА   КОРЗИНА завдання: обвести склади з буквою З у поданих словах та прочитати</vt:lpstr>
      <vt:lpstr>ва   ді   жи   би   ба   жа   зу   за   ве   зу   жа   бі Завдання: підберіть за кольором склади та прочитайте утворені слова</vt:lpstr>
      <vt:lpstr>КАЧЕНЯТА ЙШЛИ РЯДОЧКОМ,  РАПТОМ ГІЛОЧКУ ЗНАЙШЛИ, ІЗ ЯКОЇ ДВА ЛИСТОЧКИ  ВНИЗ І ВГОРУ ВІДРОСЛИ. КАЧКА, ДІТЯМ “КАХ-КАХ-КА” ПРИДИВІТЬСЯ: БУКВА К</vt:lpstr>
      <vt:lpstr>Гра “У лісі” Завдання: прочитайте склади та утворіть слово.  Знайдіть незнайому букву. Це буква Кк. Викладемо її із паличок. Бі…    ЖУ…   ВО…   ДЕ…</vt:lpstr>
      <vt:lpstr>ХТО З ХВОСТИКОМ, І З ВУШКАМИ В КОГО ЛАПКИ З ПОДУШКАМИ? ЯК СТУПА, НІХТО НЕ ЧУЄ, ТИХО КРАДУЧИСЬ, ПОЛЮЄ, І МАЛЕНЬКІ СІРІ МИШКИ УТІКАЮТЬ ГЕТЬ ВІД… завдання: у загадці прочитайте виділені червоним кольором склади</vt:lpstr>
      <vt:lpstr>кішки завдання: читаємо перший та останній склади (Кі   КИ)</vt:lpstr>
      <vt:lpstr>КАША   КИТ   АКАЦіЯ   КіШКА   КИЛИМОК   КЕНГУРУ   КіНЬ   КУРЧАТА   КОЛЕСО   КОРОНА Завдання: прочитаємо склади з буквою К та знаходимо відповідну картинку. Які картинки зайві?  Чому?</vt:lpstr>
      <vt:lpstr>Завдання: заспіваємо для клоуна, який тримає кульки серед якої є блакитна - склади з буквою З.  Для клоуна, який тримає кульки серед якої є зелена кулька - склади з буквою К. ЗА   ЗО   ЗУ   ЗЕ   ЗИ   Зі КА   КО   КУ   КЕ   КИ   Кі</vt:lpstr>
      <vt:lpstr>Завдання: качка з каченятами просять допомоги. Скласти із складів слова, орієнтуючись на колір. Прочитайте їх. ко   жу   ві   ка   ке   бик   кі   ди   ку   ки   ва   за</vt:lpstr>
      <vt:lpstr>УЗЯВ ХЛОПЧИНА РУШНИЧОК ТА Й ПОВІСИВ НА ГАЧОК. ДО МАТУСІ ПОВЕРНУВСЯ, ВІД ЗДОГАДКИ ПОСМІХНУВСЯ: - ЯК ЖУРАВЛИК, ЯК ОРЕЛ ЦЯ КРИЛАТА БУКВА Л.</vt:lpstr>
      <vt:lpstr>Завдання: знайдіть та назвіть для Лисички букви раніше вивчені. Яка буква серед них нова? Л Покажіть її за допомогою  своїх пальчиків. Б   О   В   А   Д   і   Г   Л   Ж   Е   З   У   К   И</vt:lpstr>
      <vt:lpstr>Заспіваємо разом з Лимончиком веселі склади: ЛА   ЛО   ЛУ    ЛЕ   ЛИ   Лі </vt:lpstr>
      <vt:lpstr>Завдання: прочитаємо  склади з буквою Л у поданих словах; виділене слово читаємо. ЛИСТЯ   ЛЕЛЕКА   ЛІТО   БДЖОЛА   ЛОПАТА   ОЛИВА   ОСЕЛЕДЕЦЬ   ЛАСТІВКА   ЛІТАК   </vt:lpstr>
      <vt:lpstr>ПАЗУРИСТИЙ ВіН, ГРИВАСТИЙ, ЯК ЗБИРАЄТЬСЯ НАПАСТИ. РЯВКНЕ – ОХ, і ЛЮБИЙ РЕВ… ВіДГАДАЛИ? ТАК, ЦЕ… Завдання: прочитаємо виділені склади, які раніше вивчали.</vt:lpstr>
      <vt:lpstr>ЛЕВ Завдання: спробуємо прочитати це слово та викласти його із насіння</vt:lpstr>
      <vt:lpstr>Завдання: для Колобка прочитаємо утворені слова, якщо підберемо склади по кольору ла   б   ки   лу   ла   ді   ка    г   лі   ло   лож   ви   ло   к   лу   к</vt:lpstr>
      <vt:lpstr>ДВІ СЕСТРИЧКИ НЕВЕЛИКИ ОДЯГЛИ НОВІ СПІДНИЧКИ. УЗЯЛИСЬ МІЦНІШ ЗА РУКИ – І ГУЛЯТЬ МЕРЩІЙ НА ЛУКИ. БІЖИМО – НЕ ДОЖЕНЕМ, НЕ СЕСТРИЧОК – БУКВУ М</vt:lpstr>
      <vt:lpstr>Завдання: станемо так, щоб утворилася буква М: викладемо із ягід горобини букву М. Кожному метелику заспіваємо пісню:  МА   МО   МУ   МЕ   МИ   Мі</vt:lpstr>
      <vt:lpstr>ЗАПАЛАЛИ В ЧИСТіМ ПОЛі, НАЧЕ ВИШЕНЬКИ ЧЕРВОНі. ТО ПАЛАЄ В ПОЛі ТАК ПОЛЬОВИЙ ЧЕРВОНИЙ…</vt:lpstr>
      <vt:lpstr>МАК Завдання: прочитаємо та викладемо із паличок слово МАК</vt:lpstr>
      <vt:lpstr>Завдання: прочитайте для мавпенятка виділені великі склади у словах: гаманець   меблі   комод   миска   мавпеня   комета   лимонад   мімоза   лімузін   матрьошка   </vt:lpstr>
      <vt:lpstr>Завдання: для мишки Маусі за величиною та кольором складів прочитайте слова:  ме   к   да   му   ло   ма   ми   ка   ма   мо   жа   ма</vt:lpstr>
      <vt:lpstr>Завдання: для Маши та Меланїї проспіваємо склади, з буквою Л. Для Мишка та Максима проспіваємо склади з буквою М. ла   ло   лу   ле   ли   лі ма   мо   му   ме   ми   мі</vt:lpstr>
      <vt:lpstr>БУКВА Н, НЕМОВ ДРАБИНКА: ПАЛКИ ДВІ І ПЕРЕТИНКА. - ЧИ ЦЕ БУКВА, ЧИ ДРАБИНА? – ДИВУВАЛАСЯ ДИТИНА. НУ, ЯКЩО ОДИН ЩАБЕЛЬ, ТО, ЗВИЧАЙНО, БУКВА Н.</vt:lpstr>
      <vt:lpstr>НЕ ОЛЕНЬ ВіН і НЕ БИК,  В КРАЯХ ТЕПЛИХ ЖИТИ ЗВИК. Є НА НОСі В НЬОГО РіГ, ХТО Ж ЦЕ, ДРУЗі… Завдання: прочитаємо виділені червоним кольором склади</vt:lpstr>
      <vt:lpstr>НОСОРіГ Завдання: станьте  парами так, що утворилась буква Н.     </vt:lpstr>
      <vt:lpstr>Завдання: знайдіть та прочитайте склади з буквою н му    не   мо   ни   ла   но   ке   ні   ну   на   </vt:lpstr>
      <vt:lpstr>Завдання: заспіваємо пісеньку разом з нотками: НА   НО   НУ НЕ   НИ   Ні </vt:lpstr>
      <vt:lpstr>Завдання: прочитайте склади з буквою Н, які виділені червоним кольором; синім кольором склади, які вивчені раніше. НОРА   МАЛИНА   ВіНИК   НУЛЬ   НЕЗАБУДКА   КОНУС   НіЧ   НОЖИЦі у слові БАКЛАЖАН знайдіть раніше вивчені букви   </vt:lpstr>
      <vt:lpstr>Завдання:  складіть  та прочитайте слова для Ніни – виділені зеленим кольором, для Назара – коричневим кольором. Прочитайте слова, що утворилися. Кі   НА   ГА   БА   НИ   Зі   БО   З   НА   НО  ВА   НАН   НЕ   ОЖИ   НО   НИ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ВЕСЕЛА АБЕТКА</dc:title>
  <cp:lastModifiedBy>Пользователь</cp:lastModifiedBy>
  <cp:revision>39</cp:revision>
  <dcterms:modified xsi:type="dcterms:W3CDTF">2022-09-05T13:59:37Z</dcterms:modified>
</cp:coreProperties>
</file>