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63" r:id="rId5"/>
    <p:sldId id="264" r:id="rId6"/>
    <p:sldId id="265" r:id="rId7"/>
    <p:sldId id="266" r:id="rId8"/>
    <p:sldId id="269" r:id="rId9"/>
    <p:sldId id="267" r:id="rId10"/>
    <p:sldId id="268" r:id="rId11"/>
    <p:sldId id="270" r:id="rId12"/>
    <p:sldId id="258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59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60" r:id="rId29"/>
    <p:sldId id="285" r:id="rId30"/>
    <p:sldId id="286" r:id="rId31"/>
    <p:sldId id="287" r:id="rId32"/>
    <p:sldId id="288" r:id="rId33"/>
    <p:sldId id="289" r:id="rId34"/>
    <p:sldId id="290" r:id="rId35"/>
    <p:sldId id="261" r:id="rId36"/>
    <p:sldId id="291" r:id="rId37"/>
    <p:sldId id="292" r:id="rId38"/>
    <p:sldId id="293" r:id="rId39"/>
    <p:sldId id="294" r:id="rId40"/>
    <p:sldId id="295" r:id="rId41"/>
    <p:sldId id="296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26.11.2022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26.11.2022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11" Type="http://schemas.openxmlformats.org/officeDocument/2006/relationships/image" Target="../media/image36.jpeg"/><Relationship Id="rId5" Type="http://schemas.openxmlformats.org/officeDocument/2006/relationships/image" Target="../media/image30.jpe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Relationship Id="rId9" Type="http://schemas.openxmlformats.org/officeDocument/2006/relationships/image" Target="../media/image52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2854788"/>
          </a:xfrm>
        </p:spPr>
        <p:txBody>
          <a:bodyPr>
            <a:normAutofit/>
          </a:bodyPr>
          <a:lstStyle/>
          <a:p>
            <a:pPr algn="ctr"/>
            <a:r>
              <a:rPr lang="uk-UA" sz="8800" dirty="0" smtClean="0">
                <a:solidFill>
                  <a:srgbClr val="FFFF00"/>
                </a:solidFill>
              </a:rPr>
              <a:t>ВЕ</a:t>
            </a:r>
            <a:r>
              <a:rPr lang="uk-UA" sz="8800" dirty="0" smtClean="0">
                <a:solidFill>
                  <a:srgbClr val="7030A0"/>
                </a:solidFill>
              </a:rPr>
              <a:t>СЕ</a:t>
            </a:r>
            <a:r>
              <a:rPr lang="uk-UA" sz="8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ЛА</a:t>
            </a:r>
            <a:r>
              <a:rPr lang="uk-UA" sz="8800" dirty="0" smtClean="0"/>
              <a:t> </a:t>
            </a:r>
            <a:r>
              <a:rPr lang="uk-UA" sz="8800" dirty="0" smtClean="0">
                <a:solidFill>
                  <a:srgbClr val="00B050"/>
                </a:solidFill>
              </a:rPr>
              <a:t>АБ</a:t>
            </a:r>
            <a:r>
              <a:rPr lang="uk-UA" sz="8800" dirty="0" smtClean="0">
                <a:solidFill>
                  <a:srgbClr val="FF0000"/>
                </a:solidFill>
              </a:rPr>
              <a:t>ЕТ</a:t>
            </a:r>
            <a:r>
              <a:rPr lang="uk-UA" sz="8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КА</a:t>
            </a:r>
            <a:endParaRPr lang="ru-RU" sz="8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3786190"/>
            <a:ext cx="7406640" cy="2000264"/>
          </a:xfrm>
        </p:spPr>
        <p:txBody>
          <a:bodyPr>
            <a:normAutofit/>
          </a:bodyPr>
          <a:lstStyle/>
          <a:p>
            <a:pPr algn="ctr"/>
            <a:r>
              <a:rPr lang="uk-UA" sz="2200" b="1" dirty="0" smtClean="0">
                <a:solidFill>
                  <a:schemeClr val="accent2">
                    <a:lumMod val="50000"/>
                  </a:schemeClr>
                </a:solidFill>
              </a:rPr>
              <a:t>ЗНАЙОМСТВО З ВІДКРИТИМИ СКЛАДАМИ</a:t>
            </a:r>
          </a:p>
          <a:p>
            <a:r>
              <a:rPr lang="uk-UA" sz="2200" dirty="0" smtClean="0"/>
              <a:t>Ознайомлення дітей старшого дошкільного віку з буквами за методикою Л. </a:t>
            </a:r>
            <a:r>
              <a:rPr lang="uk-UA" sz="2200" dirty="0" err="1" smtClean="0"/>
              <a:t>Шелестової</a:t>
            </a:r>
            <a:r>
              <a:rPr lang="uk-UA" sz="2200" dirty="0" smtClean="0"/>
              <a:t> </a:t>
            </a:r>
          </a:p>
          <a:p>
            <a:pPr algn="ctr"/>
            <a:r>
              <a:rPr lang="uk-UA" sz="2200" b="1" dirty="0" smtClean="0"/>
              <a:t>1 частина</a:t>
            </a:r>
          </a:p>
          <a:p>
            <a:r>
              <a:rPr lang="uk-UA" sz="1400" dirty="0" smtClean="0"/>
              <a:t>Підготувала: вихователь Безкровна Л. М.</a:t>
            </a:r>
            <a:endParaRPr lang="ru-RU" sz="14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rgbClr val="00B0F0"/>
                </a:solidFill>
              </a:rPr>
              <a:t>ПЕТРУШКА</a:t>
            </a:r>
            <a:endParaRPr lang="ru-RU" b="1" dirty="0">
              <a:solidFill>
                <a:srgbClr val="00B0F0"/>
              </a:solidFill>
            </a:endParaRPr>
          </a:p>
        </p:txBody>
      </p:sp>
      <p:pic>
        <p:nvPicPr>
          <p:cNvPr id="2050" name="Picture 2" descr="C:\Users\Acer\Downloads\Без названия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0262" y="1643050"/>
            <a:ext cx="6250826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6297952"/>
          </a:xfrm>
        </p:spPr>
        <p:txBody>
          <a:bodyPr>
            <a:normAutofit/>
          </a:bodyPr>
          <a:lstStyle/>
          <a:p>
            <a:pPr algn="ctr"/>
            <a:r>
              <a:rPr lang="uk-UA" sz="4800" b="1" dirty="0" smtClean="0">
                <a:solidFill>
                  <a:srgbClr val="00B050"/>
                </a:solidFill>
              </a:rPr>
              <a:t>ПЕ</a:t>
            </a:r>
            <a:r>
              <a:rPr lang="uk-UA" sz="4800" b="1" dirty="0" smtClean="0"/>
              <a:t>ЛЮСТКА   С</a:t>
            </a:r>
            <a:r>
              <a:rPr lang="uk-UA" sz="4800" b="1" dirty="0" smtClean="0">
                <a:solidFill>
                  <a:srgbClr val="00B050"/>
                </a:solidFill>
              </a:rPr>
              <a:t>ПА</a:t>
            </a:r>
            <a:r>
              <a:rPr lang="uk-UA" sz="4800" b="1" dirty="0" smtClean="0"/>
              <a:t>ТИ   </a:t>
            </a:r>
            <a:r>
              <a:rPr lang="uk-UA" sz="4800" b="1" dirty="0" smtClean="0">
                <a:solidFill>
                  <a:srgbClr val="00B050"/>
                </a:solidFill>
              </a:rPr>
              <a:t>ПО</a:t>
            </a:r>
            <a:r>
              <a:rPr lang="uk-UA" sz="4800" b="1" dirty="0" smtClean="0"/>
              <a:t>ДВІР</a:t>
            </a:r>
            <a:r>
              <a:rPr lang="en-US" sz="4800" b="1" dirty="0" smtClean="0"/>
              <a:t>`</a:t>
            </a:r>
            <a:r>
              <a:rPr lang="uk-UA" sz="4800" b="1" dirty="0" smtClean="0"/>
              <a:t>Я   </a:t>
            </a:r>
            <a:r>
              <a:rPr lang="uk-UA" sz="4800" b="1" dirty="0" smtClean="0">
                <a:solidFill>
                  <a:srgbClr val="00B050"/>
                </a:solidFill>
              </a:rPr>
              <a:t>ПІ</a:t>
            </a:r>
            <a:r>
              <a:rPr lang="uk-UA" sz="4800" b="1" dirty="0" smtClean="0"/>
              <a:t>СНЯ    </a:t>
            </a:r>
            <a:r>
              <a:rPr lang="uk-UA" sz="4800" b="1" dirty="0" smtClean="0">
                <a:solidFill>
                  <a:srgbClr val="00B050"/>
                </a:solidFill>
              </a:rPr>
              <a:t>ПО</a:t>
            </a:r>
            <a:r>
              <a:rPr lang="uk-UA" sz="4800" b="1" dirty="0" smtClean="0"/>
              <a:t>ЛИВАЛЬНИЦЯ    СА</a:t>
            </a:r>
            <a:r>
              <a:rPr lang="uk-UA" sz="4800" b="1" dirty="0" smtClean="0">
                <a:solidFill>
                  <a:srgbClr val="00B050"/>
                </a:solidFill>
              </a:rPr>
              <a:t>ПА</a:t>
            </a:r>
            <a:r>
              <a:rPr lang="uk-UA" sz="4800" b="1" dirty="0" smtClean="0"/>
              <a:t>   </a:t>
            </a:r>
            <a:r>
              <a:rPr lang="uk-UA" sz="4800" b="1" dirty="0" smtClean="0">
                <a:solidFill>
                  <a:srgbClr val="00B050"/>
                </a:solidFill>
              </a:rPr>
              <a:t>ПО</a:t>
            </a:r>
            <a:r>
              <a:rPr lang="uk-UA" sz="4800" b="1" dirty="0" smtClean="0"/>
              <a:t>ЛУМ</a:t>
            </a:r>
            <a:r>
              <a:rPr lang="en-US" sz="4800" b="1" dirty="0" smtClean="0"/>
              <a:t>`</a:t>
            </a:r>
            <a:r>
              <a:rPr lang="uk-UA" sz="4800" b="1" dirty="0" smtClean="0"/>
              <a:t>Я   </a:t>
            </a:r>
            <a:r>
              <a:rPr lang="uk-UA" sz="4800" b="1" dirty="0" smtClean="0">
                <a:solidFill>
                  <a:srgbClr val="00B050"/>
                </a:solidFill>
              </a:rPr>
              <a:t>ПО</a:t>
            </a:r>
            <a:r>
              <a:rPr lang="uk-UA" sz="4800" b="1" dirty="0" smtClean="0"/>
              <a:t>ЛУНИЦЯ   КА</a:t>
            </a:r>
            <a:r>
              <a:rPr lang="uk-UA" sz="4800" b="1" dirty="0" smtClean="0">
                <a:solidFill>
                  <a:srgbClr val="00B050"/>
                </a:solidFill>
              </a:rPr>
              <a:t>ПІ</a:t>
            </a:r>
            <a:r>
              <a:rPr lang="uk-UA" sz="4800" b="1" dirty="0" smtClean="0"/>
              <a:t>ТАН   </a:t>
            </a:r>
            <a:r>
              <a:rPr lang="uk-UA" sz="4800" b="1" dirty="0" smtClean="0">
                <a:solidFill>
                  <a:srgbClr val="00B050"/>
                </a:solidFill>
              </a:rPr>
              <a:t>ПА</a:t>
            </a:r>
            <a:r>
              <a:rPr lang="uk-UA" sz="4800" b="1" dirty="0" smtClean="0"/>
              <a:t>РУБОК КРО</a:t>
            </a:r>
            <a:r>
              <a:rPr lang="uk-UA" sz="4800" b="1" dirty="0" smtClean="0">
                <a:solidFill>
                  <a:srgbClr val="00B050"/>
                </a:solidFill>
              </a:rPr>
              <a:t>ПИ</a:t>
            </a:r>
            <a:r>
              <a:rPr lang="uk-UA" sz="4800" b="1" dirty="0" smtClean="0"/>
              <a:t>ВА   СЛІДО</a:t>
            </a:r>
            <a:r>
              <a:rPr lang="uk-UA" sz="4800" b="1" dirty="0" smtClean="0">
                <a:solidFill>
                  <a:srgbClr val="00B050"/>
                </a:solidFill>
              </a:rPr>
              <a:t>ПИ</a:t>
            </a:r>
            <a:r>
              <a:rPr lang="uk-UA" sz="4800" b="1" dirty="0" smtClean="0"/>
              <a:t>Т   ТО</a:t>
            </a:r>
            <a:r>
              <a:rPr lang="uk-UA" sz="4800" b="1" dirty="0" smtClean="0">
                <a:solidFill>
                  <a:srgbClr val="00B050"/>
                </a:solidFill>
              </a:rPr>
              <a:t>ПО</a:t>
            </a:r>
            <a:r>
              <a:rPr lang="uk-UA" sz="4800" b="1" dirty="0" smtClean="0"/>
              <a:t>ЛЯ</a:t>
            </a: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sz="1800" b="1" i="1" dirty="0" smtClean="0">
                <a:solidFill>
                  <a:srgbClr val="00B0F0"/>
                </a:solidFill>
              </a:rPr>
              <a:t>ЗАВДАННЯ: </a:t>
            </a:r>
            <a:r>
              <a:rPr lang="uk-UA" sz="1800" b="1" dirty="0" smtClean="0">
                <a:solidFill>
                  <a:srgbClr val="00B0F0"/>
                </a:solidFill>
              </a:rPr>
              <a:t/>
            </a:r>
            <a:br>
              <a:rPr lang="uk-UA" sz="1800" b="1" dirty="0" smtClean="0">
                <a:solidFill>
                  <a:srgbClr val="00B0F0"/>
                </a:solidFill>
              </a:rPr>
            </a:br>
            <a:r>
              <a:rPr lang="uk-UA" sz="1800" b="1" dirty="0" smtClean="0">
                <a:solidFill>
                  <a:srgbClr val="00B0F0"/>
                </a:solidFill>
              </a:rPr>
              <a:t>- У ПОДАНИХ СЛОВАХ ПРОЧИТАЙТЕ ВИДІЛЕНІ СКЛАДИ;</a:t>
            </a:r>
            <a:br>
              <a:rPr lang="uk-UA" sz="1800" b="1" dirty="0" smtClean="0">
                <a:solidFill>
                  <a:srgbClr val="00B0F0"/>
                </a:solidFill>
              </a:rPr>
            </a:br>
            <a:r>
              <a:rPr lang="uk-UA" sz="1800" b="1" dirty="0" smtClean="0">
                <a:solidFill>
                  <a:srgbClr val="00B0F0"/>
                </a:solidFill>
              </a:rPr>
              <a:t>- У СКІЛЬКОХ СЛОВАХ СКЛАД СТОЇТЬ В СЕРЕДИНІ СЛОВА.</a:t>
            </a:r>
            <a:endParaRPr lang="ru-RU" sz="18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797040"/>
          </a:xfrm>
        </p:spPr>
        <p:txBody>
          <a:bodyPr>
            <a:normAutofit/>
          </a:bodyPr>
          <a:lstStyle/>
          <a:p>
            <a:pPr algn="ctr"/>
            <a:r>
              <a:rPr lang="uk-UA" sz="1600" b="1" dirty="0" smtClean="0"/>
              <a:t>СХОЖА Я НА М</a:t>
            </a:r>
            <a:r>
              <a:rPr lang="en-US" sz="1600" b="1" dirty="0" smtClean="0"/>
              <a:t>`</a:t>
            </a:r>
            <a:r>
              <a:rPr lang="uk-UA" sz="1600" b="1" dirty="0" smtClean="0"/>
              <a:t>ЯКИЙ ЗНАК,</a:t>
            </a:r>
            <a:br>
              <a:rPr lang="uk-UA" sz="1600" b="1" dirty="0" smtClean="0"/>
            </a:br>
            <a:r>
              <a:rPr lang="uk-UA" sz="1600" b="1" dirty="0" smtClean="0"/>
              <a:t>ТІЛЬКИ ОТ ПИШУСЬ НЕ ТАК.</a:t>
            </a:r>
            <a:br>
              <a:rPr lang="uk-UA" sz="1600" b="1" dirty="0" smtClean="0"/>
            </a:br>
            <a:r>
              <a:rPr lang="uk-UA" sz="1600" b="1" dirty="0" smtClean="0"/>
              <a:t>ВІН – НОАГМИ ДОГОРИ</a:t>
            </a:r>
            <a:br>
              <a:rPr lang="uk-UA" sz="1600" b="1" dirty="0" smtClean="0"/>
            </a:br>
            <a:r>
              <a:rPr lang="uk-UA" sz="1600" b="1" dirty="0" smtClean="0"/>
              <a:t>КЛОУН, ЩО НЕ ГОВОРИ.</a:t>
            </a:r>
            <a:br>
              <a:rPr lang="uk-UA" sz="1600" b="1" dirty="0" smtClean="0"/>
            </a:br>
            <a:r>
              <a:rPr lang="uk-UA" sz="1600" b="1" dirty="0" smtClean="0"/>
              <a:t>Я Ж, МОВ ПАННОЧКА, ХОДЖУ</a:t>
            </a:r>
            <a:br>
              <a:rPr lang="uk-UA" sz="1600" b="1" dirty="0" smtClean="0"/>
            </a:br>
            <a:r>
              <a:rPr lang="uk-UA" sz="1600" b="1" dirty="0" smtClean="0"/>
              <a:t>НІС – ВГОРІ, КАБЛУК – ВНИЗУ.</a:t>
            </a:r>
            <a:endParaRPr lang="ru-RU" sz="1600" b="1" dirty="0"/>
          </a:p>
        </p:txBody>
      </p:sp>
      <p:pic>
        <p:nvPicPr>
          <p:cNvPr id="4" name="Содержимое 3" descr="C:\Documents and Settings\Администратор\Мои документы\Downloads\98393999_18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9" y="2357430"/>
            <a:ext cx="4643470" cy="4500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5797886"/>
          </a:xfrm>
        </p:spPr>
        <p:txBody>
          <a:bodyPr>
            <a:noAutofit/>
          </a:bodyPr>
          <a:lstStyle/>
          <a:p>
            <a:pPr algn="ctr"/>
            <a:r>
              <a:rPr lang="uk-UA" sz="8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А  Б е Н  О  В    П а  Г   Д  Ж і  Р  И  З  К р  М  Л   Е</a:t>
            </a:r>
            <a:br>
              <a:rPr lang="uk-UA" sz="8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uk-UA" sz="2400" b="1" i="1" dirty="0" smtClean="0">
                <a:solidFill>
                  <a:srgbClr val="00B0F0"/>
                </a:solidFill>
              </a:rPr>
              <a:t>завдання:</a:t>
            </a:r>
            <a:r>
              <a:rPr lang="uk-UA" sz="2400" b="1" dirty="0" smtClean="0">
                <a:solidFill>
                  <a:srgbClr val="00B0F0"/>
                </a:solidFill>
              </a:rPr>
              <a:t> знайдіть незнайому букву</a:t>
            </a:r>
            <a:endParaRPr lang="ru-RU" sz="24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5869324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>
                <a:solidFill>
                  <a:srgbClr val="C00000"/>
                </a:solidFill>
              </a:rPr>
              <a:t>“Я КРУГЛЕНЬКА, ЧЕРВОНЕНЬКА,</a:t>
            </a:r>
            <a:br>
              <a:rPr lang="uk-UA" b="1" dirty="0" smtClean="0">
                <a:solidFill>
                  <a:srgbClr val="C00000"/>
                </a:solidFill>
              </a:rPr>
            </a:br>
            <a:r>
              <a:rPr lang="uk-UA" b="1" dirty="0" smtClean="0">
                <a:solidFill>
                  <a:srgbClr val="C00000"/>
                </a:solidFill>
              </a:rPr>
              <a:t>З ХВОСТИКОМ ТОНЕНЬКИМ.</a:t>
            </a:r>
            <a:br>
              <a:rPr lang="uk-UA" b="1" dirty="0" smtClean="0">
                <a:solidFill>
                  <a:srgbClr val="C00000"/>
                </a:solidFill>
              </a:rPr>
            </a:br>
            <a:r>
              <a:rPr lang="uk-UA" b="1" dirty="0" smtClean="0">
                <a:solidFill>
                  <a:srgbClr val="C00000"/>
                </a:solidFill>
              </a:rPr>
              <a:t>НА ГОРОДІ МЕНЕ РВУТЬ</a:t>
            </a:r>
            <a:br>
              <a:rPr lang="uk-UA" b="1" dirty="0" smtClean="0">
                <a:solidFill>
                  <a:srgbClr val="C00000"/>
                </a:solidFill>
              </a:rPr>
            </a:br>
            <a:r>
              <a:rPr lang="uk-UA" b="1" dirty="0" smtClean="0">
                <a:solidFill>
                  <a:srgbClr val="C00000"/>
                </a:solidFill>
              </a:rPr>
              <a:t>І ДО СТОЛУ ПОДАЮТЬ”</a:t>
            </a:r>
            <a:br>
              <a:rPr lang="uk-UA" b="1" dirty="0" smtClean="0">
                <a:solidFill>
                  <a:srgbClr val="C00000"/>
                </a:solidFill>
              </a:rPr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sz="1800" b="1" i="1" dirty="0" smtClean="0">
                <a:solidFill>
                  <a:srgbClr val="00B0F0"/>
                </a:solidFill>
              </a:rPr>
              <a:t>ЗАВДАННЯ:</a:t>
            </a:r>
            <a:r>
              <a:rPr lang="uk-UA" sz="1800" b="1" dirty="0" smtClean="0">
                <a:solidFill>
                  <a:srgbClr val="00B0F0"/>
                </a:solidFill>
              </a:rPr>
              <a:t> ЗНАЙДІТЬ У ЗАГАДЦІ БУКВУ </a:t>
            </a:r>
            <a:r>
              <a:rPr lang="uk-UA" sz="1800" b="1" dirty="0" smtClean="0">
                <a:solidFill>
                  <a:srgbClr val="FF0000"/>
                </a:solidFill>
              </a:rPr>
              <a:t>Р</a:t>
            </a:r>
            <a:r>
              <a:rPr lang="uk-UA" sz="1800" dirty="0" smtClean="0">
                <a:solidFill>
                  <a:srgbClr val="FF0000"/>
                </a:solidFill>
              </a:rPr>
              <a:t>.</a:t>
            </a:r>
            <a:endParaRPr lang="ru-RU" sz="1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725602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rgbClr val="C00000"/>
                </a:solidFill>
              </a:rPr>
              <a:t>РЕДИСКА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sz="2000" b="1" i="1" dirty="0" smtClean="0">
                <a:solidFill>
                  <a:srgbClr val="00B0F0"/>
                </a:solidFill>
              </a:rPr>
              <a:t>ЗАВДАННЯ</a:t>
            </a:r>
            <a:r>
              <a:rPr lang="uk-UA" sz="2000" b="1" dirty="0" smtClean="0">
                <a:solidFill>
                  <a:srgbClr val="00B0F0"/>
                </a:solidFill>
              </a:rPr>
              <a:t>: ЧИТАЄМО ПЕРШІ ДВА СКЛАДИ </a:t>
            </a:r>
            <a:r>
              <a:rPr lang="uk-UA" sz="2000" b="1" dirty="0" smtClean="0">
                <a:solidFill>
                  <a:srgbClr val="FF0000"/>
                </a:solidFill>
              </a:rPr>
              <a:t>– РЕ, </a:t>
            </a:r>
            <a:r>
              <a:rPr lang="uk-UA" sz="2000" b="1" dirty="0" err="1" smtClean="0">
                <a:solidFill>
                  <a:srgbClr val="FF0000"/>
                </a:solidFill>
              </a:rPr>
              <a:t>ДИ</a:t>
            </a:r>
            <a:r>
              <a:rPr lang="uk-UA" sz="2000" b="1" dirty="0" smtClean="0">
                <a:solidFill>
                  <a:srgbClr val="FF0000"/>
                </a:solidFill>
              </a:rPr>
              <a:t> </a:t>
            </a:r>
            <a:r>
              <a:rPr lang="uk-UA" sz="2000" b="1" dirty="0" smtClean="0">
                <a:solidFill>
                  <a:srgbClr val="00B0F0"/>
                </a:solidFill>
              </a:rPr>
              <a:t>ТА ОСТАННІЙ - </a:t>
            </a:r>
            <a:r>
              <a:rPr lang="uk-UA" sz="2000" b="1" dirty="0" smtClean="0">
                <a:solidFill>
                  <a:srgbClr val="FF0000"/>
                </a:solidFill>
              </a:rPr>
              <a:t>КА</a:t>
            </a:r>
            <a:r>
              <a:rPr lang="uk-UA" dirty="0" smtClean="0">
                <a:solidFill>
                  <a:srgbClr val="FF0000"/>
                </a:solidFill>
              </a:rPr>
              <a:t/>
            </a:r>
            <a:br>
              <a:rPr lang="uk-UA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Acer\Downloads\Без названия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1564678"/>
            <a:ext cx="3571900" cy="50918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5797886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rgbClr val="00B050"/>
                </a:solidFill>
              </a:rPr>
              <a:t>“МА</a:t>
            </a:r>
            <a:r>
              <a:rPr lang="uk-UA" dirty="0" smtClean="0"/>
              <a:t>Ю </a:t>
            </a:r>
            <a:r>
              <a:rPr lang="uk-UA" dirty="0" smtClean="0">
                <a:solidFill>
                  <a:srgbClr val="00B050"/>
                </a:solidFill>
              </a:rPr>
              <a:t>КЛЕ</a:t>
            </a:r>
            <a:r>
              <a:rPr lang="uk-UA" dirty="0" smtClean="0"/>
              <a:t>ШНІ Й </a:t>
            </a:r>
            <a:r>
              <a:rPr lang="uk-UA" dirty="0" smtClean="0">
                <a:solidFill>
                  <a:srgbClr val="00B050"/>
                </a:solidFill>
              </a:rPr>
              <a:t>ДОВГІ</a:t>
            </a:r>
            <a:r>
              <a:rPr lang="uk-UA" dirty="0" smtClean="0"/>
              <a:t> </a:t>
            </a:r>
            <a:r>
              <a:rPr lang="uk-UA" dirty="0" smtClean="0">
                <a:solidFill>
                  <a:srgbClr val="00B050"/>
                </a:solidFill>
              </a:rPr>
              <a:t>ВУ</a:t>
            </a:r>
            <a:r>
              <a:rPr lang="uk-UA" dirty="0" smtClean="0"/>
              <a:t>СА,</a:t>
            </a:r>
            <a:br>
              <a:rPr lang="uk-UA" dirty="0" smtClean="0"/>
            </a:br>
            <a:r>
              <a:rPr lang="uk-UA" dirty="0" smtClean="0"/>
              <a:t>Я І САМ ЙО</a:t>
            </a:r>
            <a:r>
              <a:rPr lang="uk-UA" dirty="0" smtClean="0">
                <a:solidFill>
                  <a:srgbClr val="00B050"/>
                </a:solidFill>
              </a:rPr>
              <a:t>ГО</a:t>
            </a:r>
            <a:r>
              <a:rPr lang="uk-UA" dirty="0" smtClean="0"/>
              <a:t> </a:t>
            </a:r>
            <a:r>
              <a:rPr lang="uk-UA" dirty="0" smtClean="0">
                <a:solidFill>
                  <a:srgbClr val="00B050"/>
                </a:solidFill>
              </a:rPr>
              <a:t>БО</a:t>
            </a:r>
            <a:r>
              <a:rPr lang="uk-UA" dirty="0" smtClean="0"/>
              <a:t>ЮСЯ:</a:t>
            </a:r>
            <a:br>
              <a:rPr lang="uk-UA" dirty="0" smtClean="0"/>
            </a:br>
            <a:r>
              <a:rPr lang="uk-UA" dirty="0" smtClean="0">
                <a:solidFill>
                  <a:srgbClr val="00B050"/>
                </a:solidFill>
              </a:rPr>
              <a:t>БО</a:t>
            </a:r>
            <a:r>
              <a:rPr lang="uk-UA" dirty="0" smtClean="0"/>
              <a:t> ЩИ</a:t>
            </a:r>
            <a:r>
              <a:rPr lang="uk-UA" dirty="0" smtClean="0">
                <a:solidFill>
                  <a:srgbClr val="00B050"/>
                </a:solidFill>
              </a:rPr>
              <a:t>ПА</a:t>
            </a:r>
            <a:r>
              <a:rPr lang="uk-UA" dirty="0" smtClean="0"/>
              <a:t>Є, </a:t>
            </a:r>
            <a:r>
              <a:rPr lang="uk-UA" dirty="0" smtClean="0">
                <a:solidFill>
                  <a:srgbClr val="00B050"/>
                </a:solidFill>
              </a:rPr>
              <a:t>МОВ</a:t>
            </a:r>
            <a:r>
              <a:rPr lang="uk-UA" dirty="0" smtClean="0"/>
              <a:t> </a:t>
            </a:r>
            <a:r>
              <a:rPr lang="uk-UA" dirty="0" smtClean="0">
                <a:solidFill>
                  <a:srgbClr val="00B050"/>
                </a:solidFill>
              </a:rPr>
              <a:t>ГУ</a:t>
            </a:r>
            <a:r>
              <a:rPr lang="uk-UA" dirty="0" smtClean="0"/>
              <a:t>САК,</a:t>
            </a:r>
            <a:br>
              <a:rPr lang="uk-UA" dirty="0" smtClean="0"/>
            </a:br>
            <a:r>
              <a:rPr lang="uk-UA" dirty="0" smtClean="0">
                <a:solidFill>
                  <a:srgbClr val="00B050"/>
                </a:solidFill>
              </a:rPr>
              <a:t>НУ А</a:t>
            </a:r>
            <a:r>
              <a:rPr lang="uk-UA" dirty="0" smtClean="0"/>
              <a:t> З</a:t>
            </a:r>
            <a:r>
              <a:rPr lang="uk-UA" dirty="0" smtClean="0">
                <a:solidFill>
                  <a:srgbClr val="00B050"/>
                </a:solidFill>
              </a:rPr>
              <a:t>ВУ</a:t>
            </a:r>
            <a:r>
              <a:rPr lang="uk-UA" dirty="0" smtClean="0"/>
              <a:t>ТЬ ЩИ</a:t>
            </a:r>
            <a:r>
              <a:rPr lang="uk-UA" dirty="0" smtClean="0">
                <a:solidFill>
                  <a:srgbClr val="00B050"/>
                </a:solidFill>
              </a:rPr>
              <a:t>ПАКУ</a:t>
            </a:r>
            <a:r>
              <a:rPr lang="uk-UA" dirty="0" smtClean="0"/>
              <a:t>…”</a:t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sz="1800" b="1" i="1" dirty="0" smtClean="0">
                <a:solidFill>
                  <a:srgbClr val="00B0F0"/>
                </a:solidFill>
              </a:rPr>
              <a:t>ЗАВДАННЯ:</a:t>
            </a:r>
            <a:r>
              <a:rPr lang="uk-UA" sz="1800" b="1" dirty="0" smtClean="0">
                <a:solidFill>
                  <a:srgbClr val="00B0F0"/>
                </a:solidFill>
              </a:rPr>
              <a:t> ПРОЧИТАЙТЕ У ЗАГАДЦІ ВИДІЛЕНІ ЗЕЛЕНИМ К</a:t>
            </a:r>
            <a:r>
              <a:rPr lang="ru-RU" sz="1800" b="1" dirty="0" smtClean="0">
                <a:solidFill>
                  <a:srgbClr val="00B0F0"/>
                </a:solidFill>
              </a:rPr>
              <a:t>О</a:t>
            </a:r>
            <a:r>
              <a:rPr lang="uk-UA" sz="1800" b="1" dirty="0" smtClean="0">
                <a:solidFill>
                  <a:srgbClr val="00B0F0"/>
                </a:solidFill>
              </a:rPr>
              <a:t>ЛЬОРОМ СКЛАДИ ТА СЛОВА.</a:t>
            </a:r>
            <a:endParaRPr lang="ru-RU" sz="18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725602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>
                <a:solidFill>
                  <a:srgbClr val="00B050"/>
                </a:solidFill>
              </a:rPr>
              <a:t>РАК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sz="1800" b="1" i="1" dirty="0" smtClean="0">
                <a:solidFill>
                  <a:srgbClr val="00B0F0"/>
                </a:solidFill>
              </a:rPr>
              <a:t>ЗАВДАННЯ:</a:t>
            </a:r>
            <a:r>
              <a:rPr lang="uk-UA" sz="1800" b="1" dirty="0" smtClean="0">
                <a:solidFill>
                  <a:srgbClr val="00B0F0"/>
                </a:solidFill>
              </a:rPr>
              <a:t> САМОСТІЙНО ПРОЧИТАЄМО ЦЕ СЛОВО</a:t>
            </a:r>
            <a:endParaRPr lang="ru-RU" sz="1800" b="1" dirty="0">
              <a:solidFill>
                <a:srgbClr val="00B0F0"/>
              </a:solidFill>
            </a:endParaRPr>
          </a:p>
        </p:txBody>
      </p:sp>
      <p:pic>
        <p:nvPicPr>
          <p:cNvPr id="1026" name="Picture 2" descr="C:\Users\Acer\Downloads\Без названия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7880" y="2171989"/>
            <a:ext cx="4431574" cy="42574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4154494"/>
          </a:xfrm>
        </p:spPr>
        <p:txBody>
          <a:bodyPr>
            <a:noAutofit/>
          </a:bodyPr>
          <a:lstStyle/>
          <a:p>
            <a:pPr algn="ctr"/>
            <a:r>
              <a:rPr lang="uk-UA" sz="6600" dirty="0" smtClean="0">
                <a:solidFill>
                  <a:srgbClr val="FF0000"/>
                </a:solidFill>
              </a:rPr>
              <a:t>РО</a:t>
            </a:r>
            <a:r>
              <a:rPr lang="uk-UA" sz="6600" dirty="0" smtClean="0"/>
              <a:t>   </a:t>
            </a:r>
            <a:r>
              <a:rPr lang="uk-UA" sz="6600" dirty="0" smtClean="0">
                <a:solidFill>
                  <a:srgbClr val="FFFF00"/>
                </a:solidFill>
              </a:rPr>
              <a:t>КА</a:t>
            </a:r>
            <a:r>
              <a:rPr lang="uk-UA" sz="6600" dirty="0" smtClean="0"/>
              <a:t>   </a:t>
            </a:r>
            <a:r>
              <a:rPr lang="uk-UA" sz="6600" dirty="0" smtClean="0">
                <a:solidFill>
                  <a:srgbClr val="7030A0"/>
                </a:solidFill>
              </a:rPr>
              <a:t>РИ</a:t>
            </a:r>
            <a:r>
              <a:rPr lang="uk-UA" sz="6600" dirty="0" smtClean="0"/>
              <a:t>   </a:t>
            </a:r>
            <a:r>
              <a:rPr lang="uk-UA" sz="6600" dirty="0" err="1" smtClean="0">
                <a:solidFill>
                  <a:schemeClr val="bg1">
                    <a:lumMod val="50000"/>
                  </a:schemeClr>
                </a:solidFill>
              </a:rPr>
              <a:t>РЕГ</a:t>
            </a:r>
            <a:r>
              <a:rPr lang="uk-UA" sz="6600" dirty="0" smtClean="0"/>
              <a:t>   </a:t>
            </a:r>
            <a:r>
              <a:rPr lang="uk-UA" sz="6600" dirty="0" smtClean="0">
                <a:solidFill>
                  <a:srgbClr val="C00000"/>
                </a:solidFill>
              </a:rPr>
              <a:t>РІ</a:t>
            </a:r>
            <a:r>
              <a:rPr lang="uk-UA" sz="6600" dirty="0" smtClean="0"/>
              <a:t>   </a:t>
            </a:r>
            <a:r>
              <a:rPr lang="uk-UA" sz="6600" dirty="0" smtClean="0">
                <a:solidFill>
                  <a:srgbClr val="7030A0"/>
                </a:solidFill>
              </a:rPr>
              <a:t>ЗИК</a:t>
            </a:r>
            <a:r>
              <a:rPr lang="uk-UA" sz="6600" dirty="0" smtClean="0"/>
              <a:t>   </a:t>
            </a:r>
            <a:r>
              <a:rPr lang="uk-UA" sz="6600" dirty="0" smtClean="0">
                <a:solidFill>
                  <a:srgbClr val="00B050"/>
                </a:solidFill>
              </a:rPr>
              <a:t>КА</a:t>
            </a:r>
            <a:r>
              <a:rPr lang="uk-UA" sz="6600" dirty="0" smtClean="0"/>
              <a:t>      </a:t>
            </a:r>
            <a:r>
              <a:rPr lang="uk-UA" sz="6600" dirty="0" err="1" smtClean="0">
                <a:solidFill>
                  <a:srgbClr val="002060"/>
                </a:solidFill>
              </a:rPr>
              <a:t>КИ</a:t>
            </a:r>
            <a:r>
              <a:rPr lang="uk-UA" sz="6600" dirty="0" smtClean="0">
                <a:solidFill>
                  <a:srgbClr val="002060"/>
                </a:solidFill>
              </a:rPr>
              <a:t> </a:t>
            </a:r>
            <a:r>
              <a:rPr lang="uk-UA" sz="6600" dirty="0" smtClean="0"/>
              <a:t> </a:t>
            </a:r>
            <a:r>
              <a:rPr lang="uk-UA" sz="6600" dirty="0" smtClean="0">
                <a:solidFill>
                  <a:srgbClr val="00B050"/>
                </a:solidFill>
              </a:rPr>
              <a:t>РІ</a:t>
            </a:r>
            <a:r>
              <a:rPr lang="uk-UA" sz="6600" dirty="0" smtClean="0"/>
              <a:t>  </a:t>
            </a:r>
            <a:r>
              <a:rPr lang="uk-UA" sz="6600" dirty="0" smtClean="0">
                <a:solidFill>
                  <a:srgbClr val="00B0F0"/>
                </a:solidFill>
              </a:rPr>
              <a:t>БА</a:t>
            </a:r>
            <a:r>
              <a:rPr lang="uk-UA" sz="6600" dirty="0" smtClean="0"/>
              <a:t>  </a:t>
            </a:r>
            <a:r>
              <a:rPr lang="uk-UA" sz="6600" dirty="0" smtClean="0">
                <a:solidFill>
                  <a:srgbClr val="FF0000"/>
                </a:solidFill>
              </a:rPr>
              <a:t>МА</a:t>
            </a:r>
            <a:r>
              <a:rPr lang="uk-UA" sz="6600" dirty="0" smtClean="0"/>
              <a:t>   </a:t>
            </a:r>
            <a:r>
              <a:rPr lang="uk-UA" sz="6600" dirty="0" smtClean="0">
                <a:solidFill>
                  <a:srgbClr val="00B0F0"/>
                </a:solidFill>
              </a:rPr>
              <a:t>РИ</a:t>
            </a:r>
            <a:r>
              <a:rPr lang="uk-UA" sz="6600" dirty="0" smtClean="0"/>
              <a:t>   </a:t>
            </a:r>
            <a:r>
              <a:rPr lang="uk-UA" sz="6600" dirty="0" err="1" smtClean="0">
                <a:solidFill>
                  <a:srgbClr val="C00000"/>
                </a:solidFill>
              </a:rPr>
              <a:t>ЖОК</a:t>
            </a:r>
            <a:r>
              <a:rPr lang="uk-UA" sz="6600" dirty="0" smtClean="0"/>
              <a:t>   </a:t>
            </a:r>
            <a:r>
              <a:rPr lang="uk-UA" sz="6600" dirty="0" smtClean="0">
                <a:solidFill>
                  <a:srgbClr val="FFFF00"/>
                </a:solidFill>
              </a:rPr>
              <a:t>РУ </a:t>
            </a:r>
            <a:r>
              <a:rPr lang="uk-UA" sz="6600" dirty="0" smtClean="0">
                <a:solidFill>
                  <a:srgbClr val="002060"/>
                </a:solidFill>
              </a:rPr>
              <a:t>РА   </a:t>
            </a:r>
            <a:r>
              <a:rPr lang="uk-UA" sz="6600" dirty="0" smtClean="0">
                <a:solidFill>
                  <a:schemeClr val="bg1">
                    <a:lumMod val="50000"/>
                  </a:schemeClr>
                </a:solidFill>
              </a:rPr>
              <a:t>БЕ</a:t>
            </a:r>
            <a:br>
              <a:rPr lang="uk-UA" sz="66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uk-UA" sz="1800" b="1" i="1" dirty="0" smtClean="0">
                <a:solidFill>
                  <a:srgbClr val="00B0F0"/>
                </a:solidFill>
              </a:rPr>
              <a:t>ЗАВДАННЯ:</a:t>
            </a:r>
            <a:r>
              <a:rPr lang="uk-UA" sz="1800" b="1" dirty="0" smtClean="0">
                <a:solidFill>
                  <a:srgbClr val="00B0F0"/>
                </a:solidFill>
              </a:rPr>
              <a:t> ДОПОМОЖЕМО РОМАНУ ПРОЧИТАТИ СЛОВА – ОРІЄНТУЮЧИСЬ НА КОЛЬОРИ</a:t>
            </a:r>
            <a:endParaRPr lang="ru-RU" sz="1800" b="1" dirty="0">
              <a:solidFill>
                <a:srgbClr val="00B0F0"/>
              </a:solidFill>
            </a:endParaRPr>
          </a:p>
        </p:txBody>
      </p:sp>
      <p:pic>
        <p:nvPicPr>
          <p:cNvPr id="2050" name="Picture 2" descr="C:\Users\Acer\Downloads\images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4722169"/>
            <a:ext cx="1643074" cy="18119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4440246"/>
          </a:xfrm>
        </p:spPr>
        <p:txBody>
          <a:bodyPr>
            <a:normAutofit/>
          </a:bodyPr>
          <a:lstStyle/>
          <a:p>
            <a:pPr algn="ctr"/>
            <a:r>
              <a:rPr lang="uk-UA" sz="4800" b="1" dirty="0" smtClean="0">
                <a:solidFill>
                  <a:schemeClr val="bg2">
                    <a:lumMod val="50000"/>
                  </a:schemeClr>
                </a:solidFill>
              </a:rPr>
              <a:t>КОРАБЕЛЬ   БЕРЕГ   РІЧКА    РИБА   РЕП</a:t>
            </a:r>
            <a:r>
              <a:rPr lang="en-US" sz="4800" b="1" dirty="0" smtClean="0">
                <a:solidFill>
                  <a:schemeClr val="bg2">
                    <a:lumMod val="50000"/>
                  </a:schemeClr>
                </a:solidFill>
              </a:rPr>
              <a:t>`</a:t>
            </a:r>
            <a:r>
              <a:rPr lang="uk-UA" sz="4800" b="1" dirty="0" smtClean="0">
                <a:solidFill>
                  <a:schemeClr val="bg2">
                    <a:lumMod val="50000"/>
                  </a:schemeClr>
                </a:solidFill>
              </a:rPr>
              <a:t>ЯХ  ОБРУЧ   КОРІННЯ   ПЕРО   ТИГРИЦЯ   РУШНИК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sz="1800" b="1" i="1" dirty="0" smtClean="0">
                <a:solidFill>
                  <a:srgbClr val="00B0F0"/>
                </a:solidFill>
              </a:rPr>
              <a:t>ЗАВДАННЯ</a:t>
            </a:r>
            <a:r>
              <a:rPr lang="uk-UA" sz="1800" b="1" dirty="0" smtClean="0">
                <a:solidFill>
                  <a:srgbClr val="00B0F0"/>
                </a:solidFill>
              </a:rPr>
              <a:t>: ЗНАЙДІТЬ ДЛЯ ДІВЧИНКИ РИТИ  У ПОДАНИХ СЛОВАХ СКЛАДИ З БУКВОЮ </a:t>
            </a:r>
            <a:r>
              <a:rPr lang="uk-UA" sz="1800" b="1" dirty="0" smtClean="0">
                <a:solidFill>
                  <a:srgbClr val="FF0000"/>
                </a:solidFill>
              </a:rPr>
              <a:t>Р</a:t>
            </a:r>
            <a:r>
              <a:rPr lang="uk-UA" sz="1800" b="1" dirty="0" smtClean="0">
                <a:solidFill>
                  <a:srgbClr val="00B0F0"/>
                </a:solidFill>
              </a:rPr>
              <a:t> ТА НАЗВІТЬ МІСЦЕ СКЛАДУ У СЛОВІ (НА ПОЧАТКУ, ВСЕРЕДИНІ ЧИ ВКІНЦІ)</a:t>
            </a:r>
            <a:endParaRPr lang="ru-RU" sz="1800" b="1" dirty="0">
              <a:solidFill>
                <a:srgbClr val="00B0F0"/>
              </a:solidFill>
            </a:endParaRPr>
          </a:p>
        </p:txBody>
      </p:sp>
      <p:pic>
        <p:nvPicPr>
          <p:cNvPr id="3074" name="Picture 2" descr="C:\Users\Acer\Downloads\Без названия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4572008"/>
            <a:ext cx="1287803" cy="18192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79704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1600" b="1" dirty="0" smtClean="0"/>
              <a:t>ГАРНІ ХЛОПЦІ-МОЛОДЦІ</a:t>
            </a:r>
            <a:br>
              <a:rPr lang="uk-UA" sz="1600" b="1" dirty="0" smtClean="0"/>
            </a:br>
            <a:r>
              <a:rPr lang="uk-UA" sz="1600" b="1" dirty="0" smtClean="0"/>
              <a:t>ЗАКОПАЛИ ДВА СТОВПЦІ.</a:t>
            </a:r>
            <a:br>
              <a:rPr lang="uk-UA" sz="1600" b="1" dirty="0" smtClean="0"/>
            </a:br>
            <a:r>
              <a:rPr lang="uk-UA" sz="1600" b="1" dirty="0" smtClean="0"/>
              <a:t>ТРЕТІЙ ЇМ ДОПОМАГАВ – </a:t>
            </a:r>
            <a:br>
              <a:rPr lang="uk-UA" sz="1600" b="1" dirty="0" smtClean="0"/>
            </a:br>
            <a:r>
              <a:rPr lang="uk-UA" sz="1600" b="1" dirty="0" smtClean="0"/>
              <a:t>ПЕРЕКЛАДИНКУ ПОКЛАВ.</a:t>
            </a:r>
            <a:br>
              <a:rPr lang="uk-UA" sz="1600" b="1" dirty="0" smtClean="0"/>
            </a:br>
            <a:r>
              <a:rPr lang="uk-UA" sz="1600" b="1" dirty="0" smtClean="0"/>
              <a:t>ВТІХА НАШІЙ ДІТВОРІ</a:t>
            </a:r>
            <a:br>
              <a:rPr lang="uk-UA" sz="1600" b="1" dirty="0" smtClean="0"/>
            </a:br>
            <a:r>
              <a:rPr lang="uk-UA" sz="1600" b="1" dirty="0" smtClean="0"/>
              <a:t>БУКВА </a:t>
            </a:r>
            <a:r>
              <a:rPr lang="uk-UA" sz="1600" b="1" dirty="0" smtClean="0">
                <a:solidFill>
                  <a:srgbClr val="FF0000"/>
                </a:solidFill>
              </a:rPr>
              <a:t>П</a:t>
            </a:r>
            <a:r>
              <a:rPr lang="uk-UA" sz="1600" b="1" dirty="0" smtClean="0"/>
              <a:t> ВЖЕ У ДВОРІ.</a:t>
            </a:r>
            <a:br>
              <a:rPr lang="uk-UA" sz="1600" b="1" dirty="0" smtClean="0"/>
            </a:br>
            <a:r>
              <a:rPr lang="uk-UA" sz="1600" b="1" i="1" dirty="0" smtClean="0"/>
              <a:t>(В. Гринько)</a:t>
            </a:r>
            <a:endParaRPr lang="ru-RU" sz="1600" b="1" i="1" dirty="0"/>
          </a:p>
        </p:txBody>
      </p:sp>
      <p:pic>
        <p:nvPicPr>
          <p:cNvPr id="4" name="Содержимое 3" descr="C:\Documents and Settings\Администратор\Мои документы\Downloads\98393997_17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1" y="2143116"/>
            <a:ext cx="5143536" cy="4714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654164"/>
          </a:xfrm>
        </p:spPr>
        <p:txBody>
          <a:bodyPr>
            <a:normAutofit fontScale="90000"/>
          </a:bodyPr>
          <a:lstStyle/>
          <a:p>
            <a:pPr algn="ctr"/>
            <a:r>
              <a:rPr lang="uk-UA" sz="1600" b="1" dirty="0" smtClean="0"/>
              <a:t>СІРА ГУСКА ЇСТЬ ОВЕС:</a:t>
            </a:r>
            <a:br>
              <a:rPr lang="uk-UA" sz="1600" b="1" dirty="0" smtClean="0"/>
            </a:br>
            <a:r>
              <a:rPr lang="uk-UA" sz="1600" b="1" dirty="0" smtClean="0"/>
              <a:t>І СИЧИТЬ СЕРДИТО: - ЕС-С-С!</a:t>
            </a:r>
            <a:br>
              <a:rPr lang="uk-UA" sz="1600" b="1" dirty="0" smtClean="0"/>
            </a:br>
            <a:r>
              <a:rPr lang="uk-UA" sz="1600" b="1" dirty="0" smtClean="0"/>
              <a:t>СІРА ГУСКА, НЕ СВАРИСЬ!</a:t>
            </a:r>
            <a:br>
              <a:rPr lang="uk-UA" sz="1600" b="1" dirty="0" smtClean="0"/>
            </a:br>
            <a:r>
              <a:rPr lang="uk-UA" sz="1600" b="1" dirty="0" smtClean="0"/>
              <a:t>ОСЬ ЦЯ БУКВА С, ДИВИСЬ!</a:t>
            </a:r>
            <a:br>
              <a:rPr lang="uk-UA" sz="1600" b="1" dirty="0" smtClean="0"/>
            </a:br>
            <a:r>
              <a:rPr lang="uk-UA" sz="1600" b="1" dirty="0" smtClean="0"/>
              <a:t>ЯК ПИРІГ-МАКІВНИЧОК,</a:t>
            </a:r>
            <a:br>
              <a:rPr lang="uk-UA" sz="1600" b="1" dirty="0" smtClean="0"/>
            </a:br>
            <a:r>
              <a:rPr lang="uk-UA" sz="1600" b="1" dirty="0" smtClean="0"/>
              <a:t>НАЧЕ МІСЯЦЯ РІЖОК.</a:t>
            </a:r>
            <a:br>
              <a:rPr lang="uk-UA" sz="1600" b="1" dirty="0" smtClean="0"/>
            </a:br>
            <a:r>
              <a:rPr lang="uk-UA" sz="1600" b="1" i="1" dirty="0" smtClean="0"/>
              <a:t>(В.Гринько)</a:t>
            </a:r>
            <a:r>
              <a:rPr lang="uk-UA" sz="1600" b="1" dirty="0" smtClean="0"/>
              <a:t/>
            </a:r>
            <a:br>
              <a:rPr lang="uk-UA" sz="1600" b="1" dirty="0" smtClean="0"/>
            </a:br>
            <a:endParaRPr lang="ru-RU" sz="1600" b="1" dirty="0"/>
          </a:p>
        </p:txBody>
      </p:sp>
      <p:pic>
        <p:nvPicPr>
          <p:cNvPr id="4" name="Содержимое 3" descr="C:\Documents and Settings\Администратор\Мои документы\Downloads\images (4)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2143116"/>
            <a:ext cx="3857652" cy="4714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4869192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0070C0"/>
                </a:solidFill>
              </a:rPr>
              <a:t>“НІЖНА ЗІРКА СРІБНО-БІЛА</a:t>
            </a:r>
            <a:br>
              <a:rPr lang="uk-UA" b="1" dirty="0" smtClean="0">
                <a:solidFill>
                  <a:srgbClr val="0070C0"/>
                </a:solidFill>
              </a:rPr>
            </a:br>
            <a:r>
              <a:rPr lang="uk-UA" b="1" dirty="0" smtClean="0">
                <a:solidFill>
                  <a:srgbClr val="0070C0"/>
                </a:solidFill>
              </a:rPr>
              <a:t>НА РУКАХ ЗГОРИ ЗЛЕТІЛА.</a:t>
            </a:r>
            <a:br>
              <a:rPr lang="uk-UA" b="1" dirty="0" smtClean="0">
                <a:solidFill>
                  <a:srgbClr val="0070C0"/>
                </a:solidFill>
              </a:rPr>
            </a:br>
            <a:r>
              <a:rPr lang="uk-UA" b="1" dirty="0" smtClean="0">
                <a:solidFill>
                  <a:srgbClr val="0070C0"/>
                </a:solidFill>
              </a:rPr>
              <a:t>Я ПРИНІС ЇЇ СЮДИ – </a:t>
            </a:r>
            <a:br>
              <a:rPr lang="uk-UA" b="1" dirty="0" smtClean="0">
                <a:solidFill>
                  <a:srgbClr val="0070C0"/>
                </a:solidFill>
              </a:rPr>
            </a:br>
            <a:r>
              <a:rPr lang="uk-UA" b="1" dirty="0" smtClean="0">
                <a:solidFill>
                  <a:srgbClr val="0070C0"/>
                </a:solidFill>
              </a:rPr>
              <a:t>СТАЛА КРАПЕЛЬКА ВОДИ.”</a:t>
            </a:r>
            <a:br>
              <a:rPr lang="uk-UA" b="1" dirty="0" smtClean="0">
                <a:solidFill>
                  <a:srgbClr val="0070C0"/>
                </a:solidFill>
              </a:rPr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sz="1800" b="1" i="1" dirty="0" smtClean="0">
                <a:solidFill>
                  <a:srgbClr val="00B0F0"/>
                </a:solidFill>
              </a:rPr>
              <a:t>ЗАВДАННЯ:</a:t>
            </a:r>
            <a:r>
              <a:rPr lang="uk-UA" sz="1800" b="1" dirty="0" smtClean="0">
                <a:solidFill>
                  <a:srgbClr val="00B0F0"/>
                </a:solidFill>
              </a:rPr>
              <a:t> ЗНАЙДІТЬ НОВУ БУКВУ СХОЖУ НА ПОЛОВИНКУ БУКВИ </a:t>
            </a:r>
            <a:r>
              <a:rPr lang="uk-UA" sz="1800" b="1" dirty="0" smtClean="0">
                <a:solidFill>
                  <a:srgbClr val="FF0000"/>
                </a:solidFill>
              </a:rPr>
              <a:t>О</a:t>
            </a:r>
            <a:endParaRPr lang="ru-RU" sz="1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2725734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СНІЖИНКА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sz="2000" b="1" i="1" dirty="0" smtClean="0">
                <a:solidFill>
                  <a:srgbClr val="00B0F0"/>
                </a:solidFill>
              </a:rPr>
              <a:t>ЗАВДАННЯ</a:t>
            </a:r>
            <a:r>
              <a:rPr lang="uk-UA" sz="2000" b="1" dirty="0" smtClean="0">
                <a:solidFill>
                  <a:srgbClr val="00B0F0"/>
                </a:solidFill>
              </a:rPr>
              <a:t>: ПРОЧИТАЄМО </a:t>
            </a:r>
            <a:r>
              <a:rPr lang="uk-UA" sz="2700" b="1" dirty="0" smtClean="0">
                <a:solidFill>
                  <a:srgbClr val="FF0000"/>
                </a:solidFill>
              </a:rPr>
              <a:t>повільно</a:t>
            </a:r>
            <a:r>
              <a:rPr lang="uk-UA" sz="2000" b="1" dirty="0" smtClean="0">
                <a:solidFill>
                  <a:srgbClr val="00B0F0"/>
                </a:solidFill>
              </a:rPr>
              <a:t> СЛОВО -</a:t>
            </a:r>
            <a:r>
              <a:rPr lang="uk-UA" sz="1800" b="1" dirty="0" smtClean="0">
                <a:solidFill>
                  <a:srgbClr val="00B0F0"/>
                </a:solidFill>
              </a:rPr>
              <a:t/>
            </a:r>
            <a:br>
              <a:rPr lang="uk-UA" sz="1800" b="1" dirty="0" smtClean="0">
                <a:solidFill>
                  <a:srgbClr val="00B0F0"/>
                </a:solidFill>
              </a:rPr>
            </a:br>
            <a:r>
              <a:rPr lang="uk-UA" sz="1800" b="1" dirty="0" smtClean="0">
                <a:solidFill>
                  <a:srgbClr val="00B0F0"/>
                </a:solidFill>
              </a:rPr>
              <a:t> </a:t>
            </a:r>
            <a:r>
              <a:rPr lang="uk-UA" sz="6700" b="1" dirty="0" err="1" smtClean="0">
                <a:solidFill>
                  <a:srgbClr val="0070C0"/>
                </a:solidFill>
              </a:rPr>
              <a:t>С-Н-</a:t>
            </a:r>
            <a:r>
              <a:rPr lang="uk-UA" sz="9800" b="1" dirty="0" err="1" smtClean="0">
                <a:solidFill>
                  <a:srgbClr val="0070C0"/>
                </a:solidFill>
              </a:rPr>
              <a:t>і</a:t>
            </a:r>
            <a:r>
              <a:rPr lang="uk-UA" sz="6700" b="1" dirty="0" err="1" smtClean="0">
                <a:solidFill>
                  <a:srgbClr val="0070C0"/>
                </a:solidFill>
              </a:rPr>
              <a:t>-Ж-И-Н-К-А</a:t>
            </a:r>
            <a:r>
              <a:rPr lang="uk-UA" sz="12800" dirty="0" smtClean="0">
                <a:solidFill>
                  <a:srgbClr val="0070C0"/>
                </a:solidFill>
              </a:rPr>
              <a:t/>
            </a:r>
            <a:br>
              <a:rPr lang="uk-UA" sz="12800" dirty="0" smtClean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098" name="Picture 2" descr="C:\Users\Acer\Downloads\images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2428868"/>
            <a:ext cx="4058459" cy="40584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5583572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0070C0"/>
                </a:solidFill>
              </a:rPr>
              <a:t>“Я ПАДАЮ НА ВАШІ ХАТИ.</a:t>
            </a:r>
            <a:br>
              <a:rPr lang="uk-UA" b="1" dirty="0" smtClean="0">
                <a:solidFill>
                  <a:srgbClr val="0070C0"/>
                </a:solidFill>
              </a:rPr>
            </a:br>
            <a:r>
              <a:rPr lang="uk-UA" b="1" dirty="0" smtClean="0">
                <a:solidFill>
                  <a:srgbClr val="0070C0"/>
                </a:solidFill>
              </a:rPr>
              <a:t>Я БІЛИЙ-БІЛИЙ, ВОЛОХАТИЙ.</a:t>
            </a:r>
            <a:br>
              <a:rPr lang="uk-UA" b="1" dirty="0" smtClean="0">
                <a:solidFill>
                  <a:srgbClr val="0070C0"/>
                </a:solidFill>
              </a:rPr>
            </a:br>
            <a:r>
              <a:rPr lang="uk-UA" b="1" dirty="0" smtClean="0">
                <a:solidFill>
                  <a:srgbClr val="0070C0"/>
                </a:solidFill>
              </a:rPr>
              <a:t>Я ПРИЛИПАЮ </a:t>
            </a:r>
            <a:r>
              <a:rPr lang="uk-UA" b="1" dirty="0" smtClean="0">
                <a:solidFill>
                  <a:srgbClr val="FF0000"/>
                </a:solidFill>
              </a:rPr>
              <a:t>ВАМ</a:t>
            </a:r>
            <a:r>
              <a:rPr lang="uk-UA" b="1" dirty="0" smtClean="0">
                <a:solidFill>
                  <a:srgbClr val="0070C0"/>
                </a:solidFill>
              </a:rPr>
              <a:t> ДО </a:t>
            </a:r>
            <a:r>
              <a:rPr lang="uk-UA" b="1" dirty="0" smtClean="0">
                <a:solidFill>
                  <a:srgbClr val="FF0000"/>
                </a:solidFill>
              </a:rPr>
              <a:t>НІГ</a:t>
            </a:r>
            <a:r>
              <a:rPr lang="uk-UA" b="1" dirty="0" smtClean="0">
                <a:solidFill>
                  <a:srgbClr val="0070C0"/>
                </a:solidFill>
              </a:rPr>
              <a:t>,</a:t>
            </a:r>
            <a:br>
              <a:rPr lang="uk-UA" b="1" dirty="0" smtClean="0">
                <a:solidFill>
                  <a:srgbClr val="0070C0"/>
                </a:solidFill>
              </a:rPr>
            </a:br>
            <a:r>
              <a:rPr lang="uk-UA" b="1" dirty="0" smtClean="0">
                <a:solidFill>
                  <a:srgbClr val="0070C0"/>
                </a:solidFill>
              </a:rPr>
              <a:t>І НАЗИВАЮСЬ ПРОСТО…”</a:t>
            </a:r>
            <a:br>
              <a:rPr lang="uk-UA" b="1" dirty="0" smtClean="0">
                <a:solidFill>
                  <a:srgbClr val="0070C0"/>
                </a:solidFill>
              </a:rPr>
            </a:br>
            <a:r>
              <a:rPr lang="uk-UA" b="1" dirty="0" smtClean="0">
                <a:solidFill>
                  <a:srgbClr val="0070C0"/>
                </a:solidFill>
              </a:rPr>
              <a:t/>
            </a:r>
            <a:br>
              <a:rPr lang="uk-UA" b="1" dirty="0" smtClean="0">
                <a:solidFill>
                  <a:srgbClr val="0070C0"/>
                </a:solidFill>
              </a:rPr>
            </a:br>
            <a:r>
              <a:rPr lang="uk-UA" sz="1800" b="1" i="1" dirty="0" smtClean="0">
                <a:solidFill>
                  <a:srgbClr val="00B0F0"/>
                </a:solidFill>
              </a:rPr>
              <a:t>ЗАВДАННЯ:</a:t>
            </a:r>
            <a:r>
              <a:rPr lang="uk-UA" sz="1800" b="1" dirty="0" smtClean="0">
                <a:solidFill>
                  <a:srgbClr val="00B0F0"/>
                </a:solidFill>
              </a:rPr>
              <a:t> ПРОЧИТАЙТЕ ВИДІЛЕНІ СЛОВА</a:t>
            </a:r>
            <a:endParaRPr lang="ru-RU" sz="18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2654296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>
                <a:solidFill>
                  <a:srgbClr val="7030A0"/>
                </a:solidFill>
              </a:rPr>
              <a:t>СНІГ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sz="1800" b="1" i="1" dirty="0" smtClean="0">
                <a:solidFill>
                  <a:srgbClr val="00B0F0"/>
                </a:solidFill>
              </a:rPr>
              <a:t>ЗАВДАННЯ:</a:t>
            </a:r>
            <a:r>
              <a:rPr lang="uk-UA" sz="1800" b="1" dirty="0" smtClean="0">
                <a:solidFill>
                  <a:srgbClr val="00B0F0"/>
                </a:solidFill>
              </a:rPr>
              <a:t> ВИЛІПИТИ ІЗ ПЛАСТИЛІНУ БУКВУ </a:t>
            </a:r>
            <a:r>
              <a:rPr lang="uk-UA" sz="1800" b="1" dirty="0" smtClean="0">
                <a:solidFill>
                  <a:srgbClr val="FF0000"/>
                </a:solidFill>
              </a:rPr>
              <a:t>С</a:t>
            </a:r>
            <a:r>
              <a:rPr lang="uk-UA" sz="1800" dirty="0" smtClean="0">
                <a:solidFill>
                  <a:srgbClr val="FF0000"/>
                </a:solidFill>
              </a:rPr>
              <a:t/>
            </a:r>
            <a:br>
              <a:rPr lang="uk-UA" sz="1800" dirty="0" smtClean="0">
                <a:solidFill>
                  <a:srgbClr val="FF0000"/>
                </a:solidFill>
              </a:rPr>
            </a:br>
            <a:endParaRPr lang="ru-RU" sz="1800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Users\Acer\Downloads\images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2393839"/>
            <a:ext cx="5502129" cy="41212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465456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6600" b="1" dirty="0" smtClean="0">
                <a:solidFill>
                  <a:srgbClr val="7030A0"/>
                </a:solidFill>
              </a:rPr>
              <a:t>КА   МИ   ЖЕ   ЛІ   НЕ   ЗЕ   ЖА   РИ   </a:t>
            </a:r>
            <a:r>
              <a:rPr lang="uk-UA" sz="6600" b="1" dirty="0" err="1" smtClean="0">
                <a:solidFill>
                  <a:srgbClr val="7030A0"/>
                </a:solidFill>
              </a:rPr>
              <a:t>МЕ</a:t>
            </a:r>
            <a:r>
              <a:rPr lang="uk-UA" sz="6600" b="1" dirty="0" smtClean="0">
                <a:solidFill>
                  <a:srgbClr val="7030A0"/>
                </a:solidFill>
              </a:rPr>
              <a:t>   БІ   ЗІ   ЛО   НА   БУ   РА  </a:t>
            </a:r>
            <a:r>
              <a:rPr lang="uk-UA" sz="6600" b="1" dirty="0" err="1" smtClean="0">
                <a:solidFill>
                  <a:srgbClr val="7030A0"/>
                </a:solidFill>
              </a:rPr>
              <a:t>КУ</a:t>
            </a:r>
            <a:r>
              <a:rPr lang="uk-UA" sz="6600" b="1" dirty="0" smtClean="0">
                <a:solidFill>
                  <a:srgbClr val="7030A0"/>
                </a:solidFill>
              </a:rPr>
              <a:t> 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sz="1800" b="1" i="1" dirty="0" smtClean="0">
                <a:solidFill>
                  <a:srgbClr val="00B0F0"/>
                </a:solidFill>
              </a:rPr>
              <a:t>ЗАВДАНЯ:</a:t>
            </a:r>
            <a:r>
              <a:rPr lang="uk-UA" sz="1800" b="1" dirty="0" smtClean="0">
                <a:solidFill>
                  <a:srgbClr val="00B0F0"/>
                </a:solidFill>
              </a:rPr>
              <a:t> ЗНАЙДІТЬ ДЛЯ СНІГОВИЧКА ОДНАКОВІ СКЛАДИ ТА ПРОЧИТАЙТЕ ЇХ</a:t>
            </a:r>
            <a:endParaRPr lang="ru-RU" sz="1800" b="1" dirty="0">
              <a:solidFill>
                <a:srgbClr val="00B0F0"/>
              </a:solidFill>
            </a:endParaRPr>
          </a:p>
        </p:txBody>
      </p:sp>
      <p:pic>
        <p:nvPicPr>
          <p:cNvPr id="6146" name="Picture 2" descr="C:\Users\Acer\Downloads\Без названия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1" y="4809440"/>
            <a:ext cx="1571636" cy="1796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2582858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rgbClr val="92D050"/>
                </a:solidFill>
              </a:rPr>
              <a:t>САНЧАТА   СОПІЛКА   СОСИСКА   СИНИЧКА   ОСА   СОРОКА   СУКНЯ   СУМКА   СІНО   СЕЛО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sz="2000" b="1" i="1" dirty="0" smtClean="0">
                <a:solidFill>
                  <a:srgbClr val="00B0F0"/>
                </a:solidFill>
              </a:rPr>
              <a:t>ЗАВДАННЯ</a:t>
            </a:r>
            <a:r>
              <a:rPr lang="uk-UA" sz="2000" b="1" dirty="0" smtClean="0">
                <a:solidFill>
                  <a:srgbClr val="00B0F0"/>
                </a:solidFill>
              </a:rPr>
              <a:t>: </a:t>
            </a:r>
            <a:br>
              <a:rPr lang="uk-UA" sz="2000" b="1" dirty="0" smtClean="0">
                <a:solidFill>
                  <a:srgbClr val="00B0F0"/>
                </a:solidFill>
              </a:rPr>
            </a:br>
            <a:r>
              <a:rPr lang="uk-UA" sz="2000" b="1" dirty="0" smtClean="0">
                <a:solidFill>
                  <a:srgbClr val="00B0F0"/>
                </a:solidFill>
              </a:rPr>
              <a:t>ЗНАЙДІТЬ У ПОДАНИХ СЛОВАХ СКЛАДИ ІЗ БУКВОЮ </a:t>
            </a:r>
            <a:r>
              <a:rPr lang="uk-UA" sz="2000" b="1" dirty="0" smtClean="0">
                <a:solidFill>
                  <a:srgbClr val="FF0000"/>
                </a:solidFill>
              </a:rPr>
              <a:t>С</a:t>
            </a:r>
            <a:r>
              <a:rPr lang="uk-UA" sz="2000" dirty="0" smtClean="0"/>
              <a:t>.</a:t>
            </a:r>
            <a:br>
              <a:rPr lang="uk-UA" sz="2000" dirty="0" smtClean="0"/>
            </a:br>
            <a:r>
              <a:rPr lang="uk-UA" sz="2000" b="1" dirty="0" smtClean="0">
                <a:solidFill>
                  <a:srgbClr val="00B0F0"/>
                </a:solidFill>
              </a:rPr>
              <a:t>ТА ВІДПОВІДНУ ДО НИХ КАРТИНКУ</a:t>
            </a:r>
            <a:endParaRPr lang="ru-RU" sz="2000" b="1" dirty="0">
              <a:solidFill>
                <a:srgbClr val="00B0F0"/>
              </a:solidFill>
            </a:endParaRPr>
          </a:p>
        </p:txBody>
      </p:sp>
      <p:pic>
        <p:nvPicPr>
          <p:cNvPr id="7170" name="Picture 2" descr="C:\Users\Acer\Downloads\Без названия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5184766"/>
            <a:ext cx="1673234" cy="1673234"/>
          </a:xfrm>
          <a:prstGeom prst="rect">
            <a:avLst/>
          </a:prstGeom>
          <a:noFill/>
        </p:spPr>
      </p:pic>
      <p:pic>
        <p:nvPicPr>
          <p:cNvPr id="7171" name="Picture 3" descr="C:\Users\Acer\Downloads\Без названия 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2786058"/>
            <a:ext cx="1785950" cy="1236936"/>
          </a:xfrm>
          <a:prstGeom prst="rect">
            <a:avLst/>
          </a:prstGeom>
          <a:noFill/>
        </p:spPr>
      </p:pic>
      <p:pic>
        <p:nvPicPr>
          <p:cNvPr id="7172" name="Picture 4" descr="C:\Users\Acer\Downloads\Без названия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0958" y="5429264"/>
            <a:ext cx="1380992" cy="1219202"/>
          </a:xfrm>
          <a:prstGeom prst="rect">
            <a:avLst/>
          </a:prstGeom>
          <a:noFill/>
        </p:spPr>
      </p:pic>
      <p:pic>
        <p:nvPicPr>
          <p:cNvPr id="7173" name="Picture 5" descr="C:\Users\Acer\Downloads\Без названия (3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702" y="2857496"/>
            <a:ext cx="1952628" cy="1056340"/>
          </a:xfrm>
          <a:prstGeom prst="rect">
            <a:avLst/>
          </a:prstGeom>
          <a:noFill/>
        </p:spPr>
      </p:pic>
      <p:pic>
        <p:nvPicPr>
          <p:cNvPr id="7174" name="Picture 6" descr="C:\Users\Acer\Downloads\Без названия (5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57884" y="5072074"/>
            <a:ext cx="1571636" cy="1571636"/>
          </a:xfrm>
          <a:prstGeom prst="rect">
            <a:avLst/>
          </a:prstGeom>
          <a:noFill/>
        </p:spPr>
      </p:pic>
      <p:pic>
        <p:nvPicPr>
          <p:cNvPr id="7175" name="Picture 7" descr="C:\Users\Acer\Downloads\Без названия (6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57686" y="4429132"/>
            <a:ext cx="1500190" cy="1500190"/>
          </a:xfrm>
          <a:prstGeom prst="rect">
            <a:avLst/>
          </a:prstGeom>
          <a:noFill/>
        </p:spPr>
      </p:pic>
      <p:pic>
        <p:nvPicPr>
          <p:cNvPr id="7176" name="Picture 8" descr="C:\Users\Acer\Downloads\Без названия (7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71604" y="4143379"/>
            <a:ext cx="1785950" cy="1337739"/>
          </a:xfrm>
          <a:prstGeom prst="rect">
            <a:avLst/>
          </a:prstGeom>
          <a:noFill/>
        </p:spPr>
      </p:pic>
      <p:pic>
        <p:nvPicPr>
          <p:cNvPr id="7177" name="Picture 9" descr="C:\Users\Acer\Downloads\Без названия (8)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15074" y="3714752"/>
            <a:ext cx="2166943" cy="1442002"/>
          </a:xfrm>
          <a:prstGeom prst="rect">
            <a:avLst/>
          </a:prstGeom>
          <a:noFill/>
        </p:spPr>
      </p:pic>
      <p:pic>
        <p:nvPicPr>
          <p:cNvPr id="7178" name="Picture 10" descr="C:\Users\Acer\Downloads\Без названия (1)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86050" y="5429264"/>
            <a:ext cx="1614981" cy="1209677"/>
          </a:xfrm>
          <a:prstGeom prst="rect">
            <a:avLst/>
          </a:prstGeom>
          <a:noFill/>
        </p:spPr>
      </p:pic>
      <p:pic>
        <p:nvPicPr>
          <p:cNvPr id="7179" name="Picture 11" descr="C:\Users\Acer\Downloads\Без названия (2)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62313" y="2858536"/>
            <a:ext cx="2166943" cy="14420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2940048"/>
          </a:xfrm>
        </p:spPr>
        <p:txBody>
          <a:bodyPr>
            <a:normAutofit/>
          </a:bodyPr>
          <a:lstStyle/>
          <a:p>
            <a:pPr algn="ctr"/>
            <a:r>
              <a:rPr lang="uk-UA" sz="54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РА   РО   РУ   РЕ   РИ   РІ   </a:t>
            </a:r>
            <a:r>
              <a:rPr lang="uk-UA" sz="5400" b="1" dirty="0" smtClean="0">
                <a:solidFill>
                  <a:srgbClr val="00B050"/>
                </a:solidFill>
              </a:rPr>
              <a:t>СА   СО   СУ   СЕ   СИ   СІ</a:t>
            </a:r>
            <a:r>
              <a:rPr lang="uk-UA" sz="54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uk-UA" sz="54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uk-UA" sz="1800" b="1" i="1" dirty="0" smtClean="0">
                <a:solidFill>
                  <a:srgbClr val="00B0F0"/>
                </a:solidFill>
              </a:rPr>
              <a:t>ЗАВДАННЯ</a:t>
            </a:r>
            <a:r>
              <a:rPr lang="uk-UA" sz="1800" b="1" dirty="0" smtClean="0">
                <a:solidFill>
                  <a:srgbClr val="00B0F0"/>
                </a:solidFill>
              </a:rPr>
              <a:t>:  РУХАЮЧИСЬ НА КАРУСЕЛІ НАЗВІТЬ ТА ПРОСПІВАЙТЕ СКЛАДИ З БУКВАМИ </a:t>
            </a:r>
            <a:r>
              <a:rPr lang="uk-UA" sz="1800" b="1" dirty="0" smtClean="0">
                <a:solidFill>
                  <a:srgbClr val="FF0000"/>
                </a:solidFill>
              </a:rPr>
              <a:t>Р</a:t>
            </a:r>
            <a:r>
              <a:rPr lang="uk-UA" sz="1800" b="1" dirty="0" smtClean="0">
                <a:solidFill>
                  <a:srgbClr val="00B0F0"/>
                </a:solidFill>
              </a:rPr>
              <a:t> ТА </a:t>
            </a:r>
            <a:r>
              <a:rPr lang="uk-UA" sz="1800" b="1" dirty="0" smtClean="0">
                <a:solidFill>
                  <a:srgbClr val="FF0000"/>
                </a:solidFill>
              </a:rPr>
              <a:t>С</a:t>
            </a:r>
            <a:endParaRPr lang="ru-RU" sz="1800" b="1" dirty="0">
              <a:solidFill>
                <a:srgbClr val="FF0000"/>
              </a:solidFill>
            </a:endParaRPr>
          </a:p>
        </p:txBody>
      </p:sp>
      <p:pic>
        <p:nvPicPr>
          <p:cNvPr id="8194" name="Picture 2" descr="C:\Users\Acer\Downloads\images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3357562"/>
            <a:ext cx="4374058" cy="31765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2225668"/>
          </a:xfrm>
        </p:spPr>
        <p:txBody>
          <a:bodyPr>
            <a:normAutofit/>
          </a:bodyPr>
          <a:lstStyle/>
          <a:p>
            <a:pPr algn="ctr"/>
            <a:r>
              <a:rPr lang="uk-UA" sz="1600" b="1" dirty="0" smtClean="0"/>
              <a:t>МОЛОТОЧОК,  </a:t>
            </a:r>
            <a:r>
              <a:rPr lang="uk-UA" sz="1600" b="1" dirty="0" err="1" smtClean="0"/>
              <a:t>МОЛОТОЧОК</a:t>
            </a:r>
            <a:r>
              <a:rPr lang="uk-UA" sz="1600" b="1" dirty="0" smtClean="0"/>
              <a:t>,</a:t>
            </a:r>
            <a:br>
              <a:rPr lang="uk-UA" sz="1600" b="1" dirty="0" smtClean="0"/>
            </a:br>
            <a:r>
              <a:rPr lang="uk-UA" sz="1600" b="1" dirty="0" smtClean="0"/>
              <a:t>ПОМОЖИ ЗАБИТЬ ГВІЗДОЧОК!</a:t>
            </a:r>
            <a:br>
              <a:rPr lang="uk-UA" sz="1600" b="1" dirty="0" smtClean="0"/>
            </a:br>
            <a:r>
              <a:rPr lang="uk-UA" sz="1600" b="1" dirty="0" smtClean="0"/>
              <a:t>-МНОЮ ВИ НЕ ЗАБЄТЕ,</a:t>
            </a:r>
            <a:br>
              <a:rPr lang="uk-UA" sz="1600" b="1" dirty="0" smtClean="0"/>
            </a:br>
            <a:r>
              <a:rPr lang="uk-UA" sz="1600" b="1" dirty="0" smtClean="0"/>
              <a:t>Я Ж ЗАЛІЗНА БУКВА ТЕ…</a:t>
            </a:r>
            <a:br>
              <a:rPr lang="uk-UA" sz="1600" b="1" dirty="0" smtClean="0"/>
            </a:br>
            <a:r>
              <a:rPr lang="uk-UA" sz="1600" b="1" dirty="0" smtClean="0"/>
              <a:t>РОЗГЛЯДАЄ ДІТВОРА:</a:t>
            </a:r>
            <a:br>
              <a:rPr lang="uk-UA" sz="1600" b="1" dirty="0" smtClean="0"/>
            </a:br>
            <a:r>
              <a:rPr lang="uk-UA" sz="1600" b="1" dirty="0" smtClean="0"/>
              <a:t>НАЧЕ БУКВА З БУКВАРЯ.</a:t>
            </a:r>
            <a:br>
              <a:rPr lang="uk-UA" sz="1600" b="1" dirty="0" smtClean="0"/>
            </a:br>
            <a:r>
              <a:rPr lang="uk-UA" sz="1600" b="1" i="1" dirty="0" smtClean="0"/>
              <a:t>(В. Гринько)</a:t>
            </a:r>
            <a:endParaRPr lang="ru-RU" sz="1600" b="1" i="1" dirty="0"/>
          </a:p>
        </p:txBody>
      </p:sp>
      <p:pic>
        <p:nvPicPr>
          <p:cNvPr id="4" name="Содержимое 3" descr="C:\Documents and Settings\Администратор\Мои документы\Downloads\20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2000240"/>
            <a:ext cx="5000660" cy="485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6083638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“ВІН ТАКИЙ СМУГАСТИЙ,</a:t>
            </a:r>
            <a:br>
              <a:rPr lang="uk-UA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uk-UA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ВІН ТАКИЙ ІКЛАСТИЙ.</a:t>
            </a:r>
            <a:br>
              <a:rPr lang="uk-UA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uk-UA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НАЙСТРАШНІШИЙ У ТАЙЗІ,</a:t>
            </a:r>
            <a:br>
              <a:rPr lang="uk-UA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uk-UA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ПЕРЕД НИМ ТРЕМТЯТЬ УСІ.</a:t>
            </a:r>
            <a:br>
              <a:rPr lang="uk-UA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uk-UA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ЯК РОЗЗЯВИТЬ ПАЩУ – ИГРР!</a:t>
            </a:r>
            <a:br>
              <a:rPr lang="uk-UA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uk-UA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НАЗИВАЮТЬ ЗВІРА…”</a:t>
            </a:r>
            <a:br>
              <a:rPr lang="uk-UA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uk-UA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(О.Орач)</a:t>
            </a:r>
            <a:br>
              <a:rPr lang="uk-UA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uk-UA" sz="2000" b="1" i="1" dirty="0" smtClean="0">
                <a:solidFill>
                  <a:srgbClr val="00B0F0"/>
                </a:solidFill>
              </a:rPr>
              <a:t>ЗАВДАННЯ: </a:t>
            </a:r>
            <a:r>
              <a:rPr lang="uk-UA" sz="2000" b="1" dirty="0" smtClean="0">
                <a:solidFill>
                  <a:srgbClr val="00B0F0"/>
                </a:solidFill>
              </a:rPr>
              <a:t>ЗНАЙДІТЬ У ЗАГАДЦІ НОВУ БУКВУ</a:t>
            </a:r>
            <a:endParaRPr lang="ru-RU" sz="2000" b="1" i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2725734"/>
          </a:xfrm>
        </p:spPr>
        <p:txBody>
          <a:bodyPr>
            <a:normAutofit/>
          </a:bodyPr>
          <a:lstStyle/>
          <a:p>
            <a:r>
              <a:rPr lang="uk-UA" sz="2400" b="1" i="1" dirty="0" smtClean="0">
                <a:solidFill>
                  <a:srgbClr val="0070C0"/>
                </a:solidFill>
              </a:rPr>
              <a:t>ЗАВДАННЯ</a:t>
            </a:r>
            <a:r>
              <a:rPr lang="uk-UA" sz="2400" b="1" dirty="0" smtClean="0">
                <a:solidFill>
                  <a:srgbClr val="0070C0"/>
                </a:solidFill>
              </a:rPr>
              <a:t>: ПОСПІВАЄМО РАЗОМ З ПІНГВІНАМИ ПІСЕНЬКУ  – </a:t>
            </a:r>
            <a:r>
              <a:rPr lang="uk-UA" sz="4000" b="1" dirty="0" smtClean="0">
                <a:solidFill>
                  <a:srgbClr val="0070C0"/>
                </a:solidFill>
              </a:rPr>
              <a:t>ПА, ПО, </a:t>
            </a:r>
            <a:r>
              <a:rPr lang="uk-UA" sz="4000" b="1" dirty="0" err="1" smtClean="0">
                <a:solidFill>
                  <a:srgbClr val="0070C0"/>
                </a:solidFill>
              </a:rPr>
              <a:t>ПУ</a:t>
            </a:r>
            <a:r>
              <a:rPr lang="uk-UA" sz="4000" b="1" dirty="0" smtClean="0">
                <a:solidFill>
                  <a:srgbClr val="0070C0"/>
                </a:solidFill>
              </a:rPr>
              <a:t> </a:t>
            </a:r>
            <a:r>
              <a:rPr lang="uk-UA" sz="4000" b="1" dirty="0" err="1" smtClean="0">
                <a:solidFill>
                  <a:srgbClr val="0070C0"/>
                </a:solidFill>
              </a:rPr>
              <a:t>ПЕ</a:t>
            </a:r>
            <a:r>
              <a:rPr lang="uk-UA" sz="4000" b="1" dirty="0" smtClean="0">
                <a:solidFill>
                  <a:srgbClr val="0070C0"/>
                </a:solidFill>
              </a:rPr>
              <a:t>, </a:t>
            </a:r>
            <a:r>
              <a:rPr lang="uk-UA" sz="4000" b="1" dirty="0" err="1" smtClean="0">
                <a:solidFill>
                  <a:srgbClr val="0070C0"/>
                </a:solidFill>
              </a:rPr>
              <a:t>ПИ</a:t>
            </a:r>
            <a:r>
              <a:rPr lang="uk-UA" sz="4000" b="1" dirty="0" smtClean="0">
                <a:solidFill>
                  <a:srgbClr val="0070C0"/>
                </a:solidFill>
              </a:rPr>
              <a:t>, ПІ</a:t>
            </a:r>
            <a:endParaRPr lang="ru-RU" sz="4000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Acer\Downloads\images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3000372"/>
            <a:ext cx="6082848" cy="34935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2582858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ТИГР</a:t>
            </a:r>
            <a:b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uk-UA" sz="1800" b="1" i="1" dirty="0" smtClean="0">
                <a:solidFill>
                  <a:srgbClr val="00B0F0"/>
                </a:solidFill>
              </a:rPr>
              <a:t>ЗАВДАННЯ</a:t>
            </a:r>
            <a:r>
              <a:rPr lang="uk-UA" sz="1800" b="1" dirty="0" smtClean="0">
                <a:solidFill>
                  <a:srgbClr val="00B0F0"/>
                </a:solidFill>
              </a:rPr>
              <a:t>: ЗОБРАЗІТЬ СВОЇМ ТІЛОМ БУКВУ </a:t>
            </a:r>
            <a:r>
              <a:rPr lang="uk-UA" sz="1800" b="1" dirty="0" smtClean="0">
                <a:solidFill>
                  <a:srgbClr val="FF0000"/>
                </a:solidFill>
              </a:rPr>
              <a:t>Т</a:t>
            </a:r>
            <a:endParaRPr lang="ru-RU" sz="1800" b="1" dirty="0">
              <a:solidFill>
                <a:srgbClr val="FF0000"/>
              </a:solidFill>
            </a:endParaRPr>
          </a:p>
        </p:txBody>
      </p:sp>
      <p:pic>
        <p:nvPicPr>
          <p:cNvPr id="9218" name="Picture 2" descr="C:\Users\Acer\Downloads\images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2714620"/>
            <a:ext cx="5838162" cy="36385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6012200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ТА   </a:t>
            </a:r>
            <a:r>
              <a:rPr lang="uk-UA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КИ</a:t>
            </a:r>
            <a:r>
              <a:rPr lang="uk-UA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  ТУ   СО   КЕ   ТІ   ТИ   КА   ТЕ   </a:t>
            </a:r>
            <a:r>
              <a:rPr lang="uk-UA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КО</a:t>
            </a:r>
            <a:r>
              <a:rPr lang="uk-UA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  ТО   </a:t>
            </a:r>
            <a:r>
              <a:rPr lang="uk-UA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КІ</a:t>
            </a:r>
            <a:r>
              <a:rPr lang="uk-UA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  ВЕ   </a:t>
            </a:r>
            <a:r>
              <a:rPr lang="uk-UA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КУ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sz="1800" b="1" i="1" dirty="0" smtClean="0">
                <a:solidFill>
                  <a:srgbClr val="00B0F0"/>
                </a:solidFill>
              </a:rPr>
              <a:t>ЗАВДАННЯ</a:t>
            </a:r>
            <a:r>
              <a:rPr lang="uk-UA" sz="1800" b="1" dirty="0" smtClean="0">
                <a:solidFill>
                  <a:srgbClr val="00B0F0"/>
                </a:solidFill>
              </a:rPr>
              <a:t>: </a:t>
            </a:r>
            <a:br>
              <a:rPr lang="uk-UA" sz="1800" b="1" dirty="0" smtClean="0">
                <a:solidFill>
                  <a:srgbClr val="00B0F0"/>
                </a:solidFill>
              </a:rPr>
            </a:br>
            <a:r>
              <a:rPr lang="uk-UA" sz="1800" b="1" dirty="0" smtClean="0">
                <a:solidFill>
                  <a:srgbClr val="00B0F0"/>
                </a:solidFill>
              </a:rPr>
              <a:t>- ДЛЯ ТРИКУТНИКА ЖОВТОГО КОЛЬОРУ НАЗВІТЬ СКЛАДИ З БУКВОЮ </a:t>
            </a:r>
            <a:r>
              <a:rPr lang="uk-UA" sz="1800" b="1" dirty="0" smtClean="0">
                <a:solidFill>
                  <a:srgbClr val="FF0000"/>
                </a:solidFill>
              </a:rPr>
              <a:t>Т</a:t>
            </a:r>
            <a:r>
              <a:rPr lang="uk-UA" sz="1800" b="1" dirty="0" smtClean="0">
                <a:solidFill>
                  <a:srgbClr val="00B0F0"/>
                </a:solidFill>
              </a:rPr>
              <a:t>; </a:t>
            </a:r>
            <a:br>
              <a:rPr lang="uk-UA" sz="1800" b="1" dirty="0" smtClean="0">
                <a:solidFill>
                  <a:srgbClr val="00B0F0"/>
                </a:solidFill>
              </a:rPr>
            </a:br>
            <a:r>
              <a:rPr lang="uk-UA" sz="1800" b="1" dirty="0" smtClean="0">
                <a:solidFill>
                  <a:srgbClr val="00B0F0"/>
                </a:solidFill>
              </a:rPr>
              <a:t>-ДЛЯ ОВАЛА – СКЛАДИ З БУКВОЮ </a:t>
            </a:r>
            <a:r>
              <a:rPr lang="uk-UA" sz="1800" b="1" dirty="0" smtClean="0">
                <a:solidFill>
                  <a:srgbClr val="FF0000"/>
                </a:solidFill>
              </a:rPr>
              <a:t>К</a:t>
            </a:r>
            <a:r>
              <a:rPr lang="uk-UA" sz="1800" b="1" dirty="0" smtClean="0">
                <a:solidFill>
                  <a:srgbClr val="00B0F0"/>
                </a:solidFill>
              </a:rPr>
              <a:t>; </a:t>
            </a:r>
            <a:br>
              <a:rPr lang="uk-UA" sz="1800" b="1" dirty="0" smtClean="0">
                <a:solidFill>
                  <a:srgbClr val="00B0F0"/>
                </a:solidFill>
              </a:rPr>
            </a:br>
            <a:r>
              <a:rPr lang="uk-UA" sz="1800" b="1" dirty="0" smtClean="0">
                <a:solidFill>
                  <a:srgbClr val="00B0F0"/>
                </a:solidFill>
              </a:rPr>
              <a:t>- ДЛЯ ТРИКУТНИКА ОРАНЖЕВОГО </a:t>
            </a:r>
            <a:r>
              <a:rPr lang="uk-UA" sz="1800" b="1" dirty="0" smtClean="0">
                <a:solidFill>
                  <a:srgbClr val="00B0F0"/>
                </a:solidFill>
              </a:rPr>
              <a:t>КОЛЬОРУ </a:t>
            </a:r>
            <a:r>
              <a:rPr lang="uk-UA" sz="1800" b="1" dirty="0" smtClean="0">
                <a:solidFill>
                  <a:srgbClr val="00B0F0"/>
                </a:solidFill>
              </a:rPr>
              <a:t>– СКЛАДИ З БУКВОЮ </a:t>
            </a:r>
            <a:r>
              <a:rPr lang="uk-UA" sz="1800" b="1" dirty="0" smtClean="0">
                <a:solidFill>
                  <a:srgbClr val="FF0000"/>
                </a:solidFill>
              </a:rPr>
              <a:t>В</a:t>
            </a:r>
            <a:r>
              <a:rPr lang="uk-UA" sz="1800" b="1" dirty="0" smtClean="0">
                <a:solidFill>
                  <a:srgbClr val="00B0F0"/>
                </a:solidFill>
              </a:rPr>
              <a:t>; ДЛЯ ПРЯМОКУТНИКА – СКЛАДИ З БУКВОЮ </a:t>
            </a:r>
            <a:r>
              <a:rPr lang="uk-UA" sz="1800" b="1" dirty="0" smtClean="0">
                <a:solidFill>
                  <a:srgbClr val="FF0000"/>
                </a:solidFill>
              </a:rPr>
              <a:t>С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3" name="Равнобедренный треугольник 2"/>
          <p:cNvSpPr/>
          <p:nvPr/>
        </p:nvSpPr>
        <p:spPr>
          <a:xfrm>
            <a:off x="1857356" y="642918"/>
            <a:ext cx="1346456" cy="1285884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6786578" y="642918"/>
            <a:ext cx="1060704" cy="914400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6286512" y="4786322"/>
            <a:ext cx="2071702" cy="14859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357422" y="4857760"/>
            <a:ext cx="2071702" cy="112871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6369390"/>
          </a:xfrm>
        </p:spPr>
        <p:txBody>
          <a:bodyPr/>
          <a:lstStyle/>
          <a:p>
            <a:r>
              <a:rPr lang="uk-UA" sz="54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КВІ</a:t>
            </a:r>
            <a:r>
              <a:rPr lang="uk-UA" sz="54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  ТА   ТЕ   ТУР   ТА   </a:t>
            </a:r>
            <a:r>
              <a:rPr lang="uk-UA" sz="54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ТА</a:t>
            </a:r>
            <a:r>
              <a:rPr lang="uk-UA" sz="54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  ТОР   ТИ   ТЕП   ТАТ   ТІ   ТО   </a:t>
            </a:r>
            <a:r>
              <a:rPr lang="uk-UA" sz="5400" b="1" dirty="0" smtClean="0"/>
              <a:t/>
            </a:r>
            <a:br>
              <a:rPr lang="uk-UA" sz="5400" b="1" dirty="0" smtClean="0"/>
            </a:br>
            <a:r>
              <a:rPr lang="uk-UA" sz="5400" b="1" dirty="0" smtClean="0">
                <a:solidFill>
                  <a:srgbClr val="00B050"/>
                </a:solidFill>
              </a:rPr>
              <a:t>ТИ   НОК   НІС   НІР   БІР   </a:t>
            </a:r>
            <a:r>
              <a:rPr lang="uk-UA" sz="5400" b="1" dirty="0" err="1" smtClean="0">
                <a:solidFill>
                  <a:srgbClr val="00B050"/>
                </a:solidFill>
              </a:rPr>
              <a:t>ЗОК</a:t>
            </a:r>
            <a:r>
              <a:rPr lang="uk-UA" sz="5400" b="1" dirty="0" smtClean="0">
                <a:solidFill>
                  <a:srgbClr val="00B050"/>
                </a:solidFill>
              </a:rPr>
              <a:t>   БА   Н   ЛО   </a:t>
            </a:r>
            <a:r>
              <a:rPr lang="uk-UA" sz="5400" b="1" dirty="0" err="1" smtClean="0">
                <a:solidFill>
                  <a:srgbClr val="00B050"/>
                </a:solidFill>
              </a:rPr>
              <a:t>КО</a:t>
            </a:r>
            <a:r>
              <a:rPr lang="uk-UA" sz="5400" b="1" dirty="0" smtClean="0">
                <a:solidFill>
                  <a:srgbClr val="00B050"/>
                </a:solidFill>
              </a:rPr>
              <a:t>   ЛО   КАР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sz="1800" b="1" i="1" dirty="0" smtClean="0">
                <a:solidFill>
                  <a:srgbClr val="00B0F0"/>
                </a:solidFill>
              </a:rPr>
              <a:t>ЗАВДАННЯ</a:t>
            </a:r>
            <a:r>
              <a:rPr lang="uk-UA" sz="1800" b="1" dirty="0" smtClean="0">
                <a:solidFill>
                  <a:srgbClr val="00B0F0"/>
                </a:solidFill>
              </a:rPr>
              <a:t>: ПІДБЕРІТЬ СКЛАДИ, ЩОБ УВОРИЛИСЯ СЛОВА ТА ПРОЧИТАЙТЕ ЇХ.</a:t>
            </a:r>
            <a:br>
              <a:rPr lang="uk-UA" sz="1800" b="1" dirty="0" smtClean="0">
                <a:solidFill>
                  <a:srgbClr val="00B0F0"/>
                </a:solidFill>
              </a:rPr>
            </a:br>
            <a:r>
              <a:rPr lang="uk-UA" sz="1800" b="1" dirty="0" smtClean="0">
                <a:solidFill>
                  <a:srgbClr val="00B0F0"/>
                </a:solidFill>
              </a:rPr>
              <a:t>(</a:t>
            </a:r>
            <a:r>
              <a:rPr lang="uk-UA" sz="1400" b="1" dirty="0" smtClean="0">
                <a:solidFill>
                  <a:srgbClr val="7030A0"/>
                </a:solidFill>
              </a:rPr>
              <a:t>ПІДКАЗКА: КВІТИ, ТАНОК, ТЕНІС, ТУРНІР, ТАБІР, ТАЗОК, ТОРБА, ТИН, ТЕПЛО, ТАТКО, ТІЛО, ТОКАР)</a:t>
            </a:r>
            <a:endParaRPr lang="ru-RU" sz="1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5797886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/>
              <a:t>“НАВЕСНІ ГУЛЯ</a:t>
            </a:r>
            <a:r>
              <a:rPr lang="uk-UA" b="1" dirty="0" smtClean="0">
                <a:solidFill>
                  <a:srgbClr val="FFC000"/>
                </a:solidFill>
              </a:rPr>
              <a:t>ТИ</a:t>
            </a:r>
            <a:r>
              <a:rPr lang="uk-UA" b="1" dirty="0" smtClean="0"/>
              <a:t> ХОДИТЬ,</a:t>
            </a:r>
            <a:br>
              <a:rPr lang="uk-UA" b="1" dirty="0" smtClean="0"/>
            </a:br>
            <a:r>
              <a:rPr lang="uk-UA" b="1" dirty="0" smtClean="0"/>
              <a:t>І ПШЕНИЧНІ ЗЕРНА</a:t>
            </a:r>
            <a:br>
              <a:rPr lang="uk-UA" b="1" dirty="0" smtClean="0"/>
            </a:br>
            <a:r>
              <a:rPr lang="uk-UA" b="1" dirty="0" smtClean="0"/>
              <a:t>ВИСІВАЄ </a:t>
            </a:r>
            <a:r>
              <a:rPr lang="uk-UA" b="1" dirty="0" smtClean="0"/>
              <a:t>ВІН РЕ</a:t>
            </a:r>
            <a:r>
              <a:rPr lang="uk-UA" b="1" dirty="0" smtClean="0">
                <a:solidFill>
                  <a:srgbClr val="FFC000"/>
                </a:solidFill>
              </a:rPr>
              <a:t>ТЕ</a:t>
            </a:r>
            <a:r>
              <a:rPr lang="uk-UA" b="1" dirty="0" smtClean="0"/>
              <a:t>ЛЬНО</a:t>
            </a:r>
            <a:br>
              <a:rPr lang="uk-UA" b="1" dirty="0" smtClean="0"/>
            </a:br>
            <a:r>
              <a:rPr lang="uk-UA" b="1" dirty="0" smtClean="0"/>
              <a:t>У КОЛГОСПНУ ЗЕМЛЮ.</a:t>
            </a:r>
            <a:br>
              <a:rPr lang="uk-UA" b="1" dirty="0" smtClean="0"/>
            </a:br>
            <a:r>
              <a:rPr lang="uk-UA" b="1" dirty="0" smtClean="0"/>
              <a:t>І ХОЧ СИЛЬНИЙ, АЛЕ МАЄ</a:t>
            </a:r>
            <a:br>
              <a:rPr lang="uk-UA" b="1" dirty="0" smtClean="0"/>
            </a:br>
            <a:r>
              <a:rPr lang="uk-UA" b="1" dirty="0" smtClean="0"/>
              <a:t>ЛАГІДНИЙ ХАРАК</a:t>
            </a:r>
            <a:r>
              <a:rPr lang="uk-UA" b="1" dirty="0" smtClean="0">
                <a:solidFill>
                  <a:srgbClr val="FFC000"/>
                </a:solidFill>
              </a:rPr>
              <a:t>ТЕ</a:t>
            </a:r>
            <a:r>
              <a:rPr lang="uk-UA" b="1" dirty="0" smtClean="0"/>
              <a:t>Р,</a:t>
            </a:r>
            <a:br>
              <a:rPr lang="uk-UA" b="1" dirty="0" smtClean="0"/>
            </a:br>
            <a:r>
              <a:rPr lang="uk-UA" b="1" dirty="0" smtClean="0"/>
              <a:t>КОЖЕН ДОБРЕ ЙОГО ЗНАЄ,</a:t>
            </a:r>
            <a:br>
              <a:rPr lang="uk-UA" b="1" dirty="0" smtClean="0"/>
            </a:br>
            <a:r>
              <a:rPr lang="uk-UA" b="1" dirty="0" smtClean="0"/>
              <a:t>ЦЕ ХЛОП</a:t>
            </a:r>
            <a:r>
              <a:rPr lang="en-US" b="1" dirty="0" smtClean="0"/>
              <a:t>`</a:t>
            </a:r>
            <a:r>
              <a:rPr lang="uk-UA" b="1" dirty="0" smtClean="0"/>
              <a:t>Я</a:t>
            </a:r>
            <a:r>
              <a:rPr lang="uk-UA" b="1" dirty="0" smtClean="0">
                <a:solidFill>
                  <a:srgbClr val="FFC000"/>
                </a:solidFill>
              </a:rPr>
              <a:t>ТА</a:t>
            </a:r>
            <a:r>
              <a:rPr lang="uk-UA" b="1" dirty="0" smtClean="0"/>
              <a:t>…”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uk-UA" sz="1800" b="1" i="1" dirty="0" smtClean="0">
                <a:solidFill>
                  <a:srgbClr val="00B0F0"/>
                </a:solidFill>
              </a:rPr>
              <a:t>ЗАВДАННЯ</a:t>
            </a:r>
            <a:r>
              <a:rPr lang="uk-UA" sz="1800" b="1" dirty="0" smtClean="0">
                <a:solidFill>
                  <a:srgbClr val="00B0F0"/>
                </a:solidFill>
              </a:rPr>
              <a:t>: ПРОЧИТАЙТЕ ВИДІЛЕНІ СКЛАДИ</a:t>
            </a:r>
            <a:endParaRPr lang="ru-RU" sz="18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2868610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00B050"/>
                </a:solidFill>
              </a:rPr>
              <a:t>ТРАКТОР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sz="1800" b="1" i="1" dirty="0" smtClean="0">
                <a:solidFill>
                  <a:srgbClr val="00B0F0"/>
                </a:solidFill>
              </a:rPr>
              <a:t>ЗАВДАННЯ</a:t>
            </a:r>
            <a:r>
              <a:rPr lang="uk-UA" sz="1800" b="1" dirty="0" smtClean="0">
                <a:solidFill>
                  <a:srgbClr val="00B0F0"/>
                </a:solidFill>
              </a:rPr>
              <a:t>: ВИКЛАДІТЬ ІЗ ПРИРОДНОГО МАТЕРІАЛУ СКЛАДИ </a:t>
            </a:r>
            <a:r>
              <a:rPr lang="uk-UA" sz="2800" b="1" dirty="0" smtClean="0">
                <a:solidFill>
                  <a:srgbClr val="00B0F0"/>
                </a:solidFill>
              </a:rPr>
              <a:t>– </a:t>
            </a:r>
            <a:br>
              <a:rPr lang="uk-UA" sz="2800" b="1" dirty="0" smtClean="0">
                <a:solidFill>
                  <a:srgbClr val="00B0F0"/>
                </a:solidFill>
              </a:rPr>
            </a:br>
            <a:r>
              <a:rPr lang="uk-UA" sz="2800" b="1" dirty="0" smtClean="0">
                <a:solidFill>
                  <a:srgbClr val="FF0000"/>
                </a:solidFill>
              </a:rPr>
              <a:t>ТА   ТО   ТУ   ТЕ   ТИ   ТІ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10242" name="Picture 2" descr="C:\Users\Acer\Downloads\Без названия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2928934"/>
            <a:ext cx="5791561" cy="32432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654164"/>
          </a:xfrm>
        </p:spPr>
        <p:txBody>
          <a:bodyPr>
            <a:normAutofit/>
          </a:bodyPr>
          <a:lstStyle/>
          <a:p>
            <a:pPr algn="ctr"/>
            <a:r>
              <a:rPr lang="uk-UA" sz="1600" b="1" dirty="0" smtClean="0"/>
              <a:t>СТАВ ЗАКРІЙНИКОМ МІЙ БРАТИК,</a:t>
            </a:r>
            <a:br>
              <a:rPr lang="uk-UA" sz="1600" b="1" dirty="0" smtClean="0"/>
            </a:br>
            <a:r>
              <a:rPr lang="uk-UA" sz="1600" b="1" dirty="0" smtClean="0"/>
              <a:t>НУ Й ЗАКРІЙНИК, - ХВАЛИТЬ ШЕФ.</a:t>
            </a:r>
            <a:br>
              <a:rPr lang="uk-UA" sz="1600" b="1" dirty="0" smtClean="0"/>
            </a:br>
            <a:r>
              <a:rPr lang="uk-UA" sz="1600" b="1" dirty="0" smtClean="0"/>
              <a:t>В БРАТА НОЖИЦІ ЧАРІВНІ,</a:t>
            </a:r>
            <a:br>
              <a:rPr lang="uk-UA" sz="1600" b="1" dirty="0" smtClean="0"/>
            </a:br>
            <a:r>
              <a:rPr lang="uk-UA" sz="1600" b="1" dirty="0" smtClean="0"/>
              <a:t>МОВ ЗАЛІЗНА БУКВА ЕФ.</a:t>
            </a:r>
            <a:br>
              <a:rPr lang="uk-UA" sz="1600" b="1" dirty="0" smtClean="0"/>
            </a:br>
            <a:r>
              <a:rPr lang="uk-UA" sz="1600" b="1" i="1" dirty="0" smtClean="0"/>
              <a:t>(В.Гринько)</a:t>
            </a:r>
            <a:endParaRPr lang="ru-RU" sz="1600" b="1" i="1" dirty="0"/>
          </a:p>
        </p:txBody>
      </p:sp>
      <p:pic>
        <p:nvPicPr>
          <p:cNvPr id="4" name="Содержимое 3" descr="C:\Documents and Settings\Администратор\Мои документы\Downloads\98394006_22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7" y="1571612"/>
            <a:ext cx="5214974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4440246"/>
          </a:xfrm>
        </p:spPr>
        <p:txBody>
          <a:bodyPr>
            <a:normAutofit/>
          </a:bodyPr>
          <a:lstStyle/>
          <a:p>
            <a:r>
              <a:rPr lang="uk-UA" sz="5400" b="1" dirty="0" smtClean="0">
                <a:solidFill>
                  <a:schemeClr val="accent4">
                    <a:lumMod val="75000"/>
                  </a:schemeClr>
                </a:solidFill>
              </a:rPr>
              <a:t>ФА   ВЕ   ЖЕ   ФО   КЕ   НІ   ФУ   МА   РЕ   ФЕ   ТУ   ГО   ФИ   ЛО   ПА   ФІ   </a:t>
            </a:r>
            <a:r>
              <a:rPr lang="uk-UA" sz="5400" b="1" dirty="0" err="1" smtClean="0">
                <a:solidFill>
                  <a:schemeClr val="accent4">
                    <a:lumMod val="75000"/>
                  </a:schemeClr>
                </a:solidFill>
              </a:rPr>
              <a:t>ПУ</a:t>
            </a:r>
            <a:r>
              <a:rPr lang="uk-UA" sz="5400" b="1" dirty="0" smtClean="0">
                <a:solidFill>
                  <a:schemeClr val="accent4">
                    <a:lumMod val="75000"/>
                  </a:schemeClr>
                </a:solidFill>
              </a:rPr>
              <a:t>   ЗА   </a:t>
            </a:r>
            <a:r>
              <a:rPr lang="uk-UA" sz="5400" b="1" dirty="0" err="1" smtClean="0">
                <a:solidFill>
                  <a:schemeClr val="accent4">
                    <a:lumMod val="75000"/>
                  </a:schemeClr>
                </a:solidFill>
              </a:rPr>
              <a:t>КУ</a:t>
            </a:r>
            <a:r>
              <a:rPr lang="uk-UA" sz="5400" b="1" dirty="0" smtClean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uk-UA" sz="5400" b="1" dirty="0" err="1" smtClean="0">
                <a:solidFill>
                  <a:schemeClr val="accent4">
                    <a:lumMod val="75000"/>
                  </a:schemeClr>
                </a:solidFill>
              </a:rPr>
              <a:t>ПИ</a:t>
            </a:r>
            <a:r>
              <a:rPr lang="uk-UA" sz="5400" b="1" dirty="0" smtClean="0">
                <a:solidFill>
                  <a:schemeClr val="accent4">
                    <a:lumMod val="75000"/>
                  </a:schemeClr>
                </a:solidFill>
              </a:rPr>
              <a:t>   СЕ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sz="1800" b="1" i="1" dirty="0" smtClean="0">
                <a:solidFill>
                  <a:srgbClr val="00B0F0"/>
                </a:solidFill>
              </a:rPr>
              <a:t>ЗАВДАННЯ</a:t>
            </a:r>
            <a:r>
              <a:rPr lang="uk-UA" sz="1800" b="1" dirty="0" smtClean="0">
                <a:solidFill>
                  <a:srgbClr val="00B0F0"/>
                </a:solidFill>
              </a:rPr>
              <a:t>: </a:t>
            </a:r>
            <a:br>
              <a:rPr lang="uk-UA" sz="1800" b="1" dirty="0" smtClean="0">
                <a:solidFill>
                  <a:srgbClr val="00B0F0"/>
                </a:solidFill>
              </a:rPr>
            </a:br>
            <a:r>
              <a:rPr lang="uk-UA" sz="1800" b="1" dirty="0" smtClean="0">
                <a:solidFill>
                  <a:srgbClr val="00B0F0"/>
                </a:solidFill>
              </a:rPr>
              <a:t>-ЗОБРАЗІТЬ СВОЇМ ТІЛОМ БУКВУ </a:t>
            </a:r>
            <a:r>
              <a:rPr lang="uk-UA" sz="1800" b="1" dirty="0" smtClean="0">
                <a:solidFill>
                  <a:srgbClr val="FF0000"/>
                </a:solidFill>
              </a:rPr>
              <a:t>Ф;</a:t>
            </a:r>
            <a:r>
              <a:rPr lang="uk-UA" sz="1800" b="1" dirty="0" smtClean="0">
                <a:solidFill>
                  <a:srgbClr val="00B0F0"/>
                </a:solidFill>
              </a:rPr>
              <a:t/>
            </a:r>
            <a:br>
              <a:rPr lang="uk-UA" sz="1800" b="1" dirty="0" smtClean="0">
                <a:solidFill>
                  <a:srgbClr val="00B0F0"/>
                </a:solidFill>
              </a:rPr>
            </a:br>
            <a:r>
              <a:rPr lang="uk-UA" sz="1800" b="1" dirty="0" smtClean="0">
                <a:solidFill>
                  <a:srgbClr val="00B0F0"/>
                </a:solidFill>
              </a:rPr>
              <a:t> -ДОПОМОЖИ ФУТБОЛІСТУ ВЛУЧИТИ У СКЛАД З БУКВОЮ </a:t>
            </a:r>
            <a:r>
              <a:rPr lang="uk-UA" sz="1800" b="1" dirty="0" smtClean="0">
                <a:solidFill>
                  <a:srgbClr val="FF0000"/>
                </a:solidFill>
              </a:rPr>
              <a:t>Ф.</a:t>
            </a:r>
            <a:endParaRPr lang="ru-RU" sz="1800" b="1" dirty="0">
              <a:solidFill>
                <a:srgbClr val="FF0000"/>
              </a:solidFill>
            </a:endParaRPr>
          </a:p>
        </p:txBody>
      </p:sp>
      <p:pic>
        <p:nvPicPr>
          <p:cNvPr id="11266" name="Picture 2" descr="C:\Users\Acer\Downloads\images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4572008"/>
            <a:ext cx="1763451" cy="1962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6155076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“Б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`</a:t>
            </a:r>
            <a:r>
              <a:rPr lang="uk-UA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Є </a:t>
            </a:r>
            <a:r>
              <a:rPr lang="uk-UA" b="1" dirty="0" smtClean="0">
                <a:solidFill>
                  <a:srgbClr val="FF0000"/>
                </a:solidFill>
              </a:rPr>
              <a:t>ВОДА</a:t>
            </a:r>
            <a:r>
              <a:rPr lang="uk-UA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В УСІ </a:t>
            </a:r>
            <a:r>
              <a:rPr lang="uk-UA" b="1" dirty="0" smtClean="0">
                <a:solidFill>
                  <a:srgbClr val="FF0000"/>
                </a:solidFill>
              </a:rPr>
              <a:t>БОКИ</a:t>
            </a:r>
            <a:r>
              <a:rPr lang="uk-UA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</a:t>
            </a:r>
            <a:br>
              <a:rPr lang="uk-UA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uk-UA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ІЗ ЗАЛІЗНОГО ТЮЛЬПАНА – </a:t>
            </a:r>
            <a:br>
              <a:rPr lang="uk-UA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uk-UA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ПОСПІШАЄМ ЗАЛЮБКИ</a:t>
            </a:r>
            <a:br>
              <a:rPr lang="uk-UA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uk-UA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МИ ДО КРАСЕНЯ…”</a:t>
            </a:r>
            <a:br>
              <a:rPr lang="uk-UA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uk-UA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uk-UA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uk-UA" sz="1800" b="1" i="1" dirty="0" smtClean="0">
                <a:solidFill>
                  <a:srgbClr val="00B0F0"/>
                </a:solidFill>
              </a:rPr>
              <a:t>ЗАВДАННЯ</a:t>
            </a:r>
            <a:r>
              <a:rPr lang="uk-UA" sz="1800" b="1" dirty="0" smtClean="0">
                <a:solidFill>
                  <a:srgbClr val="00B0F0"/>
                </a:solidFill>
              </a:rPr>
              <a:t>: ЧИТАЄМО ВИДІЛЕНІ СЛОВА</a:t>
            </a:r>
            <a:endParaRPr lang="ru-RU" sz="18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939916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ФОНТАНА</a:t>
            </a:r>
            <a:br>
              <a:rPr lang="uk-UA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uk-UA" sz="1800" b="1" i="1" dirty="0" smtClean="0">
                <a:solidFill>
                  <a:srgbClr val="00B0F0"/>
                </a:solidFill>
              </a:rPr>
              <a:t>ЗАВДАННЯ:</a:t>
            </a:r>
            <a:r>
              <a:rPr lang="uk-UA" sz="1800" b="1" dirty="0" smtClean="0">
                <a:solidFill>
                  <a:srgbClr val="00B0F0"/>
                </a:solidFill>
              </a:rPr>
              <a:t> ВИКЛАДІТЬ ІЗ ПРИРОДНОГО МАТЕРІАЛУ СКЛАД </a:t>
            </a:r>
            <a:r>
              <a:rPr lang="uk-UA" sz="1800" b="1" dirty="0" smtClean="0">
                <a:solidFill>
                  <a:srgbClr val="FF0000"/>
                </a:solidFill>
              </a:rPr>
              <a:t>ФО</a:t>
            </a:r>
            <a:endParaRPr lang="ru-RU" sz="1800" b="1" dirty="0">
              <a:solidFill>
                <a:srgbClr val="FF0000"/>
              </a:solidFill>
            </a:endParaRPr>
          </a:p>
        </p:txBody>
      </p:sp>
      <p:pic>
        <p:nvPicPr>
          <p:cNvPr id="12290" name="Picture 2" descr="C:\Users\Acer\Downloads\Без названия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1928802"/>
            <a:ext cx="3649070" cy="4597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4725998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ФАРБА   ФУРГОН   ФОТО   ОФІЦІАНТ   ФІГУРА   ПУФИК   ФЕЯ   ФУЖЕР   ФОНТАН   ФІКУС   ФАРБИ   ФАКІР   ФАКЕЛ   ФОРМА   ФАРТУХ</a:t>
            </a:r>
            <a:br>
              <a:rPr lang="uk-UA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uk-UA" sz="1800" b="1" i="1" dirty="0" smtClean="0">
                <a:solidFill>
                  <a:srgbClr val="00B0F0"/>
                </a:solidFill>
              </a:rPr>
              <a:t>ЗАВДАННЯ:</a:t>
            </a:r>
            <a:r>
              <a:rPr lang="uk-UA" sz="1800" b="1" dirty="0" smtClean="0">
                <a:solidFill>
                  <a:srgbClr val="00B0F0"/>
                </a:solidFill>
              </a:rPr>
              <a:t> </a:t>
            </a:r>
            <a:br>
              <a:rPr lang="uk-UA" sz="1800" b="1" dirty="0" smtClean="0">
                <a:solidFill>
                  <a:srgbClr val="00B0F0"/>
                </a:solidFill>
              </a:rPr>
            </a:br>
            <a:r>
              <a:rPr lang="uk-UA" sz="1800" b="1" dirty="0" smtClean="0">
                <a:solidFill>
                  <a:srgbClr val="00B0F0"/>
                </a:solidFill>
              </a:rPr>
              <a:t>-ПРОЧИТАЙТЕ ДЛЯ ФАЗАНА СКЛАДИ ІЗ БУКВОЮ </a:t>
            </a:r>
            <a:r>
              <a:rPr lang="uk-UA" sz="1800" b="1" dirty="0" smtClean="0">
                <a:solidFill>
                  <a:srgbClr val="FF0000"/>
                </a:solidFill>
              </a:rPr>
              <a:t>Ф.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3314" name="Picture 2" descr="C:\Users\Acer\Downloads\Без названия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5550" y="5000636"/>
            <a:ext cx="2838450" cy="1609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2368544"/>
          </a:xfrm>
        </p:spPr>
        <p:txBody>
          <a:bodyPr>
            <a:normAutofit/>
          </a:bodyPr>
          <a:lstStyle/>
          <a:p>
            <a:r>
              <a:rPr lang="uk-UA" sz="2000" b="1" i="1" dirty="0" smtClean="0">
                <a:solidFill>
                  <a:srgbClr val="0070C0"/>
                </a:solidFill>
              </a:rPr>
              <a:t>ЗАВДАННЯ: </a:t>
            </a:r>
            <a:r>
              <a:rPr lang="uk-UA" sz="2000" b="1" dirty="0" smtClean="0">
                <a:solidFill>
                  <a:srgbClr val="0070C0"/>
                </a:solidFill>
              </a:rPr>
              <a:t/>
            </a:r>
            <a:br>
              <a:rPr lang="uk-UA" sz="2000" b="1" dirty="0" smtClean="0">
                <a:solidFill>
                  <a:srgbClr val="0070C0"/>
                </a:solidFill>
              </a:rPr>
            </a:br>
            <a:r>
              <a:rPr lang="uk-UA" sz="2000" b="1" dirty="0" smtClean="0">
                <a:solidFill>
                  <a:srgbClr val="0070C0"/>
                </a:solidFill>
              </a:rPr>
              <a:t>- ДОРОСЛІ ПІНГВІНИ МАЮТЬ ОДЯГТИ ШАПОЧКИ. ПІНГВІН В ФІОЛЕТОВІЙ ШАПОЧЦІ – </a:t>
            </a:r>
            <a:r>
              <a:rPr lang="uk-UA" sz="2000" b="1" dirty="0" smtClean="0">
                <a:solidFill>
                  <a:srgbClr val="FF0000"/>
                </a:solidFill>
              </a:rPr>
              <a:t>ПА</a:t>
            </a:r>
            <a:r>
              <a:rPr lang="uk-UA" sz="2000" b="1" dirty="0" smtClean="0">
                <a:solidFill>
                  <a:srgbClr val="0070C0"/>
                </a:solidFill>
              </a:rPr>
              <a:t>, В СИНІЙ – </a:t>
            </a:r>
            <a:r>
              <a:rPr lang="uk-UA" sz="2000" b="1" dirty="0" smtClean="0">
                <a:solidFill>
                  <a:srgbClr val="FF0000"/>
                </a:solidFill>
              </a:rPr>
              <a:t>ПО</a:t>
            </a:r>
            <a:r>
              <a:rPr lang="uk-UA" sz="2000" b="1" dirty="0" smtClean="0">
                <a:solidFill>
                  <a:srgbClr val="0070C0"/>
                </a:solidFill>
              </a:rPr>
              <a:t>, В ОРАНЖЕВІЙ – </a:t>
            </a:r>
            <a:r>
              <a:rPr lang="uk-UA" sz="2000" b="1" dirty="0" err="1" smtClean="0">
                <a:solidFill>
                  <a:srgbClr val="FF0000"/>
                </a:solidFill>
              </a:rPr>
              <a:t>ПУ</a:t>
            </a:r>
            <a:r>
              <a:rPr lang="uk-UA" sz="2000" b="1" dirty="0" smtClean="0">
                <a:solidFill>
                  <a:srgbClr val="0070C0"/>
                </a:solidFill>
              </a:rPr>
              <a:t>, В ЗЕЛЕНІЙ – </a:t>
            </a:r>
            <a:r>
              <a:rPr lang="uk-UA" sz="2000" b="1" dirty="0" err="1" smtClean="0">
                <a:solidFill>
                  <a:srgbClr val="FF0000"/>
                </a:solidFill>
              </a:rPr>
              <a:t>ПЕ</a:t>
            </a:r>
            <a:r>
              <a:rPr lang="uk-UA" sz="2000" b="1" dirty="0" smtClean="0">
                <a:solidFill>
                  <a:srgbClr val="0070C0"/>
                </a:solidFill>
              </a:rPr>
              <a:t>.</a:t>
            </a:r>
            <a:br>
              <a:rPr lang="uk-UA" sz="2000" b="1" dirty="0" smtClean="0">
                <a:solidFill>
                  <a:srgbClr val="0070C0"/>
                </a:solidFill>
              </a:rPr>
            </a:br>
            <a:r>
              <a:rPr lang="uk-UA" sz="2000" b="1" dirty="0" smtClean="0">
                <a:solidFill>
                  <a:srgbClr val="0070C0"/>
                </a:solidFill>
              </a:rPr>
              <a:t>- ЗНАЙДІТЬ ДЛЯ НИХ ДИТИНЧАТ, ОРІЄНТУЮЧИСЬ НА КОЛІР ШАПОЧКИ ТА ШАРФИКА.</a:t>
            </a:r>
            <a:endParaRPr lang="ru-RU" sz="2000" b="1" dirty="0">
              <a:solidFill>
                <a:srgbClr val="0070C0"/>
              </a:solidFill>
            </a:endParaRPr>
          </a:p>
        </p:txBody>
      </p:sp>
      <p:pic>
        <p:nvPicPr>
          <p:cNvPr id="2050" name="Picture 2" descr="C:\Users\Acer\Downloads\images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428868"/>
            <a:ext cx="4507398" cy="3190630"/>
          </a:xfrm>
          <a:prstGeom prst="rect">
            <a:avLst/>
          </a:prstGeom>
          <a:noFill/>
        </p:spPr>
      </p:pic>
      <p:pic>
        <p:nvPicPr>
          <p:cNvPr id="2051" name="Picture 3" descr="C:\Users\Acer\Downloads\images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4714884"/>
            <a:ext cx="2543175" cy="1800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368412"/>
          </a:xfrm>
        </p:spPr>
        <p:txBody>
          <a:bodyPr/>
          <a:lstStyle/>
          <a:p>
            <a:r>
              <a:rPr lang="uk-UA" sz="1800" b="1" i="1" dirty="0" smtClean="0">
                <a:solidFill>
                  <a:srgbClr val="00B0F0"/>
                </a:solidFill>
              </a:rPr>
              <a:t>ЗАВДАННЯ</a:t>
            </a:r>
            <a:r>
              <a:rPr lang="uk-UA" sz="1800" b="1" dirty="0" smtClean="0">
                <a:solidFill>
                  <a:srgbClr val="00B0F0"/>
                </a:solidFill>
              </a:rPr>
              <a:t>: </a:t>
            </a:r>
            <a:br>
              <a:rPr lang="uk-UA" sz="1800" b="1" dirty="0" smtClean="0">
                <a:solidFill>
                  <a:srgbClr val="00B0F0"/>
                </a:solidFill>
              </a:rPr>
            </a:br>
            <a:r>
              <a:rPr lang="uk-UA" sz="1800" b="1" dirty="0" smtClean="0">
                <a:solidFill>
                  <a:srgbClr val="00B0F0"/>
                </a:solidFill>
              </a:rPr>
              <a:t>- НАЗВІТЬ КАРТИНКИ, У НАЗВАХ ЯКИХ Є СКЛАД З БУКВОЮ </a:t>
            </a:r>
            <a:r>
              <a:rPr lang="uk-UA" sz="1800" b="1" dirty="0" smtClean="0">
                <a:solidFill>
                  <a:srgbClr val="FF0000"/>
                </a:solidFill>
              </a:rPr>
              <a:t>Ф</a:t>
            </a:r>
            <a:endParaRPr lang="ru-RU" sz="1800" b="1" dirty="0">
              <a:solidFill>
                <a:srgbClr val="FF0000"/>
              </a:solidFill>
            </a:endParaRPr>
          </a:p>
        </p:txBody>
      </p:sp>
      <p:pic>
        <p:nvPicPr>
          <p:cNvPr id="14338" name="Picture 2" descr="C:\Users\Acer\Downloads\images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4572008"/>
            <a:ext cx="2000264" cy="1200158"/>
          </a:xfrm>
          <a:prstGeom prst="rect">
            <a:avLst/>
          </a:prstGeom>
          <a:noFill/>
        </p:spPr>
      </p:pic>
      <p:pic>
        <p:nvPicPr>
          <p:cNvPr id="14339" name="Picture 3" descr="C:\Users\Acer\Downloads\images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64" y="5143512"/>
            <a:ext cx="1571636" cy="1450741"/>
          </a:xfrm>
          <a:prstGeom prst="rect">
            <a:avLst/>
          </a:prstGeom>
          <a:noFill/>
        </p:spPr>
      </p:pic>
      <p:pic>
        <p:nvPicPr>
          <p:cNvPr id="14340" name="Picture 4" descr="C:\Users\Acer\Downloads\images (4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1928802"/>
            <a:ext cx="1246143" cy="1776416"/>
          </a:xfrm>
          <a:prstGeom prst="rect">
            <a:avLst/>
          </a:prstGeom>
          <a:noFill/>
        </p:spPr>
      </p:pic>
      <p:pic>
        <p:nvPicPr>
          <p:cNvPr id="14341" name="Picture 5" descr="C:\Users\Acer\Downloads\Без названия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68" y="3071810"/>
            <a:ext cx="1669298" cy="1857388"/>
          </a:xfrm>
          <a:prstGeom prst="rect">
            <a:avLst/>
          </a:prstGeom>
          <a:noFill/>
        </p:spPr>
      </p:pic>
      <p:pic>
        <p:nvPicPr>
          <p:cNvPr id="14342" name="Picture 6" descr="C:\Users\Acer\Downloads\Без названия (2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86446" y="4500570"/>
            <a:ext cx="1785950" cy="1926510"/>
          </a:xfrm>
          <a:prstGeom prst="rect">
            <a:avLst/>
          </a:prstGeom>
          <a:noFill/>
        </p:spPr>
      </p:pic>
      <p:pic>
        <p:nvPicPr>
          <p:cNvPr id="14343" name="Picture 7" descr="C:\Users\Acer\Downloads\images (2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00826" y="1500174"/>
            <a:ext cx="942977" cy="1947453"/>
          </a:xfrm>
          <a:prstGeom prst="rect">
            <a:avLst/>
          </a:prstGeom>
          <a:noFill/>
        </p:spPr>
      </p:pic>
      <p:pic>
        <p:nvPicPr>
          <p:cNvPr id="14344" name="Picture 8" descr="C:\Users\Acer\Downloads\images (3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29058" y="4500570"/>
            <a:ext cx="1700216" cy="1349378"/>
          </a:xfrm>
          <a:prstGeom prst="rect">
            <a:avLst/>
          </a:prstGeom>
          <a:noFill/>
        </p:spPr>
      </p:pic>
      <p:pic>
        <p:nvPicPr>
          <p:cNvPr id="14345" name="Picture 9" descr="C:\Users\Acer\Downloads\Без названия (1)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86116" y="2357430"/>
            <a:ext cx="2695575" cy="1695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4654560"/>
          </a:xfrm>
        </p:spPr>
        <p:txBody>
          <a:bodyPr>
            <a:normAutofit/>
          </a:bodyPr>
          <a:lstStyle/>
          <a:p>
            <a:r>
              <a:rPr lang="uk-UA" sz="6000" b="1" dirty="0" smtClean="0">
                <a:solidFill>
                  <a:srgbClr val="7030A0"/>
                </a:solidFill>
              </a:rPr>
              <a:t>ТА   ТО   ТУ   ТЕ   ТИ   ТІ   </a:t>
            </a:r>
            <a:br>
              <a:rPr lang="uk-UA" sz="6000" b="1" dirty="0" smtClean="0">
                <a:solidFill>
                  <a:srgbClr val="7030A0"/>
                </a:solidFill>
              </a:rPr>
            </a:br>
            <a:r>
              <a:rPr lang="uk-UA" sz="60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ФА   ФО   ФУ   ФЕ   ФИ   ФІ</a:t>
            </a:r>
            <a:r>
              <a:rPr lang="uk-UA" sz="6000" b="1" dirty="0" smtClean="0">
                <a:solidFill>
                  <a:srgbClr val="7030A0"/>
                </a:solidFill>
              </a:rPr>
              <a:t/>
            </a:r>
            <a:br>
              <a:rPr lang="uk-UA" sz="6000" b="1" dirty="0" smtClean="0">
                <a:solidFill>
                  <a:srgbClr val="7030A0"/>
                </a:solidFill>
              </a:rPr>
            </a:br>
            <a:r>
              <a:rPr lang="uk-UA" sz="1800" b="1" i="1" dirty="0" smtClean="0">
                <a:solidFill>
                  <a:srgbClr val="00B0F0"/>
                </a:solidFill>
              </a:rPr>
              <a:t>ЗАВДАННЯ</a:t>
            </a:r>
            <a:r>
              <a:rPr lang="uk-UA" sz="1800" b="1" dirty="0" smtClean="0">
                <a:solidFill>
                  <a:srgbClr val="00B0F0"/>
                </a:solidFill>
              </a:rPr>
              <a:t>: НАЗВІТЬ ТА ПРОСПІВАЙТЕ</a:t>
            </a:r>
            <a:br>
              <a:rPr lang="uk-UA" sz="1800" b="1" dirty="0" smtClean="0">
                <a:solidFill>
                  <a:srgbClr val="00B0F0"/>
                </a:solidFill>
              </a:rPr>
            </a:br>
            <a:r>
              <a:rPr lang="uk-UA" sz="1800" b="1" dirty="0" smtClean="0">
                <a:solidFill>
                  <a:srgbClr val="00B0F0"/>
                </a:solidFill>
              </a:rPr>
              <a:t> СКЛАДИ ДЛЯ ФЕЇ</a:t>
            </a:r>
            <a:endParaRPr lang="ru-RU" sz="1800" b="1" dirty="0">
              <a:solidFill>
                <a:srgbClr val="00B0F0"/>
              </a:solidFill>
            </a:endParaRPr>
          </a:p>
        </p:txBody>
      </p:sp>
      <p:pic>
        <p:nvPicPr>
          <p:cNvPr id="15362" name="Picture 2" descr="C:\Users\Acer\Downloads\Без названия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3252006"/>
            <a:ext cx="2685546" cy="33535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000" b="1" dirty="0" smtClean="0">
                <a:solidFill>
                  <a:schemeClr val="bg2">
                    <a:lumMod val="50000"/>
                  </a:schemeClr>
                </a:solidFill>
              </a:rPr>
              <a:t>ДОПОМОЖІТЬ ПАВЛИКУ ЗНАЙТИ СКЛАД З БУКВОЮ </a:t>
            </a:r>
            <a:r>
              <a:rPr lang="uk-UA" sz="2000" b="1" dirty="0" smtClean="0">
                <a:solidFill>
                  <a:srgbClr val="FF0000"/>
                </a:solidFill>
              </a:rPr>
              <a:t>П</a:t>
            </a:r>
            <a:r>
              <a:rPr lang="uk-UA" sz="2000" b="1" dirty="0" smtClean="0">
                <a:solidFill>
                  <a:schemeClr val="bg2">
                    <a:lumMod val="50000"/>
                  </a:schemeClr>
                </a:solidFill>
              </a:rPr>
              <a:t> У ПОДАНИХ СЛОВАХ: ПАНЧОХИ, ОПЕНЬКИ, ПАПІР, ПАПУГА, ПАРОПЛАВ, ПЕНЬОК, ПІРАМІДА, ПОМІДОР, ПІРАТ, ПИРІГ.</a:t>
            </a:r>
            <a:endParaRPr lang="ru-RU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074" name="Picture 2" descr="C:\Users\Acer\Downloads\images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1428736"/>
            <a:ext cx="1428760" cy="1428760"/>
          </a:xfrm>
          <a:prstGeom prst="rect">
            <a:avLst/>
          </a:prstGeom>
          <a:noFill/>
        </p:spPr>
      </p:pic>
      <p:pic>
        <p:nvPicPr>
          <p:cNvPr id="3075" name="Picture 3" descr="C:\Users\Acer\Downloads\Без названия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78174" y="1643050"/>
            <a:ext cx="1769435" cy="1214446"/>
          </a:xfrm>
          <a:prstGeom prst="rect">
            <a:avLst/>
          </a:prstGeom>
          <a:noFill/>
        </p:spPr>
      </p:pic>
      <p:pic>
        <p:nvPicPr>
          <p:cNvPr id="3076" name="Picture 4" descr="C:\Users\Acer\Downloads\Без названия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5072074"/>
            <a:ext cx="1857388" cy="1274812"/>
          </a:xfrm>
          <a:prstGeom prst="rect">
            <a:avLst/>
          </a:prstGeom>
          <a:noFill/>
        </p:spPr>
      </p:pic>
      <p:pic>
        <p:nvPicPr>
          <p:cNvPr id="3077" name="Picture 5" descr="C:\Users\Acer\Downloads\Без названия (3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72330" y="4623416"/>
            <a:ext cx="1538284" cy="1696425"/>
          </a:xfrm>
          <a:prstGeom prst="rect">
            <a:avLst/>
          </a:prstGeom>
          <a:noFill/>
        </p:spPr>
      </p:pic>
      <p:pic>
        <p:nvPicPr>
          <p:cNvPr id="3078" name="Picture 6" descr="C:\Users\Acer\Downloads\Без названия (4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90824" y="1571613"/>
            <a:ext cx="1405501" cy="1285884"/>
          </a:xfrm>
          <a:prstGeom prst="rect">
            <a:avLst/>
          </a:prstGeom>
          <a:noFill/>
        </p:spPr>
      </p:pic>
      <p:pic>
        <p:nvPicPr>
          <p:cNvPr id="3079" name="Picture 7" descr="C:\Users\Acer\Downloads\Без названия (1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43504" y="5214950"/>
            <a:ext cx="1857388" cy="1331712"/>
          </a:xfrm>
          <a:prstGeom prst="rect">
            <a:avLst/>
          </a:prstGeom>
          <a:noFill/>
        </p:spPr>
      </p:pic>
      <p:pic>
        <p:nvPicPr>
          <p:cNvPr id="3081" name="Picture 9" descr="C:\Users\Acer\Downloads\Без названия (2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71868" y="4786322"/>
            <a:ext cx="1281115" cy="1710355"/>
          </a:xfrm>
          <a:prstGeom prst="rect">
            <a:avLst/>
          </a:prstGeom>
          <a:noFill/>
        </p:spPr>
      </p:pic>
      <p:pic>
        <p:nvPicPr>
          <p:cNvPr id="3082" name="Picture 10" descr="C:\Users\Acer\Downloads\images (1)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52825" y="3035090"/>
            <a:ext cx="1376365" cy="1517860"/>
          </a:xfrm>
          <a:prstGeom prst="rect">
            <a:avLst/>
          </a:prstGeom>
          <a:noFill/>
        </p:spPr>
      </p:pic>
      <p:pic>
        <p:nvPicPr>
          <p:cNvPr id="3083" name="Picture 11" descr="C:\Users\Acer\Downloads\Без названия (1)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15140" y="2928934"/>
            <a:ext cx="1950465" cy="1514479"/>
          </a:xfrm>
          <a:prstGeom prst="rect">
            <a:avLst/>
          </a:prstGeom>
          <a:noFill/>
        </p:spPr>
      </p:pic>
      <p:pic>
        <p:nvPicPr>
          <p:cNvPr id="3084" name="Picture 12" descr="C:\Users\Acer\Downloads\Без названия (2)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000628" y="3429000"/>
            <a:ext cx="1966565" cy="1609729"/>
          </a:xfrm>
          <a:prstGeom prst="rect">
            <a:avLst/>
          </a:prstGeom>
          <a:noFill/>
        </p:spPr>
      </p:pic>
      <p:pic>
        <p:nvPicPr>
          <p:cNvPr id="3085" name="Picture 13" descr="C:\Users\Acer\Downloads\Без названия (1)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214414" y="1365189"/>
            <a:ext cx="1756692" cy="29925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6297952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rgbClr val="00B050"/>
                </a:solidFill>
              </a:rPr>
              <a:t>МОРЯЧОК НАШ ЧОРНО-БІЛИЙ,</a:t>
            </a:r>
            <a:br>
              <a:rPr lang="uk-UA" b="1" dirty="0" smtClean="0">
                <a:solidFill>
                  <a:srgbClr val="00B050"/>
                </a:solidFill>
              </a:rPr>
            </a:br>
            <a:r>
              <a:rPr lang="uk-UA" b="1" dirty="0" smtClean="0">
                <a:solidFill>
                  <a:srgbClr val="FF0000"/>
                </a:solidFill>
              </a:rPr>
              <a:t>ЛОВИ</a:t>
            </a:r>
            <a:r>
              <a:rPr lang="uk-UA" b="1" dirty="0" smtClean="0">
                <a:solidFill>
                  <a:srgbClr val="00B050"/>
                </a:solidFill>
              </a:rPr>
              <a:t>ТЬ РИБУ </a:t>
            </a:r>
            <a:r>
              <a:rPr lang="uk-UA" b="1" dirty="0" smtClean="0">
                <a:solidFill>
                  <a:srgbClr val="FF0000"/>
                </a:solidFill>
              </a:rPr>
              <a:t>ДУЖЕ</a:t>
            </a:r>
            <a:r>
              <a:rPr lang="uk-UA" b="1" dirty="0" smtClean="0">
                <a:solidFill>
                  <a:srgbClr val="00B050"/>
                </a:solidFill>
              </a:rPr>
              <a:t> ВМІЛО.</a:t>
            </a:r>
            <a:br>
              <a:rPr lang="uk-UA" b="1" dirty="0" smtClean="0">
                <a:solidFill>
                  <a:srgbClr val="00B050"/>
                </a:solidFill>
              </a:rPr>
            </a:br>
            <a:r>
              <a:rPr lang="uk-UA" b="1" dirty="0" smtClean="0">
                <a:solidFill>
                  <a:srgbClr val="00B050"/>
                </a:solidFill>
              </a:rPr>
              <a:t>СХОЖИЙ ТРІШЕЧКИ </a:t>
            </a:r>
            <a:r>
              <a:rPr lang="uk-UA" b="1" dirty="0" smtClean="0">
                <a:solidFill>
                  <a:srgbClr val="FF0000"/>
                </a:solidFill>
              </a:rPr>
              <a:t>НА</a:t>
            </a:r>
            <a:r>
              <a:rPr lang="uk-UA" b="1" dirty="0" smtClean="0">
                <a:solidFill>
                  <a:srgbClr val="00B050"/>
                </a:solidFill>
              </a:rPr>
              <a:t> ДІЖКУ,</a:t>
            </a:r>
            <a:br>
              <a:rPr lang="uk-UA" b="1" dirty="0" smtClean="0">
                <a:solidFill>
                  <a:srgbClr val="00B050"/>
                </a:solidFill>
              </a:rPr>
            </a:br>
            <a:r>
              <a:rPr lang="uk-UA" b="1" dirty="0" smtClean="0">
                <a:solidFill>
                  <a:srgbClr val="00B050"/>
                </a:solidFill>
              </a:rPr>
              <a:t>МАЄ КРИЛЬЦЯ, МАЄ НІЖКИ.</a:t>
            </a:r>
            <a:br>
              <a:rPr lang="uk-UA" b="1" dirty="0" smtClean="0">
                <a:solidFill>
                  <a:srgbClr val="00B050"/>
                </a:solidFill>
              </a:rPr>
            </a:br>
            <a:r>
              <a:rPr lang="uk-UA" b="1" dirty="0" smtClean="0">
                <a:solidFill>
                  <a:srgbClr val="00B050"/>
                </a:solidFill>
              </a:rPr>
              <a:t>МІЖ КРИЖИН ВІДВАЖНО ПЛАВА,</a:t>
            </a:r>
            <a:br>
              <a:rPr lang="uk-UA" b="1" dirty="0" smtClean="0">
                <a:solidFill>
                  <a:srgbClr val="00B050"/>
                </a:solidFill>
              </a:rPr>
            </a:br>
            <a:r>
              <a:rPr lang="uk-UA" b="1" dirty="0" smtClean="0">
                <a:solidFill>
                  <a:srgbClr val="00B050"/>
                </a:solidFill>
              </a:rPr>
              <a:t>ОБГАНЯЄ ПАРОПЛАВИ.</a:t>
            </a:r>
            <a:br>
              <a:rPr lang="uk-UA" b="1" dirty="0" smtClean="0">
                <a:solidFill>
                  <a:srgbClr val="00B050"/>
                </a:solidFill>
              </a:rPr>
            </a:br>
            <a:r>
              <a:rPr lang="uk-UA" b="1" dirty="0" smtClean="0">
                <a:solidFill>
                  <a:srgbClr val="FF0000"/>
                </a:solidFill>
              </a:rPr>
              <a:t>ТО</a:t>
            </a:r>
            <a:r>
              <a:rPr lang="uk-UA" b="1" dirty="0" smtClean="0">
                <a:solidFill>
                  <a:srgbClr val="00B050"/>
                </a:solidFill>
              </a:rPr>
              <a:t> Ж </a:t>
            </a:r>
            <a:r>
              <a:rPr lang="uk-UA" b="1" dirty="0" smtClean="0">
                <a:solidFill>
                  <a:srgbClr val="FF0000"/>
                </a:solidFill>
              </a:rPr>
              <a:t>ВИ</a:t>
            </a:r>
            <a:r>
              <a:rPr lang="uk-UA" b="1" dirty="0" smtClean="0">
                <a:solidFill>
                  <a:srgbClr val="00B050"/>
                </a:solidFill>
              </a:rPr>
              <a:t> ЗНАЄТЕ, ЩО </a:t>
            </a:r>
            <a:r>
              <a:rPr lang="uk-UA" b="1" dirty="0" smtClean="0">
                <a:solidFill>
                  <a:srgbClr val="FF0000"/>
                </a:solidFill>
              </a:rPr>
              <a:t>ВІН</a:t>
            </a:r>
            <a:r>
              <a:rPr lang="uk-UA" b="1" dirty="0" smtClean="0">
                <a:solidFill>
                  <a:srgbClr val="00B050"/>
                </a:solidFill>
              </a:rPr>
              <a:t>,</a:t>
            </a:r>
            <a:br>
              <a:rPr lang="uk-UA" b="1" dirty="0" smtClean="0">
                <a:solidFill>
                  <a:srgbClr val="00B050"/>
                </a:solidFill>
              </a:rPr>
            </a:br>
            <a:r>
              <a:rPr lang="uk-UA" b="1" dirty="0" smtClean="0">
                <a:solidFill>
                  <a:srgbClr val="00B050"/>
                </a:solidFill>
              </a:rPr>
              <a:t>НАЗИВАЄТЬСЯ…</a:t>
            </a:r>
            <a:br>
              <a:rPr lang="uk-UA" b="1" dirty="0" smtClean="0">
                <a:solidFill>
                  <a:srgbClr val="00B050"/>
                </a:solidFill>
              </a:rPr>
            </a:br>
            <a:r>
              <a:rPr lang="uk-UA" b="1" dirty="0" smtClean="0">
                <a:solidFill>
                  <a:srgbClr val="00B050"/>
                </a:solidFill>
              </a:rPr>
              <a:t/>
            </a:r>
            <a:br>
              <a:rPr lang="uk-UA" b="1" dirty="0" smtClean="0">
                <a:solidFill>
                  <a:srgbClr val="00B050"/>
                </a:solidFill>
              </a:rPr>
            </a:br>
            <a:r>
              <a:rPr lang="uk-UA" sz="2000" b="1" i="1" dirty="0" smtClean="0">
                <a:solidFill>
                  <a:srgbClr val="0070C0"/>
                </a:solidFill>
              </a:rPr>
              <a:t>ЗАВДАННЯ:</a:t>
            </a:r>
            <a:r>
              <a:rPr lang="uk-UA" sz="2000" b="1" dirty="0" smtClean="0">
                <a:solidFill>
                  <a:srgbClr val="0070C0"/>
                </a:solidFill>
              </a:rPr>
              <a:t> </a:t>
            </a:r>
            <a:br>
              <a:rPr lang="uk-UA" sz="2000" b="1" dirty="0" smtClean="0">
                <a:solidFill>
                  <a:srgbClr val="0070C0"/>
                </a:solidFill>
              </a:rPr>
            </a:br>
            <a:r>
              <a:rPr lang="uk-UA" sz="2000" b="1" dirty="0" smtClean="0">
                <a:solidFill>
                  <a:srgbClr val="0070C0"/>
                </a:solidFill>
              </a:rPr>
              <a:t>ПРОЧИТАЙТЕ У ЗАГАДЦІ ВИДІЛЕНІ СКЛАДИ ТА СЛОВА.</a:t>
            </a:r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rgbClr val="0070C0"/>
                </a:solidFill>
              </a:rPr>
              <a:t>ПІНГВІН</a:t>
            </a:r>
            <a:r>
              <a:rPr lang="uk-UA" b="1" dirty="0" smtClean="0">
                <a:solidFill>
                  <a:srgbClr val="00B0F0"/>
                </a:solidFill>
              </a:rPr>
              <a:t/>
            </a:r>
            <a:br>
              <a:rPr lang="uk-UA" b="1" dirty="0" smtClean="0">
                <a:solidFill>
                  <a:srgbClr val="00B0F0"/>
                </a:solidFill>
              </a:rPr>
            </a:br>
            <a:r>
              <a:rPr lang="uk-UA" sz="1800" b="1" i="1" dirty="0" smtClean="0">
                <a:solidFill>
                  <a:srgbClr val="00B0F0"/>
                </a:solidFill>
              </a:rPr>
              <a:t>ЗАВДАННЯ:</a:t>
            </a:r>
            <a:r>
              <a:rPr lang="uk-UA" sz="1800" b="1" dirty="0" smtClean="0">
                <a:solidFill>
                  <a:srgbClr val="00B0F0"/>
                </a:solidFill>
              </a:rPr>
              <a:t> ВИКЛАДІТЬ ІЗ ПАЛИЧОК ЗНАЙОМІ БУКВИ (У СЛОВІ ПІНГВІН)</a:t>
            </a:r>
            <a:endParaRPr lang="ru-RU" sz="1800" b="1" dirty="0">
              <a:solidFill>
                <a:srgbClr val="00B0F0"/>
              </a:solidFill>
            </a:endParaRPr>
          </a:p>
        </p:txBody>
      </p:sp>
      <p:pic>
        <p:nvPicPr>
          <p:cNvPr id="1026" name="Picture 2" descr="C:\Users\Acer\Downloads\images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9481" y="1643050"/>
            <a:ext cx="4877777" cy="5214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6155076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chemeClr val="accent3">
                    <a:lumMod val="75000"/>
                  </a:schemeClr>
                </a:solidFill>
              </a:rPr>
              <a:t>ПІВЕНЬ   ПУГАЧ   ПИРІЖОК   ПАРОПЛАВ   ПІР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`</a:t>
            </a:r>
            <a:r>
              <a:rPr lang="uk-UA" b="1" dirty="0" smtClean="0">
                <a:solidFill>
                  <a:schemeClr val="accent3">
                    <a:lumMod val="75000"/>
                  </a:schemeClr>
                </a:solidFill>
              </a:rPr>
              <a:t>ЇНА   СОПІЛКА   СПІВАНОЧКА   ЛИПКА   КРУПА   ПАЛЬЦІ   КОПІЙКА   ЛИСТОПАД   ПИЛКА   ПАРАШУТ   ПОРОСЯ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sz="1800" b="1" i="1" dirty="0" smtClean="0">
                <a:solidFill>
                  <a:srgbClr val="00B0F0"/>
                </a:solidFill>
              </a:rPr>
              <a:t>ЗАВДАННЯ: </a:t>
            </a:r>
            <a:r>
              <a:rPr lang="uk-UA" sz="1800" b="1" dirty="0" smtClean="0">
                <a:solidFill>
                  <a:srgbClr val="00B0F0"/>
                </a:solidFill>
              </a:rPr>
              <a:t/>
            </a:r>
            <a:br>
              <a:rPr lang="uk-UA" sz="1800" b="1" dirty="0" smtClean="0">
                <a:solidFill>
                  <a:srgbClr val="00B0F0"/>
                </a:solidFill>
              </a:rPr>
            </a:br>
            <a:r>
              <a:rPr lang="uk-UA" sz="1800" b="1" dirty="0" smtClean="0">
                <a:solidFill>
                  <a:srgbClr val="00B0F0"/>
                </a:solidFill>
              </a:rPr>
              <a:t>- У ПОДАНИХ СЛОВАХ ЗНАЙДІТЬ СКЛАД З БУКВОЮ </a:t>
            </a:r>
            <a:r>
              <a:rPr lang="uk-UA" sz="1800" b="1" dirty="0" smtClean="0">
                <a:solidFill>
                  <a:srgbClr val="FF0000"/>
                </a:solidFill>
              </a:rPr>
              <a:t>П;</a:t>
            </a:r>
            <a:r>
              <a:rPr lang="uk-UA" sz="1800" b="1" dirty="0" smtClean="0">
                <a:solidFill>
                  <a:srgbClr val="00B0F0"/>
                </a:solidFill>
              </a:rPr>
              <a:t/>
            </a:r>
            <a:br>
              <a:rPr lang="uk-UA" sz="1800" b="1" dirty="0" smtClean="0">
                <a:solidFill>
                  <a:srgbClr val="00B0F0"/>
                </a:solidFill>
              </a:rPr>
            </a:br>
            <a:r>
              <a:rPr lang="uk-UA" sz="1800" b="1" dirty="0" smtClean="0">
                <a:solidFill>
                  <a:srgbClr val="00B0F0"/>
                </a:solidFill>
              </a:rPr>
              <a:t>- НАЗВІТЬ СЛОВА У ЯКИХ СКЛАД СТОЇТЬ НА ПОЧАТКУ СЛОВА (ПРОЧИТАЙТЕ).</a:t>
            </a:r>
            <a:endParaRPr lang="ru-RU" sz="18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85728"/>
            <a:ext cx="7498080" cy="6155076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>
                <a:solidFill>
                  <a:srgbClr val="00B050"/>
                </a:solidFill>
              </a:rPr>
              <a:t>МОЄ ТІЛО </a:t>
            </a:r>
            <a:r>
              <a:rPr lang="uk-UA" sz="6000" b="1" dirty="0" smtClean="0">
                <a:solidFill>
                  <a:srgbClr val="00B050"/>
                </a:solidFill>
              </a:rPr>
              <a:t>ПІ</a:t>
            </a:r>
            <a:r>
              <a:rPr lang="uk-UA" b="1" dirty="0" smtClean="0">
                <a:solidFill>
                  <a:srgbClr val="00B050"/>
                </a:solidFill>
              </a:rPr>
              <a:t>Д ЗЕМЛЕЮ,</a:t>
            </a:r>
            <a:br>
              <a:rPr lang="uk-UA" b="1" dirty="0" smtClean="0">
                <a:solidFill>
                  <a:srgbClr val="00B050"/>
                </a:solidFill>
              </a:rPr>
            </a:br>
            <a:r>
              <a:rPr lang="uk-UA" b="1" dirty="0" smtClean="0">
                <a:solidFill>
                  <a:srgbClr val="00B050"/>
                </a:solidFill>
              </a:rPr>
              <a:t>КУЧЕРИКИ – </a:t>
            </a:r>
            <a:r>
              <a:rPr lang="uk-UA" sz="6000" b="1" dirty="0" smtClean="0">
                <a:solidFill>
                  <a:srgbClr val="00B050"/>
                </a:solidFill>
              </a:rPr>
              <a:t>ПО</a:t>
            </a:r>
            <a:r>
              <a:rPr lang="uk-UA" b="1" dirty="0" smtClean="0">
                <a:solidFill>
                  <a:srgbClr val="00B050"/>
                </a:solidFill>
              </a:rPr>
              <a:t>НАД НЕЮ.</a:t>
            </a:r>
            <a:br>
              <a:rPr lang="uk-UA" b="1" dirty="0" smtClean="0">
                <a:solidFill>
                  <a:srgbClr val="00B050"/>
                </a:solidFill>
              </a:rPr>
            </a:br>
            <a:r>
              <a:rPr lang="uk-UA" b="1" dirty="0" smtClean="0">
                <a:solidFill>
                  <a:srgbClr val="00B050"/>
                </a:solidFill>
              </a:rPr>
              <a:t>ЛЮБИТЬ МЕНЕ КОЖНА ЮШКА,</a:t>
            </a:r>
            <a:br>
              <a:rPr lang="uk-UA" b="1" dirty="0" smtClean="0">
                <a:solidFill>
                  <a:srgbClr val="00B050"/>
                </a:solidFill>
              </a:rPr>
            </a:br>
            <a:r>
              <a:rPr lang="uk-UA" b="1" dirty="0" smtClean="0">
                <a:solidFill>
                  <a:srgbClr val="00B050"/>
                </a:solidFill>
              </a:rPr>
              <a:t>НАЗИВАЄТЬСЯ…</a:t>
            </a:r>
            <a:br>
              <a:rPr lang="uk-UA" b="1" dirty="0" smtClean="0">
                <a:solidFill>
                  <a:srgbClr val="00B050"/>
                </a:solidFill>
              </a:rPr>
            </a:br>
            <a:r>
              <a:rPr lang="uk-UA" sz="1800" b="1" i="1" dirty="0" smtClean="0">
                <a:solidFill>
                  <a:srgbClr val="00B0F0"/>
                </a:solidFill>
              </a:rPr>
              <a:t>ЗАВДАННЯ</a:t>
            </a:r>
            <a:r>
              <a:rPr lang="uk-UA" sz="1800" b="1" dirty="0" smtClean="0">
                <a:solidFill>
                  <a:srgbClr val="00B0F0"/>
                </a:solidFill>
              </a:rPr>
              <a:t>: ПРИДУМАЙТЕ СЛОВА, ЯКІ Б ПОЧИНАЛИСЯ НА СКЛАД  </a:t>
            </a:r>
            <a:r>
              <a:rPr lang="uk-UA" sz="1800" b="1" dirty="0" smtClean="0">
                <a:solidFill>
                  <a:srgbClr val="FF0000"/>
                </a:solidFill>
              </a:rPr>
              <a:t>ПІ , ПО</a:t>
            </a:r>
            <a:endParaRPr lang="ru-RU" sz="1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323</TotalTime>
  <Words>354</Words>
  <Application>Microsoft Office PowerPoint</Application>
  <PresentationFormat>Экран (4:3)</PresentationFormat>
  <Paragraphs>45</Paragraphs>
  <Slides>41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Солнцестояние</vt:lpstr>
      <vt:lpstr>ВЕСЕЛА АБЕТКА</vt:lpstr>
      <vt:lpstr>ГАРНІ ХЛОПЦІ-МОЛОДЦІ ЗАКОПАЛИ ДВА СТОВПЦІ. ТРЕТІЙ ЇМ ДОПОМАГАВ –  ПЕРЕКЛАДИНКУ ПОКЛАВ. ВТІХА НАШІЙ ДІТВОРІ БУКВА П ВЖЕ У ДВОРІ. (В. Гринько)</vt:lpstr>
      <vt:lpstr>ЗАВДАННЯ: ПОСПІВАЄМО РАЗОМ З ПІНГВІНАМИ ПІСЕНЬКУ  – ПА, ПО, ПУ ПЕ, ПИ, ПІ</vt:lpstr>
      <vt:lpstr>ЗАВДАННЯ:  - ДОРОСЛІ ПІНГВІНИ МАЮТЬ ОДЯГТИ ШАПОЧКИ. ПІНГВІН В ФІОЛЕТОВІЙ ШАПОЧЦІ – ПА, В СИНІЙ – ПО, В ОРАНЖЕВІЙ – ПУ, В ЗЕЛЕНІЙ – ПЕ. - ЗНАЙДІТЬ ДЛЯ НИХ ДИТИНЧАТ, ОРІЄНТУЮЧИСЬ НА КОЛІР ШАПОЧКИ ТА ШАРФИКА.</vt:lpstr>
      <vt:lpstr>ДОПОМОЖІТЬ ПАВЛИКУ ЗНАЙТИ СКЛАД З БУКВОЮ П У ПОДАНИХ СЛОВАХ: ПАНЧОХИ, ОПЕНЬКИ, ПАПІР, ПАПУГА, ПАРОПЛАВ, ПЕНЬОК, ПІРАМІДА, ПОМІДОР, ПІРАТ, ПИРІГ.</vt:lpstr>
      <vt:lpstr>МОРЯЧОК НАШ ЧОРНО-БІЛИЙ, ЛОВИТЬ РИБУ ДУЖЕ ВМІЛО. СХОЖИЙ ТРІШЕЧКИ НА ДІЖКУ, МАЄ КРИЛЬЦЯ, МАЄ НІЖКИ. МІЖ КРИЖИН ВІДВАЖНО ПЛАВА, ОБГАНЯЄ ПАРОПЛАВИ. ТО Ж ВИ ЗНАЄТЕ, ЩО ВІН, НАЗИВАЄТЬСЯ…  ЗАВДАННЯ:  ПРОЧИТАЙТЕ У ЗАГАДЦІ ВИДІЛЕНІ СКЛАДИ ТА СЛОВА.</vt:lpstr>
      <vt:lpstr>ПІНГВІН ЗАВДАННЯ: ВИКЛАДІТЬ ІЗ ПАЛИЧОК ЗНАЙОМІ БУКВИ (У СЛОВІ ПІНГВІН)</vt:lpstr>
      <vt:lpstr>ПІВЕНЬ   ПУГАЧ   ПИРІЖОК   ПАРОПЛАВ   ПІР`ЇНА   СОПІЛКА   СПІВАНОЧКА   ЛИПКА   КРУПА   ПАЛЬЦІ   КОПІЙКА   ЛИСТОПАД   ПИЛКА   ПАРАШУТ   ПОРОСЯ ЗАВДАННЯ:  - У ПОДАНИХ СЛОВАХ ЗНАЙДІТЬ СКЛАД З БУКВОЮ П; - НАЗВІТЬ СЛОВА У ЯКИХ СКЛАД СТОЇТЬ НА ПОЧАТКУ СЛОВА (ПРОЧИТАЙТЕ).</vt:lpstr>
      <vt:lpstr>МОЄ ТІЛО ПІД ЗЕМЛЕЮ, КУЧЕРИКИ – ПОНАД НЕЮ. ЛЮБИТЬ МЕНЕ КОЖНА ЮШКА, НАЗИВАЄТЬСЯ… ЗАВДАННЯ: ПРИДУМАЙТЕ СЛОВА, ЯКІ Б ПОЧИНАЛИСЯ НА СКЛАД  ПІ , ПО</vt:lpstr>
      <vt:lpstr>ПЕТРУШКА</vt:lpstr>
      <vt:lpstr>ПЕЛЮСТКА   СПАТИ   ПОДВІР`Я   ПІСНЯ    ПОЛИВАЛЬНИЦЯ    САПА   ПОЛУМ`Я   ПОЛУНИЦЯ   КАПІТАН   ПАРУБОК КРОПИВА   СЛІДОПИТ   ТОПОЛЯ ЗАВДАННЯ:  - У ПОДАНИХ СЛОВАХ ПРОЧИТАЙТЕ ВИДІЛЕНІ СКЛАДИ; - У СКІЛЬКОХ СЛОВАХ СКЛАД СТОЇТЬ В СЕРЕДИНІ СЛОВА.</vt:lpstr>
      <vt:lpstr>СХОЖА Я НА М`ЯКИЙ ЗНАК, ТІЛЬКИ ОТ ПИШУСЬ НЕ ТАК. ВІН – НОАГМИ ДОГОРИ КЛОУН, ЩО НЕ ГОВОРИ. Я Ж, МОВ ПАННОЧКА, ХОДЖУ НІС – ВГОРІ, КАБЛУК – ВНИЗУ.</vt:lpstr>
      <vt:lpstr>А  Б е Н  О  В    П а  Г   Д  Ж і  Р  И  З  К р  М  Л   Е завдання: знайдіть незнайому букву</vt:lpstr>
      <vt:lpstr>“Я КРУГЛЕНЬКА, ЧЕРВОНЕНЬКА, З ХВОСТИКОМ ТОНЕНЬКИМ. НА ГОРОДІ МЕНЕ РВУТЬ І ДО СТОЛУ ПОДАЮТЬ”  ЗАВДАННЯ: ЗНАЙДІТЬ У ЗАГАДЦІ БУКВУ Р.</vt:lpstr>
      <vt:lpstr>РЕДИСКА ЗАВДАННЯ: ЧИТАЄМО ПЕРШІ ДВА СКЛАДИ – РЕ, ДИ ТА ОСТАННІЙ - КА </vt:lpstr>
      <vt:lpstr>“МАЮ КЛЕШНІ Й ДОВГІ ВУСА, Я І САМ ЙОГО БОЮСЯ: БО ЩИПАЄ, МОВ ГУСАК, НУ А ЗВУТЬ ЩИПАКУ…”  ЗАВДАННЯ: ПРОЧИТАЙТЕ У ЗАГАДЦІ ВИДІЛЕНІ ЗЕЛЕНИМ КОЛЬОРОМ СКЛАДИ ТА СЛОВА.</vt:lpstr>
      <vt:lpstr>РАК ЗАВДАННЯ: САМОСТІЙНО ПРОЧИТАЄМО ЦЕ СЛОВО</vt:lpstr>
      <vt:lpstr>РО   КА   РИ   РЕГ   РІ   ЗИК   КА      КИ  РІ  БА  МА   РИ   ЖОК   РУ РА   БЕ ЗАВДАННЯ: ДОПОМОЖЕМО РОМАНУ ПРОЧИТАТИ СЛОВА – ОРІЄНТУЮЧИСЬ НА КОЛЬОРИ</vt:lpstr>
      <vt:lpstr>КОРАБЕЛЬ   БЕРЕГ   РІЧКА    РИБА   РЕП`ЯХ  ОБРУЧ   КОРІННЯ   ПЕРО   ТИГРИЦЯ   РУШНИК ЗАВДАННЯ: ЗНАЙДІТЬ ДЛЯ ДІВЧИНКИ РИТИ  У ПОДАНИХ СЛОВАХ СКЛАДИ З БУКВОЮ Р ТА НАЗВІТЬ МІСЦЕ СКЛАДУ У СЛОВІ (НА ПОЧАТКУ, ВСЕРЕДИНІ ЧИ ВКІНЦІ)</vt:lpstr>
      <vt:lpstr>СІРА ГУСКА ЇСТЬ ОВЕС: І СИЧИТЬ СЕРДИТО: - ЕС-С-С! СІРА ГУСКА, НЕ СВАРИСЬ! ОСЬ ЦЯ БУКВА С, ДИВИСЬ! ЯК ПИРІГ-МАКІВНИЧОК, НАЧЕ МІСЯЦЯ РІЖОК. (В.Гринько) </vt:lpstr>
      <vt:lpstr>“НІЖНА ЗІРКА СРІБНО-БІЛА НА РУКАХ ЗГОРИ ЗЛЕТІЛА. Я ПРИНІС ЇЇ СЮДИ –  СТАЛА КРАПЕЛЬКА ВОДИ.”  ЗАВДАННЯ: ЗНАЙДІТЬ НОВУ БУКВУ СХОЖУ НА ПОЛОВИНКУ БУКВИ О</vt:lpstr>
      <vt:lpstr>СНІЖИНКА ЗАВДАННЯ: ПРОЧИТАЄМО повільно СЛОВО -  С-Н-і-Ж-И-Н-К-А </vt:lpstr>
      <vt:lpstr>“Я ПАДАЮ НА ВАШІ ХАТИ. Я БІЛИЙ-БІЛИЙ, ВОЛОХАТИЙ. Я ПРИЛИПАЮ ВАМ ДО НІГ, І НАЗИВАЮСЬ ПРОСТО…”  ЗАВДАННЯ: ПРОЧИТАЙТЕ ВИДІЛЕНІ СЛОВА</vt:lpstr>
      <vt:lpstr>СНІГ ЗАВДАННЯ: ВИЛІПИТИ ІЗ ПЛАСТИЛІНУ БУКВУ С </vt:lpstr>
      <vt:lpstr>КА   МИ   ЖЕ   ЛІ   НЕ   ЗЕ   ЖА   РИ   МЕ   БІ   ЗІ   ЛО   НА   БУ   РА  КУ  ЗАВДАНЯ: ЗНАЙДІТЬ ДЛЯ СНІГОВИЧКА ОДНАКОВІ СКЛАДИ ТА ПРОЧИТАЙТЕ ЇХ</vt:lpstr>
      <vt:lpstr>САНЧАТА   СОПІЛКА   СОСИСКА   СИНИЧКА   ОСА   СОРОКА   СУКНЯ   СУМКА   СІНО   СЕЛО ЗАВДАННЯ:  ЗНАЙДІТЬ У ПОДАНИХ СЛОВАХ СКЛАДИ ІЗ БУКВОЮ С. ТА ВІДПОВІДНУ ДО НИХ КАРТИНКУ</vt:lpstr>
      <vt:lpstr>РА   РО   РУ   РЕ   РИ   РІ   СА   СО   СУ   СЕ   СИ   СІ ЗАВДАННЯ:  РУХАЮЧИСЬ НА КАРУСЕЛІ НАЗВІТЬ ТА ПРОСПІВАЙТЕ СКЛАДИ З БУКВАМИ Р ТА С</vt:lpstr>
      <vt:lpstr>МОЛОТОЧОК,  МОЛОТОЧОК, ПОМОЖИ ЗАБИТЬ ГВІЗДОЧОК! -МНОЮ ВИ НЕ ЗАБЄТЕ, Я Ж ЗАЛІЗНА БУКВА ТЕ… РОЗГЛЯДАЄ ДІТВОРА: НАЧЕ БУКВА З БУКВАРЯ. (В. Гринько)</vt:lpstr>
      <vt:lpstr>“ВІН ТАКИЙ СМУГАСТИЙ, ВІН ТАКИЙ ІКЛАСТИЙ. НАЙСТРАШНІШИЙ У ТАЙЗІ, ПЕРЕД НИМ ТРЕМТЯТЬ УСІ. ЯК РОЗЗЯВИТЬ ПАЩУ – ИГРР! НАЗИВАЮТЬ ЗВІРА…” (О.Орач) ЗАВДАННЯ: ЗНАЙДІТЬ У ЗАГАДЦІ НОВУ БУКВУ</vt:lpstr>
      <vt:lpstr>ТИГР ЗАВДАННЯ: ЗОБРАЗІТЬ СВОЇМ ТІЛОМ БУКВУ Т</vt:lpstr>
      <vt:lpstr>ТА   КИ   ТУ   СО   КЕ   ТІ   ТИ   КА   ТЕ   КО   ТО   КІ   ВЕ   КУ ЗАВДАННЯ:  - ДЛЯ ТРИКУТНИКА ЖОВТОГО КОЛЬОРУ НАЗВІТЬ СКЛАДИ З БУКВОЮ Т;  -ДЛЯ ОВАЛА – СКЛАДИ З БУКВОЮ К;  - ДЛЯ ТРИКУТНИКА ОРАНЖЕВОГО КОЛЬОРУ – СКЛАДИ З БУКВОЮ В; ДЛЯ ПРЯМОКУТНИКА – СКЛАДИ З БУКВОЮ С</vt:lpstr>
      <vt:lpstr>КВІ   ТА   ТЕ   ТУР   ТА   ТА   ТОР   ТИ   ТЕП   ТАТ   ТІ   ТО    ТИ   НОК   НІС   НІР   БІР   ЗОК   БА   Н   ЛО   КО   ЛО   КАР ЗАВДАННЯ: ПІДБЕРІТЬ СКЛАДИ, ЩОБ УВОРИЛИСЯ СЛОВА ТА ПРОЧИТАЙТЕ ЇХ. (ПІДКАЗКА: КВІТИ, ТАНОК, ТЕНІС, ТУРНІР, ТАБІР, ТАЗОК, ТОРБА, ТИН, ТЕПЛО, ТАТКО, ТІЛО, ТОКАР)</vt:lpstr>
      <vt:lpstr>“НАВЕСНІ ГУЛЯТИ ХОДИТЬ, І ПШЕНИЧНІ ЗЕРНА ВИСІВАЄ ВІН РЕТЕЛЬНО У КОЛГОСПНУ ЗЕМЛЮ. І ХОЧ СИЛЬНИЙ, АЛЕ МАЄ ЛАГІДНИЙ ХАРАКТЕР, КОЖЕН ДОБРЕ ЙОГО ЗНАЄ, ЦЕ ХЛОП`ЯТА…” ЗАВДАННЯ: ПРОЧИТАЙТЕ ВИДІЛЕНІ СКЛАДИ</vt:lpstr>
      <vt:lpstr>ТРАКТОР ЗАВДАННЯ: ВИКЛАДІТЬ ІЗ ПРИРОДНОГО МАТЕРІАЛУ СКЛАДИ –  ТА   ТО   ТУ   ТЕ   ТИ   ТІ</vt:lpstr>
      <vt:lpstr>СТАВ ЗАКРІЙНИКОМ МІЙ БРАТИК, НУ Й ЗАКРІЙНИК, - ХВАЛИТЬ ШЕФ. В БРАТА НОЖИЦІ ЧАРІВНІ, МОВ ЗАЛІЗНА БУКВА ЕФ. (В.Гринько)</vt:lpstr>
      <vt:lpstr>ФА   ВЕ   ЖЕ   ФО   КЕ   НІ   ФУ   МА   РЕ   ФЕ   ТУ   ГО   ФИ   ЛО   ПА   ФІ   ПУ   ЗА   КУ   ПИ   СЕ ЗАВДАННЯ:  -ЗОБРАЗІТЬ СВОЇМ ТІЛОМ БУКВУ Ф;  -ДОПОМОЖИ ФУТБОЛІСТУ ВЛУЧИТИ У СКЛАД З БУКВОЮ Ф.</vt:lpstr>
      <vt:lpstr>“Б`Є ВОДА В УСІ БОКИ, ІЗ ЗАЛІЗНОГО ТЮЛЬПАНА –  ПОСПІШАЄМ ЗАЛЮБКИ МИ ДО КРАСЕНЯ…”  ЗАВДАННЯ: ЧИТАЄМО ВИДІЛЕНІ СЛОВА</vt:lpstr>
      <vt:lpstr>ФОНТАНА ЗАВДАННЯ: ВИКЛАДІТЬ ІЗ ПРИРОДНОГО МАТЕРІАЛУ СКЛАД ФО</vt:lpstr>
      <vt:lpstr>ФАРБА   ФУРГОН   ФОТО   ОФІЦІАНТ   ФІГУРА   ПУФИК   ФЕЯ   ФУЖЕР   ФОНТАН   ФІКУС   ФАРБИ   ФАКІР   ФАКЕЛ   ФОРМА   ФАРТУХ ЗАВДАННЯ:  -ПРОЧИТАЙТЕ ДЛЯ ФАЗАНА СКЛАДИ ІЗ БУКВОЮ Ф.</vt:lpstr>
      <vt:lpstr>ЗАВДАННЯ:  - НАЗВІТЬ КАРТИНКИ, У НАЗВАХ ЯКИХ Є СКЛАД З БУКВОЮ Ф</vt:lpstr>
      <vt:lpstr>ТА   ТО   ТУ   ТЕ   ТИ   ТІ    ФА   ФО   ФУ   ФЕ   ФИ   ФІ ЗАВДАННЯ: НАЗВІТЬ ТА ПРОСПІВАЙТЕ  СКЛАДИ ДЛЯ ФЕЇ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ВЕСЕЛА АБЕТКА</dc:title>
  <dc:creator>Acer</dc:creator>
  <cp:lastModifiedBy>Acer</cp:lastModifiedBy>
  <cp:revision>44</cp:revision>
  <dcterms:created xsi:type="dcterms:W3CDTF">2022-10-24T17:10:29Z</dcterms:created>
  <dcterms:modified xsi:type="dcterms:W3CDTF">2022-11-26T15:28:07Z</dcterms:modified>
</cp:coreProperties>
</file>