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5" r:id="rId9"/>
    <p:sldId id="263" r:id="rId10"/>
    <p:sldId id="268" r:id="rId11"/>
    <p:sldId id="270" r:id="rId12"/>
    <p:sldId id="273" r:id="rId13"/>
    <p:sldId id="274" r:id="rId14"/>
    <p:sldId id="276" r:id="rId15"/>
    <p:sldId id="277" r:id="rId16"/>
    <p:sldId id="264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851648" cy="1828800"/>
          </a:xfrm>
        </p:spPr>
        <p:txBody>
          <a:bodyPr>
            <a:normAutofit/>
          </a:bodyPr>
          <a:lstStyle/>
          <a:p>
            <a:r>
              <a:rPr lang="uk-UA" sz="6600" dirty="0">
                <a:latin typeface="Times New Roman" pitchFamily="18" charset="0"/>
                <a:cs typeface="Times New Roman" pitchFamily="18" charset="0"/>
              </a:rPr>
              <a:t>Василь Стефаник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7854696" cy="1752600"/>
          </a:xfrm>
        </p:spPr>
        <p:txBody>
          <a:bodyPr>
            <a:normAutofit fontScale="32500" lnSpcReduction="20000"/>
          </a:bodyPr>
          <a:lstStyle/>
          <a:p>
            <a:r>
              <a:rPr lang="uk-UA" sz="17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 та творчість письменника</a:t>
            </a:r>
          </a:p>
          <a:p>
            <a:endParaRPr lang="uk-UA" sz="10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10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404664"/>
            <a:ext cx="2376264" cy="652934"/>
          </a:xfrm>
        </p:spPr>
        <p:txBody>
          <a:bodyPr>
            <a:noAutofit/>
          </a:bodyPr>
          <a:lstStyle/>
          <a:p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«Новина»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40768"/>
            <a:ext cx="3533827" cy="4893647"/>
          </a:xfrm>
          <a:prstGeom prst="roundRect">
            <a:avLst>
              <a:gd name="adj" fmla="val 1160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4810" y="620688"/>
            <a:ext cx="47686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«Новина» є 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вершиною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досконалості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Тема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екстремальних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селянина та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вихід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становища,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причиною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трагедії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втопити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дочку,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Гриць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впоратись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тяжкими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випробуваннями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спіткали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i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accent1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3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248472" cy="724942"/>
          </a:xfrm>
        </p:spPr>
        <p:txBody>
          <a:bodyPr>
            <a:normAutofit/>
          </a:bodyPr>
          <a:lstStyle/>
          <a:p>
            <a:r>
              <a:rPr lang="ru-RU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Особливост</a:t>
            </a: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новели.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2" y="3929067"/>
            <a:ext cx="6239777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28596" y="1000108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Композиційна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новели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розв’язки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«У селі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сталася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новина,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Гриць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Летючий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утопив у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ріці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дівчинку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творі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розкриває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соціально-психологічні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причини такого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жахливого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вчинку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головного героя: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постійних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злиднях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коли нема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годувати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маленьких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змушує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Гриця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вдатися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вбивства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розпач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безсилля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дружина померла,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голодують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всю зиму він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провів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пошуках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кусня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хліба</a:t>
            </a:r>
            <a:r>
              <a:rPr lang="ru-RU" sz="2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6" y="5500702"/>
            <a:ext cx="2857520" cy="1143008"/>
          </a:xfrm>
          <a:prstGeom prst="roundRect">
            <a:avLst>
              <a:gd name="adj" fmla="val 1669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8568952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основу новели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конкретну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подію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трапилася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Покутті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голодного 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1898 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року в 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селі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Трійці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"У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Трійці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вмерла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лишила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двоє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було кому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чесати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обперати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Одного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вечора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взяв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чоловік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руки, 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руку й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повів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Прута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топити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кинув у воду, 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взялася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просити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"Но то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йди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сама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додому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газдуй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я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йду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суду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замельдуватися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 вернусь з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криміналу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давно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...мамках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". Та й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розійшовся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донькою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", — з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гіркотою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писав про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трагічний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Кобилянській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1898 року.</a:t>
            </a:r>
          </a:p>
        </p:txBody>
      </p:sp>
    </p:spTree>
    <p:extLst>
      <p:ext uri="{BB962C8B-B14F-4D97-AF65-F5344CB8AC3E}">
        <p14:creationId xmlns:p14="http://schemas.microsoft.com/office/powerpoint/2010/main" val="279232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474840" cy="868958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err="1">
                <a:latin typeface="Times New Roman" pitchFamily="18" charset="0"/>
                <a:cs typeface="Times New Roman" pitchFamily="18" charset="0"/>
              </a:rPr>
              <a:t>“Камінний</a:t>
            </a: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i="1" dirty="0" err="1">
                <a:latin typeface="Times New Roman" pitchFamily="18" charset="0"/>
                <a:cs typeface="Times New Roman" pitchFamily="18" charset="0"/>
              </a:rPr>
              <a:t>хрест”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8" y="1643050"/>
            <a:ext cx="3283437" cy="4389437"/>
          </a:xfrm>
          <a:prstGeom prst="roundRect">
            <a:avLst>
              <a:gd name="adj" fmla="val 1052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67544" y="1542236"/>
            <a:ext cx="4752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Камінний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хрест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присвячений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темі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еміграції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основу новели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факт: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Штефан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Дідух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(у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односелець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емігруючи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Канади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ставить на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нивці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кам’яний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хрест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донині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Русові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трагедії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героя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краплі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зібрано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горе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емігрантів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долею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переймався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9000"/>
            <a:ext cx="4567132" cy="3039219"/>
          </a:xfrm>
          <a:prstGeom prst="roundRect">
            <a:avLst>
              <a:gd name="adj" fmla="val 1122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08854" y="285728"/>
            <a:ext cx="83169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Новела «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Камінний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хрест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—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своєрідне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художнє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головного героя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Дідуха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котрий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прощається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сусідами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виїздом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Америки. Від часу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пам’ятають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Івана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виснажливій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впрягався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конем і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вивозив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гній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свою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нивку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кам’янистому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горбі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36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8" y="642918"/>
            <a:ext cx="3384376" cy="4834823"/>
          </a:xfrm>
          <a:prstGeom prst="roundRect">
            <a:avLst>
              <a:gd name="adj" fmla="val 1095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Попри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непосильну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щасливим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почувався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рідної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господарем,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доглядав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оживляв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Так само, як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кинутий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ставок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камінь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тривожить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усе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конем і возом при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«лишали за собою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коліс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копит і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широчезних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п’ят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Іванових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зрушуючи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8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92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21303"/>
            <a:ext cx="3168352" cy="50059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857620" y="642918"/>
            <a:ext cx="49502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новели – як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найкращі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sz="32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нема риторики,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ані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сентиментальності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наочне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голе,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просте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непідфарбоване</a:t>
            </a:r>
            <a:r>
              <a:rPr lang="ru-RU" sz="32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сумна</a:t>
            </a:r>
            <a:r>
              <a:rPr lang="ru-RU" sz="32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дійсність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оздоблена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золотом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найправдивішої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72198" y="5643578"/>
            <a:ext cx="1958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 Франко.</a:t>
            </a:r>
            <a:endParaRPr lang="ru-RU" sz="2400" b="1" i="1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784976" cy="1143000"/>
          </a:xfrm>
        </p:spPr>
        <p:txBody>
          <a:bodyPr>
            <a:noAutofit/>
          </a:bodyPr>
          <a:lstStyle/>
          <a:p>
            <a:pPr algn="ctr"/>
            <a:r>
              <a:rPr lang="uk-UA" sz="8000" b="1" i="1" dirty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4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785794"/>
            <a:ext cx="2743798" cy="919876"/>
          </a:xfrm>
        </p:spPr>
        <p:txBody>
          <a:bodyPr>
            <a:normAutofit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Родина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50802"/>
            <a:ext cx="3096344" cy="5535718"/>
          </a:xfrm>
          <a:prstGeom prst="roundRect">
            <a:avLst>
              <a:gd name="adj" fmla="val 744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076828" y="177281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Василь Семенович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травня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1871 року в селі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Снятинського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повіту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Станіславщині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(нині Івано-Франківська область) у заможній родині Семена та Оксани Стефаників. Хлопчик зростав серед розкішної природи, оточений любов’ю та опікою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старшої сестри Марії.</a:t>
            </a:r>
          </a:p>
        </p:txBody>
      </p:sp>
    </p:spTree>
    <p:extLst>
      <p:ext uri="{BB962C8B-B14F-4D97-AF65-F5344CB8AC3E}">
        <p14:creationId xmlns:p14="http://schemas.microsoft.com/office/powerpoint/2010/main" val="7319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642918"/>
            <a:ext cx="2016224" cy="796950"/>
          </a:xfrm>
        </p:spPr>
        <p:txBody>
          <a:bodyPr>
            <a:normAutofit/>
          </a:bodyPr>
          <a:lstStyle/>
          <a:p>
            <a:r>
              <a:rPr lang="ru-RU" sz="4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Осв</a:t>
            </a:r>
            <a:r>
              <a:rPr lang="uk-UA" sz="4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іта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818" y="1428736"/>
            <a:ext cx="3571900" cy="49292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049029"/>
            <a:ext cx="49634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6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1883 р. він вступив до </a:t>
            </a:r>
            <a:r>
              <a:rPr lang="ru-RU" sz="32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польської гімназії 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Коломиї, де з четвертого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брав участь у роботі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гімназичної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проводив громадсько-культурну роботу серед селян, </a:t>
            </a:r>
            <a:r>
              <a:rPr lang="ru-RU" sz="32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2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організовував </a:t>
            </a:r>
            <a:r>
              <a:rPr lang="ru-RU" sz="32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читальні</a:t>
            </a:r>
            <a:r>
              <a:rPr lang="ru-RU" sz="26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6210930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672408" cy="580926"/>
          </a:xfrm>
        </p:spPr>
        <p:txBody>
          <a:bodyPr>
            <a:noAutofit/>
          </a:bodyPr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Перші оповідання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4248472" cy="2857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786314" y="1000108"/>
            <a:ext cx="41044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 в гімназії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почав 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1888—1889 </a:t>
            </a:r>
            <a:r>
              <a:rPr lang="en-US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pp. 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співавторстві з Л. Мартовичем він 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написав 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Нечитальник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Лумера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1890 р.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було 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звинувачено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нелегальній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громадсько-культурній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змушений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залишити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Коломиї і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продовжити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Дрогобицькій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Там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брав участь у 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став членом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таємного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гуртка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познайомився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І. Франком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підтримував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дружні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0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94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928670"/>
            <a:ext cx="3958475" cy="868958"/>
          </a:xfrm>
        </p:spPr>
        <p:txBody>
          <a:bodyPr>
            <a:noAutofit/>
          </a:bodyPr>
          <a:lstStyle/>
          <a:p>
            <a:r>
              <a:rPr lang="uk-UA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Навчання в університеті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2143116"/>
            <a:ext cx="4214842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39678" y="134076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1892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р. він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гімназію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вступив на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факультет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Краківського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поринув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літературне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громадське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Кракова. Тут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існувало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товариство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студентів-українців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Академічна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громада».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належали до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тягнулися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радикальної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До них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приєднався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Василь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</a:t>
            </a:r>
            <a:endParaRPr lang="ru-RU" sz="2400" i="1" dirty="0">
              <a:solidFill>
                <a:schemeClr val="accent1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1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42992" cy="724942"/>
          </a:xfrm>
        </p:spPr>
        <p:txBody>
          <a:bodyPr>
            <a:normAutofit fontScale="90000"/>
          </a:bodyPr>
          <a:lstStyle/>
          <a:p>
            <a:r>
              <a:rPr lang="ru-RU" sz="4400" i="1" dirty="0" err="1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Краківський</a:t>
            </a:r>
            <a:r>
              <a:rPr lang="ru-RU" sz="44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університет</a:t>
            </a:r>
            <a:endParaRPr lang="ru-RU" dirty="0">
              <a:solidFill>
                <a:schemeClr val="accent1">
                  <a:lumMod val="90000"/>
                </a:schemeClr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713940" cy="5258999"/>
          </a:xfrm>
          <a:prstGeom prst="roundRect">
            <a:avLst>
              <a:gd name="adj" fmla="val 627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696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4042792" cy="796950"/>
          </a:xfrm>
        </p:spPr>
        <p:txBody>
          <a:bodyPr>
            <a:normAutofit/>
          </a:bodyPr>
          <a:lstStyle/>
          <a:p>
            <a:r>
              <a:rPr lang="uk-UA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Пошуки себе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642918"/>
            <a:ext cx="3638208" cy="5525806"/>
          </a:xfrm>
          <a:prstGeom prst="roundRect">
            <a:avLst>
              <a:gd name="adj" fmla="val 757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2844" y="1785926"/>
            <a:ext cx="50006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Намагання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відійти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застарілої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здавалося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описово-оповідної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манери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попередників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перших порах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пов'язувалося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модерністичною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абстрактно-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символічною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поетикою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1896 — 1897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він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пише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поезій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видати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окремою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книжкою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заголовком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"З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осені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підготовлена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книжка не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зацікавила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видавців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письменник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знищив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рукопис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1896 — 1897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— час особливо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напружених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шукань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6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548680"/>
            <a:ext cx="4104456" cy="854968"/>
          </a:xfrm>
        </p:spPr>
        <p:txBody>
          <a:bodyPr>
            <a:noAutofit/>
          </a:bodyPr>
          <a:lstStyle/>
          <a:p>
            <a:r>
              <a:rPr lang="uk-UA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Перші  новели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2448272" cy="4184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150584" y="1628800"/>
            <a:ext cx="5760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1897р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. 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чернівецькій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газеті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побачили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реалістичні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новели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Виводили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села", "Лист", "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Побожна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", "В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корчмі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Стратився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", "Синя книжечка", "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Сама-самісінька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привернули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громадськості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художньою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новизною,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глибоким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оригінальним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трактуванням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села.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відразу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зрозуміли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сприйняли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оригінальну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манеру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35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2159" y="476672"/>
            <a:ext cx="4622329" cy="940966"/>
          </a:xfrm>
        </p:spPr>
        <p:txBody>
          <a:bodyPr>
            <a:normAutofit/>
          </a:bodyPr>
          <a:lstStyle/>
          <a:p>
            <a:r>
              <a:rPr lang="uk-UA" sz="4400" i="1" dirty="0" err="1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“Синя</a:t>
            </a:r>
            <a:r>
              <a:rPr lang="uk-UA" sz="44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 </a:t>
            </a:r>
            <a:r>
              <a:rPr lang="uk-UA" sz="4400" i="1" dirty="0" err="1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книжечка”</a:t>
            </a:r>
            <a:r>
              <a:rPr lang="uk-UA" sz="4400" i="1" dirty="0">
                <a:solidFill>
                  <a:schemeClr val="accent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" panose="020B0502040204020203" pitchFamily="34" charset="0"/>
              </a:rPr>
              <a:t> </a:t>
            </a:r>
            <a:endParaRPr lang="ru-RU" sz="4400" i="1" dirty="0">
              <a:solidFill>
                <a:schemeClr val="accent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Ligh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24" y="908720"/>
            <a:ext cx="3918193" cy="5544738"/>
          </a:xfrm>
          <a:prstGeom prst="roundRect">
            <a:avLst>
              <a:gd name="adj" fmla="val 698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3968" y="1628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новел — "Синя книжечка", яка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вийшла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1899р.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Чернівцях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принесла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Стефаникові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загальне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зустрінута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захопленими</a:t>
            </a:r>
            <a:r>
              <a:rPr lang="ru-RU" sz="2400" b="1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відгуками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найбільших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літературних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авторитетів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серед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І. Франка,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Леся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Коцюбинський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О.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Кобилянська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помітною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віхою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прози</a:t>
            </a:r>
            <a:r>
              <a:rPr lang="ru-RU" sz="2400" i="1" dirty="0">
                <a:solidFill>
                  <a:schemeClr val="accent1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9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665</TotalTime>
  <Words>933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Bahnschrift SemiLight</vt:lpstr>
      <vt:lpstr>Calibri</vt:lpstr>
      <vt:lpstr>Constantia</vt:lpstr>
      <vt:lpstr>Times New Roman</vt:lpstr>
      <vt:lpstr>Wingdings 2</vt:lpstr>
      <vt:lpstr>Поток</vt:lpstr>
      <vt:lpstr>Василь Стефаник</vt:lpstr>
      <vt:lpstr>Родина</vt:lpstr>
      <vt:lpstr>Освіта</vt:lpstr>
      <vt:lpstr>Перші оповідання</vt:lpstr>
      <vt:lpstr>Навчання в університеті</vt:lpstr>
      <vt:lpstr>Краківський університет</vt:lpstr>
      <vt:lpstr>Пошуки себе</vt:lpstr>
      <vt:lpstr>Перші  новели</vt:lpstr>
      <vt:lpstr>“Синя книжечка” </vt:lpstr>
      <vt:lpstr>«Новина» </vt:lpstr>
      <vt:lpstr>Особливості новели.</vt:lpstr>
      <vt:lpstr>Презентация PowerPoint</vt:lpstr>
      <vt:lpstr>“Камінний хрест”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 Стефаник</dc:title>
  <dc:creator>Root</dc:creator>
  <cp:lastModifiedBy>Olena Suslina</cp:lastModifiedBy>
  <cp:revision>47</cp:revision>
  <dcterms:created xsi:type="dcterms:W3CDTF">2019-04-10T19:20:14Z</dcterms:created>
  <dcterms:modified xsi:type="dcterms:W3CDTF">2024-02-20T20:51:30Z</dcterms:modified>
</cp:coreProperties>
</file>