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1" r:id="rId1"/>
  </p:sld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8" r:id="rId10"/>
    <p:sldId id="275" r:id="rId11"/>
    <p:sldId id="276" r:id="rId12"/>
    <p:sldId id="279" r:id="rId13"/>
    <p:sldId id="277" r:id="rId14"/>
    <p:sldId id="280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302" r:id="rId28"/>
    <p:sldId id="304" r:id="rId29"/>
    <p:sldId id="303" r:id="rId3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902080"/>
    <a:srgbClr val="F7DD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0" d="100"/>
          <a:sy n="30" d="100"/>
        </p:scale>
        <p:origin x="859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25485CE6-9B42-42A8-A43B-19E866A43282}" type="datetimeFigureOut">
              <a:rPr lang="uk-UA" smtClean="0"/>
              <a:t>17.02.2024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C76AA749-24A6-4C2D-8B9A-8C10DB2A58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9239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85CE6-9B42-42A8-A43B-19E866A43282}" type="datetimeFigureOut">
              <a:rPr lang="uk-UA" smtClean="0"/>
              <a:t>17.02.2024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A749-24A6-4C2D-8B9A-8C10DB2A58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8934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85CE6-9B42-42A8-A43B-19E866A43282}" type="datetimeFigureOut">
              <a:rPr lang="uk-UA" smtClean="0"/>
              <a:t>17.02.2024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A749-24A6-4C2D-8B9A-8C10DB2A58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2039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85CE6-9B42-42A8-A43B-19E866A43282}" type="datetimeFigureOut">
              <a:rPr lang="uk-UA" smtClean="0"/>
              <a:t>17.02.2024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A749-24A6-4C2D-8B9A-8C10DB2A58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72442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85CE6-9B42-42A8-A43B-19E866A43282}" type="datetimeFigureOut">
              <a:rPr lang="uk-UA" smtClean="0"/>
              <a:t>17.02.2024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A749-24A6-4C2D-8B9A-8C10DB2A58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5856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85CE6-9B42-42A8-A43B-19E866A43282}" type="datetimeFigureOut">
              <a:rPr lang="uk-UA" smtClean="0"/>
              <a:t>17.02.2024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A749-24A6-4C2D-8B9A-8C10DB2A58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3069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85CE6-9B42-42A8-A43B-19E866A43282}" type="datetimeFigureOut">
              <a:rPr lang="uk-UA" smtClean="0"/>
              <a:t>17.02.2024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A749-24A6-4C2D-8B9A-8C10DB2A58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5182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85CE6-9B42-42A8-A43B-19E866A43282}" type="datetimeFigureOut">
              <a:rPr lang="uk-UA" smtClean="0"/>
              <a:t>17.02.2024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A749-24A6-4C2D-8B9A-8C10DB2A58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7349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85CE6-9B42-42A8-A43B-19E866A43282}" type="datetimeFigureOut">
              <a:rPr lang="uk-UA" smtClean="0"/>
              <a:t>17.02.2024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A749-24A6-4C2D-8B9A-8C10DB2A58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9535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85CE6-9B42-42A8-A43B-19E866A43282}" type="datetimeFigureOut">
              <a:rPr lang="uk-UA" smtClean="0"/>
              <a:t>17.02.2024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C76AA749-24A6-4C2D-8B9A-8C10DB2A58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751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25485CE6-9B42-42A8-A43B-19E866A43282}" type="datetimeFigureOut">
              <a:rPr lang="uk-UA" smtClean="0"/>
              <a:t>17.02.2024</a:t>
            </a:fld>
            <a:endParaRPr lang="uk-UA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uk-UA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C76AA749-24A6-4C2D-8B9A-8C10DB2A58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53025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5485CE6-9B42-42A8-A43B-19E866A43282}" type="datetimeFigureOut">
              <a:rPr lang="uk-UA" smtClean="0"/>
              <a:t>17.02.2024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C76AA749-24A6-4C2D-8B9A-8C10DB2A58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1285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2.jpeg"/><Relationship Id="rId18" Type="http://schemas.openxmlformats.org/officeDocument/2006/relationships/image" Target="../media/image15.jpeg"/><Relationship Id="rId3" Type="http://schemas.openxmlformats.org/officeDocument/2006/relationships/image" Target="../media/image7.jpeg"/><Relationship Id="rId7" Type="http://schemas.openxmlformats.org/officeDocument/2006/relationships/image" Target="../media/image9.png"/><Relationship Id="rId12" Type="http://schemas.openxmlformats.org/officeDocument/2006/relationships/slide" Target="slide10.xml"/><Relationship Id="rId17" Type="http://schemas.openxmlformats.org/officeDocument/2006/relationships/image" Target="../media/image14.png"/><Relationship Id="rId2" Type="http://schemas.openxmlformats.org/officeDocument/2006/relationships/slide" Target="slide4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6.xml"/><Relationship Id="rId6" Type="http://schemas.openxmlformats.org/officeDocument/2006/relationships/slide" Target="slide6.xml"/><Relationship Id="rId11" Type="http://schemas.openxmlformats.org/officeDocument/2006/relationships/image" Target="../media/image11.jpeg"/><Relationship Id="rId5" Type="http://schemas.openxmlformats.org/officeDocument/2006/relationships/image" Target="../media/image8.jpeg"/><Relationship Id="rId15" Type="http://schemas.openxmlformats.org/officeDocument/2006/relationships/image" Target="../media/image13.gif"/><Relationship Id="rId10" Type="http://schemas.openxmlformats.org/officeDocument/2006/relationships/slide" Target="slide8.xml"/><Relationship Id="rId19" Type="http://schemas.openxmlformats.org/officeDocument/2006/relationships/image" Target="../media/image16.jpeg"/><Relationship Id="rId4" Type="http://schemas.openxmlformats.org/officeDocument/2006/relationships/slide" Target="slide5.xml"/><Relationship Id="rId9" Type="http://schemas.openxmlformats.org/officeDocument/2006/relationships/image" Target="../media/image10.gif"/><Relationship Id="rId14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media" Target="../media/media2.mp3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DFF1F5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9456" y="1263861"/>
            <a:ext cx="9865095" cy="8570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6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Механізми видоутворення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99657" y="5013176"/>
            <a:ext cx="3888432" cy="882119"/>
          </a:xfrm>
        </p:spPr>
        <p:txBody>
          <a:bodyPr>
            <a:normAutofit/>
          </a:bodyPr>
          <a:lstStyle/>
          <a:p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632" y="2636912"/>
            <a:ext cx="6048672" cy="37743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6380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07568" y="476673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Екологічний критерій</a:t>
            </a:r>
            <a:endParaRPr lang="uk-UA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839416" y="1739031"/>
            <a:ext cx="5183089" cy="45259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Georgia" pitchFamily="18" charset="0"/>
              <a:buNone/>
            </a:pP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Екологічний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кожен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вид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свою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екологічну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нішу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сукупність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чинників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середовища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у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якому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існує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вид.</a:t>
            </a:r>
          </a:p>
          <a:p>
            <a:pPr algn="just">
              <a:buFont typeface="Georgia" pitchFamily="18" charset="0"/>
              <a:buNone/>
            </a:pP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Він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є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абсолютним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оскільки в одній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екологічній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ніші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можуть існувати різні види (види-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двійники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ареалами, що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перекриваються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   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022505" y="584394"/>
            <a:ext cx="430984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400" b="1" dirty="0">
                <a:solidFill>
                  <a:srgbClr val="000000"/>
                </a:solidFill>
                <a:latin typeface="Verdana" pitchFamily="34" charset="0"/>
              </a:rPr>
              <a:t>                                                          </a:t>
            </a:r>
            <a:r>
              <a:rPr lang="ru-RU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специфічність</a:t>
            </a:r>
            <a: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пристосувань</a:t>
            </a:r>
            <a: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виду до </a:t>
            </a:r>
            <a:r>
              <a:rPr lang="ru-RU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середовища</a:t>
            </a:r>
            <a:endParaRPr lang="ru-RU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710" y="1661612"/>
            <a:ext cx="2089719" cy="1524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6019801" y="3186406"/>
            <a:ext cx="4309846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вид </a:t>
            </a:r>
            <a:r>
              <a:rPr lang="ru-RU" sz="16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ластівка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міська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вид </a:t>
            </a:r>
            <a:r>
              <a:rPr lang="ru-RU" sz="16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ластівка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сільська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гнізда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дахом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(</a:t>
            </a:r>
            <a:r>
              <a:rPr lang="ru-RU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гнізда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 кручах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endParaRPr lang="ru-RU" sz="2400" b="1" i="1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806" y="1661613"/>
            <a:ext cx="2154923" cy="1524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44030" y="3744119"/>
            <a:ext cx="2261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АЛЕ  є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виключення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4643205"/>
            <a:ext cx="4161639" cy="131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6075201" y="4002013"/>
            <a:ext cx="45009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груп</a:t>
            </a:r>
            <a:r>
              <a:rPr lang="ru-RU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одного виду </a:t>
            </a:r>
            <a:r>
              <a:rPr lang="ru-RU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несхожі</a:t>
            </a:r>
            <a:r>
              <a:rPr lang="ru-RU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адаптації</a:t>
            </a:r>
            <a:r>
              <a:rPr lang="ru-RU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середовища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234553" y="5917357"/>
            <a:ext cx="42405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вид Людина </a:t>
            </a:r>
            <a:r>
              <a:rPr lang="ru-RU" sz="1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розумна</a:t>
            </a: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ru-RU" sz="1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людські</a:t>
            </a: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раси</a:t>
            </a: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ctr" eaLnBrk="1" hangingPunct="1"/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приклад </a:t>
            </a:r>
            <a:r>
              <a:rPr lang="ru-RU" sz="1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пристосувань</a:t>
            </a: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різного</a:t>
            </a: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середовища</a:t>
            </a:r>
            <a:endParaRPr lang="ru-RU" sz="14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9480376" y="6264993"/>
            <a:ext cx="30963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Виключення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71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27648" y="33265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Генетичний критерій</a:t>
            </a:r>
            <a:endParaRPr lang="uk-UA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35960" y="1154145"/>
            <a:ext cx="604867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28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Генетичний</a:t>
            </a:r>
            <a:r>
              <a:rPr lang="ru-RU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характерний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кожного виду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набір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хромосом за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кількістю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формою і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розміром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Він 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є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абсолютним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оскільки існують види-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двійники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які відрізняються за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кількістю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хромосом (два види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чорних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пацюків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у одного 38 хромосом, у другого – 48, існує 6 видів-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двійників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малярійних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комарів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); кількість та морфологія хромосом може змінюватися в особин виду в результаті мутацій.</a:t>
            </a:r>
          </a:p>
        </p:txBody>
      </p:sp>
      <p:pic>
        <p:nvPicPr>
          <p:cNvPr id="4" name="Содержимое 4" descr="ива козья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7568" y="1185111"/>
            <a:ext cx="3024336" cy="40275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TextBox 4"/>
          <p:cNvSpPr txBox="1"/>
          <p:nvPr/>
        </p:nvSpPr>
        <p:spPr>
          <a:xfrm>
            <a:off x="5735960" y="4365104"/>
            <a:ext cx="563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Верба козяча може бути представлена особинами з різною кількістю хромосом (38 або 76) внаслідок поліплоїдії</a:t>
            </a:r>
            <a:r>
              <a:rPr lang="uk-UA" i="1" dirty="0">
                <a:solidFill>
                  <a:srgbClr val="FF0000"/>
                </a:solidFill>
              </a:rPr>
              <a:t>.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83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ejonok.ru/nature/biology/big/4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224" y="1500174"/>
            <a:ext cx="7218418" cy="35658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87856" y="642919"/>
            <a:ext cx="7500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Генетичний критерій виду</a:t>
            </a: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4002" y="5143512"/>
            <a:ext cx="864399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Каріотипи: а – річкового рака (2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=196), б – комара (</a:t>
            </a:r>
            <a:r>
              <a:rPr lang="uk-UA" sz="28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=6), в – 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саламандри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28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=34), г – 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алоє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130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07568" y="476673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Географічний критерій</a:t>
            </a:r>
            <a:endParaRPr lang="uk-UA" sz="3600" dirty="0">
              <a:solidFill>
                <a:schemeClr val="accent6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3"/>
          <p:cNvSpPr txBox="1">
            <a:spLocks/>
          </p:cNvSpPr>
          <p:nvPr/>
        </p:nvSpPr>
        <p:spPr>
          <a:xfrm>
            <a:off x="5964990" y="1250511"/>
            <a:ext cx="5027554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Georgia" pitchFamily="18" charset="0"/>
              <a:buNone/>
            </a:pPr>
            <a:r>
              <a:rPr lang="ru-RU" sz="2800" b="1" dirty="0" err="1">
                <a:solidFill>
                  <a:srgbClr val="2113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Географічний</a:t>
            </a:r>
            <a:r>
              <a:rPr lang="ru-RU" sz="2800" b="1" dirty="0">
                <a:solidFill>
                  <a:srgbClr val="2113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кожен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вид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свою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екологічну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нішу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сукупність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чинників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середовища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у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якому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існує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вид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 typeface="Georgia" pitchFamily="18" charset="0"/>
              <a:buNone/>
            </a:pP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Він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є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бсолютним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оскільки в одній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екологічній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ніші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можуть існувати різні види (види-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двійники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ареалами, що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перекриваються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Содержимое 4" descr="крапива двудомна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19536" y="1250512"/>
            <a:ext cx="2209980" cy="28529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223792" y="1484784"/>
            <a:ext cx="137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>
                <a:latin typeface="Times New Roman" pitchFamily="18" charset="0"/>
                <a:cs typeface="Times New Roman" pitchFamily="18" charset="0"/>
              </a:rPr>
              <a:t>Кропива дводомна – типовий космополіт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киви с яйцо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341191">
            <a:off x="2796403" y="3566985"/>
            <a:ext cx="2844800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524000" y="4291819"/>
            <a:ext cx="1485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Птах – ківі – типовий ендемік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ttp://www.zoolog.com.ua/besxrebet/tar4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0821" y="4517076"/>
            <a:ext cx="2680359" cy="1623316"/>
          </a:xfrm>
          <a:prstGeom prst="rect">
            <a:avLst/>
          </a:prstGeom>
          <a:noFill/>
        </p:spPr>
      </p:pic>
      <p:pic>
        <p:nvPicPr>
          <p:cNvPr id="9" name="Picture 4" descr="http://www.health-ua.org/img/immuno/tabl/8_16.jpg"/>
          <p:cNvPicPr>
            <a:picLocks noChangeAspect="1" noChangeArrowheads="1"/>
          </p:cNvPicPr>
          <p:nvPr/>
        </p:nvPicPr>
        <p:blipFill>
          <a:blip r:embed="rId5"/>
          <a:srcRect l="3731" t="2941" r="2984" b="11764"/>
          <a:stretch>
            <a:fillRect/>
          </a:stretch>
        </p:blipFill>
        <p:spPr bwMode="auto">
          <a:xfrm>
            <a:off x="8936130" y="5071374"/>
            <a:ext cx="1807220" cy="125181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198340" y="6384659"/>
            <a:ext cx="3571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Ареал таргана рудого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50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9536" y="1196752"/>
            <a:ext cx="8064896" cy="1143000"/>
          </a:xfrm>
        </p:spPr>
        <p:txBody>
          <a:bodyPr>
            <a:normAutofit fontScale="90000"/>
          </a:bodyPr>
          <a:lstStyle/>
          <a:p>
            <a:r>
              <a:rPr lang="ru-RU" altLang="ru-RU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Видоутворення</a:t>
            </a:r>
            <a:r>
              <a:rPr lang="ru-RU" altLang="ru-RU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z="2400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altLang="ru-RU" sz="24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спрямований</a:t>
            </a:r>
            <a:r>
              <a:rPr lang="ru-RU" altLang="ru-RU" sz="24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природним</a:t>
            </a:r>
            <a:r>
              <a:rPr lang="ru-RU" altLang="ru-RU" sz="24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добором </a:t>
            </a:r>
            <a:r>
              <a:rPr lang="ru-RU" altLang="ru-RU" sz="2400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еволюційний</a:t>
            </a:r>
            <a:r>
              <a:rPr lang="ru-RU" altLang="ru-RU" sz="24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процес</a:t>
            </a:r>
            <a:r>
              <a:rPr lang="ru-RU" altLang="ru-RU" sz="24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адаптивних</a:t>
            </a:r>
            <a:r>
              <a:rPr lang="ru-RU" altLang="ru-RU" sz="24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переконань</a:t>
            </a:r>
            <a:r>
              <a:rPr lang="ru-RU" altLang="ru-RU" sz="24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400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altLang="ru-RU" sz="24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веде</a:t>
            </a:r>
            <a:r>
              <a:rPr lang="ru-RU" altLang="ru-RU" sz="24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altLang="ru-RU" sz="2400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утворення</a:t>
            </a:r>
            <a:r>
              <a:rPr lang="ru-RU" altLang="ru-RU" sz="24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генетично</a:t>
            </a:r>
            <a:r>
              <a:rPr lang="ru-RU" altLang="ru-RU" sz="24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закритих</a:t>
            </a:r>
            <a:r>
              <a:rPr lang="ru-RU" altLang="ru-RU" sz="24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видових</a:t>
            </a:r>
            <a:r>
              <a:rPr lang="ru-RU" altLang="ru-RU" sz="24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систем </a:t>
            </a:r>
            <a:r>
              <a:rPr lang="ru-RU" altLang="ru-RU" sz="2400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altLang="ru-RU" sz="24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генетично</a:t>
            </a:r>
            <a:r>
              <a:rPr lang="ru-RU" altLang="ru-RU" sz="24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відкритих</a:t>
            </a:r>
            <a:r>
              <a:rPr lang="ru-RU" altLang="ru-RU" sz="24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внутрішньовидових</a:t>
            </a:r>
            <a:r>
              <a:rPr lang="ru-RU" altLang="ru-RU" sz="24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dirty="0">
                <a:latin typeface="Times New Roman" pitchFamily="18" charset="0"/>
                <a:cs typeface="Times New Roman" pitchFamily="18" charset="0"/>
              </a:rPr>
            </a:br>
            <a:endParaRPr lang="uk-UA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300537" y="26064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uk-UA" sz="4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ВИДОУТВОРЕННЯ</a:t>
            </a: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619" y="2704194"/>
            <a:ext cx="3049587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3135995"/>
            <a:ext cx="3881437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010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4727575" y="1341438"/>
            <a:ext cx="647700" cy="1655762"/>
          </a:xfrm>
          <a:prstGeom prst="upArrow">
            <a:avLst>
              <a:gd name="adj1" fmla="val 50000"/>
              <a:gd name="adj2" fmla="val 63909"/>
            </a:avLst>
          </a:prstGeom>
          <a:gradFill rotWithShape="1">
            <a:gsLst>
              <a:gs pos="0">
                <a:srgbClr val="009900"/>
              </a:gs>
              <a:gs pos="100000">
                <a:srgbClr val="CCFF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altLang="ru-RU">
              <a:latin typeface="Tahoma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524000" y="115888"/>
            <a:ext cx="9144000" cy="838200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altLang="ru-RU" sz="4400">
                <a:solidFill>
                  <a:srgbClr val="008000"/>
                </a:solidFill>
                <a:latin typeface="Monotype Corsiva" pitchFamily="66" charset="0"/>
              </a:rPr>
              <a:t>Шляхи утворення нових видів </a:t>
            </a:r>
            <a:r>
              <a:rPr lang="ru-RU" altLang="ru-RU" sz="2400">
                <a:solidFill>
                  <a:srgbClr val="008000"/>
                </a:solidFill>
                <a:latin typeface="Monotype Corsiva" pitchFamily="66" charset="0"/>
              </a:rPr>
              <a:t>(Е.В. Майр)</a:t>
            </a:r>
            <a:r>
              <a:rPr lang="ru-RU" altLang="ru-RU" sz="3200"/>
              <a:t> </a:t>
            </a:r>
            <a:endParaRPr lang="ru-RU" altLang="ru-RU" sz="3200" dirty="0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2351088" y="1557339"/>
            <a:ext cx="576262" cy="2592387"/>
          </a:xfrm>
          <a:prstGeom prst="upArrow">
            <a:avLst>
              <a:gd name="adj1" fmla="val 34435"/>
              <a:gd name="adj2" fmla="val 112403"/>
            </a:avLst>
          </a:prstGeom>
          <a:gradFill rotWithShape="1">
            <a:gsLst>
              <a:gs pos="0">
                <a:srgbClr val="FF99FF"/>
              </a:gs>
              <a:gs pos="100000">
                <a:srgbClr val="2F2F7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4295775" y="1412875"/>
            <a:ext cx="431800" cy="2592388"/>
          </a:xfrm>
          <a:prstGeom prst="upArrow">
            <a:avLst>
              <a:gd name="adj1" fmla="val 50000"/>
              <a:gd name="adj2" fmla="val 150092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lin ang="5400000" scaled="1"/>
          </a:gradFill>
          <a:ln w="57150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375276" y="1341438"/>
            <a:ext cx="504825" cy="2665412"/>
          </a:xfrm>
          <a:prstGeom prst="upArrow">
            <a:avLst>
              <a:gd name="adj1" fmla="val 50000"/>
              <a:gd name="adj2" fmla="val 131997"/>
            </a:avLst>
          </a:prstGeom>
          <a:gradFill rotWithShape="1">
            <a:gsLst>
              <a:gs pos="0">
                <a:srgbClr val="0000FF"/>
              </a:gs>
              <a:gs pos="100000">
                <a:srgbClr val="000076"/>
              </a:gs>
            </a:gsLst>
            <a:lin ang="5400000" scaled="1"/>
          </a:gradFill>
          <a:ln w="57150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 rot="19925702">
            <a:off x="7680325" y="1484313"/>
            <a:ext cx="287338" cy="1439862"/>
          </a:xfrm>
          <a:prstGeom prst="upArrow">
            <a:avLst>
              <a:gd name="adj1" fmla="val 50000"/>
              <a:gd name="adj2" fmla="val 125276"/>
            </a:avLst>
          </a:prstGeom>
          <a:gradFill rotWithShape="1">
            <a:gsLst>
              <a:gs pos="0">
                <a:srgbClr val="FF0066"/>
              </a:gs>
              <a:gs pos="100000">
                <a:srgbClr val="CCFF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 rot="1406097">
            <a:off x="8543925" y="1484313"/>
            <a:ext cx="431800" cy="1441450"/>
          </a:xfrm>
          <a:prstGeom prst="upArrow">
            <a:avLst>
              <a:gd name="adj1" fmla="val 50000"/>
              <a:gd name="adj2" fmla="val 83456"/>
            </a:avLst>
          </a:prstGeom>
          <a:gradFill rotWithShape="1">
            <a:gsLst>
              <a:gs pos="0">
                <a:srgbClr val="0000FF"/>
              </a:gs>
              <a:gs pos="100000">
                <a:srgbClr val="CCFF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7896226" y="2708275"/>
            <a:ext cx="792163" cy="1441450"/>
          </a:xfrm>
          <a:prstGeom prst="upArrow">
            <a:avLst>
              <a:gd name="adj1" fmla="val 50000"/>
              <a:gd name="adj2" fmla="val 45491"/>
            </a:avLst>
          </a:prstGeom>
          <a:gradFill rotWithShape="1">
            <a:gsLst>
              <a:gs pos="0">
                <a:srgbClr val="CCFF66"/>
              </a:gs>
              <a:gs pos="100000">
                <a:srgbClr val="5E762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2424114" y="4005263"/>
            <a:ext cx="4413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</a:t>
            </a: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8112126" y="4005263"/>
            <a:ext cx="4413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</a:t>
            </a: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4396156" y="4005263"/>
            <a:ext cx="3834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</a:t>
            </a: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2518984" y="1125538"/>
            <a:ext cx="3738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7319964" y="981076"/>
            <a:ext cx="4270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</a:t>
            </a: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5375275" y="4005263"/>
            <a:ext cx="4333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</a:t>
            </a: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4800601" y="981076"/>
            <a:ext cx="441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</a:t>
            </a: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8759826" y="981076"/>
            <a:ext cx="441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</a:t>
            </a:r>
          </a:p>
        </p:txBody>
      </p:sp>
      <p:sp>
        <p:nvSpPr>
          <p:cNvPr id="18" name="AutoShape 23"/>
          <p:cNvSpPr>
            <a:spLocks noChangeArrowheads="1"/>
          </p:cNvSpPr>
          <p:nvPr/>
        </p:nvSpPr>
        <p:spPr bwMode="auto">
          <a:xfrm>
            <a:off x="8040688" y="1412875"/>
            <a:ext cx="431800" cy="1512888"/>
          </a:xfrm>
          <a:prstGeom prst="upArrow">
            <a:avLst>
              <a:gd name="adj1" fmla="val 50000"/>
              <a:gd name="adj2" fmla="val 87592"/>
            </a:avLst>
          </a:prstGeom>
          <a:solidFill>
            <a:srgbClr val="CCFF66"/>
          </a:solidFill>
          <a:ln w="57150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9" name="Text Box 24"/>
          <p:cNvSpPr txBox="1">
            <a:spLocks noChangeArrowheads="1"/>
          </p:cNvSpPr>
          <p:nvPr/>
        </p:nvSpPr>
        <p:spPr bwMode="auto">
          <a:xfrm>
            <a:off x="8069631" y="981075"/>
            <a:ext cx="3834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</a:t>
            </a:r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4324718" y="981075"/>
            <a:ext cx="3834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</a:t>
            </a:r>
          </a:p>
        </p:txBody>
      </p:sp>
      <p:sp>
        <p:nvSpPr>
          <p:cNvPr id="21" name="Text Box 26"/>
          <p:cNvSpPr txBox="1">
            <a:spLocks noChangeArrowheads="1"/>
          </p:cNvSpPr>
          <p:nvPr/>
        </p:nvSpPr>
        <p:spPr bwMode="auto">
          <a:xfrm>
            <a:off x="5519739" y="981076"/>
            <a:ext cx="4333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</a:t>
            </a:r>
          </a:p>
        </p:txBody>
      </p:sp>
      <p:sp>
        <p:nvSpPr>
          <p:cNvPr id="22" name="Rectangle 27"/>
          <p:cNvSpPr>
            <a:spLocks noChangeArrowheads="1"/>
          </p:cNvSpPr>
          <p:nvPr/>
        </p:nvSpPr>
        <p:spPr bwMode="auto">
          <a:xfrm>
            <a:off x="1847850" y="4508500"/>
            <a:ext cx="2087563" cy="1728788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Філетичний</a:t>
            </a:r>
            <a:endParaRPr lang="ru-RU" alt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Перетворення</a:t>
            </a:r>
            <a:endParaRPr lang="ru-RU" alt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існуючих</a:t>
            </a: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видів</a:t>
            </a: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3" name="Rectangle 30"/>
          <p:cNvSpPr>
            <a:spLocks noChangeArrowheads="1"/>
          </p:cNvSpPr>
          <p:nvPr/>
        </p:nvSpPr>
        <p:spPr bwMode="auto">
          <a:xfrm>
            <a:off x="3935414" y="4508500"/>
            <a:ext cx="2809875" cy="1728788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Гібридогенний</a:t>
            </a:r>
            <a:endParaRPr lang="ru-RU" alt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Пов'язаний</a:t>
            </a: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злиттям</a:t>
            </a:r>
            <a:endParaRPr lang="ru-RU" alt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двох</a:t>
            </a: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видів</a:t>
            </a: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А і В </a:t>
            </a:r>
          </a:p>
          <a:p>
            <a:pPr algn="ctr"/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altLang="ru-RU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утворенням</a:t>
            </a: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нового</a:t>
            </a:r>
          </a:p>
          <a:p>
            <a:pPr algn="ctr"/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виду С.</a:t>
            </a:r>
          </a:p>
        </p:txBody>
      </p:sp>
      <p:sp>
        <p:nvSpPr>
          <p:cNvPr id="24" name="Rectangle 36"/>
          <p:cNvSpPr>
            <a:spLocks noChangeArrowheads="1"/>
          </p:cNvSpPr>
          <p:nvPr/>
        </p:nvSpPr>
        <p:spPr bwMode="auto">
          <a:xfrm>
            <a:off x="6745289" y="4508500"/>
            <a:ext cx="3743325" cy="1728788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Дивергенція</a:t>
            </a:r>
            <a:endParaRPr lang="ru-RU" alt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Обумовлений</a:t>
            </a: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розходженням</a:t>
            </a: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одного виду на </a:t>
            </a:r>
            <a:r>
              <a:rPr lang="ru-RU" altLang="ru-RU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декілька</a:t>
            </a: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ru-RU" altLang="ru-RU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Основний</a:t>
            </a: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altLang="ru-RU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еволюції</a:t>
            </a:r>
            <a:endParaRPr lang="ru-RU" altLang="ru-RU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AutoShape 7"/>
          <p:cNvSpPr>
            <a:spLocks noChangeArrowheads="1"/>
          </p:cNvSpPr>
          <p:nvPr/>
        </p:nvSpPr>
        <p:spPr bwMode="auto">
          <a:xfrm rot="1294833">
            <a:off x="4583113" y="2276475"/>
            <a:ext cx="360362" cy="1728788"/>
          </a:xfrm>
          <a:prstGeom prst="upArrow">
            <a:avLst>
              <a:gd name="adj1" fmla="val 50000"/>
              <a:gd name="adj2" fmla="val 119934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26" name="AutoShape 8"/>
          <p:cNvSpPr>
            <a:spLocks noChangeArrowheads="1"/>
          </p:cNvSpPr>
          <p:nvPr/>
        </p:nvSpPr>
        <p:spPr bwMode="auto">
          <a:xfrm rot="20553287">
            <a:off x="5087938" y="2349500"/>
            <a:ext cx="431800" cy="1657350"/>
          </a:xfrm>
          <a:prstGeom prst="upArrow">
            <a:avLst>
              <a:gd name="adj1" fmla="val 50000"/>
              <a:gd name="adj2" fmla="val 95956"/>
            </a:avLst>
          </a:prstGeom>
          <a:gradFill rotWithShape="1">
            <a:gsLst>
              <a:gs pos="0">
                <a:srgbClr val="0000FF"/>
              </a:gs>
              <a:gs pos="100000">
                <a:srgbClr val="00007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424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24000" y="607308"/>
            <a:ext cx="91440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altLang="ru-RU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Філетичний</a:t>
            </a:r>
            <a:r>
              <a:rPr lang="ru-RU" alt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перший шлях </a:t>
            </a:r>
            <a:r>
              <a:rPr lang="ru-RU" altLang="ru-RU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видоутворення</a:t>
            </a:r>
            <a:r>
              <a:rPr lang="ru-RU" alt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</a:p>
          <a:p>
            <a:pPr algn="ctr"/>
            <a:r>
              <a:rPr lang="ru-RU" altLang="ru-RU" sz="20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altLang="ru-RU"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процес</a:t>
            </a:r>
            <a:r>
              <a:rPr lang="ru-RU" altLang="ru-RU"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перетворення</a:t>
            </a:r>
            <a:r>
              <a:rPr lang="ru-RU" altLang="ru-RU"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одного виду в </a:t>
            </a:r>
            <a:r>
              <a:rPr lang="ru-RU" altLang="ru-RU" sz="20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інший</a:t>
            </a:r>
            <a:r>
              <a:rPr lang="ru-RU" altLang="ru-RU"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трансформація</a:t>
            </a:r>
            <a:r>
              <a:rPr lang="ru-RU" altLang="ru-RU"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вида- предка в вид- потомок </a:t>
            </a:r>
            <a:r>
              <a:rPr lang="ru-RU" altLang="ru-RU" sz="20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протягом</a:t>
            </a:r>
            <a:r>
              <a:rPr lang="ru-RU" altLang="ru-RU"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великих </a:t>
            </a:r>
            <a:r>
              <a:rPr lang="ru-RU" altLang="ru-RU" sz="20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відрізків</a:t>
            </a:r>
            <a:r>
              <a:rPr lang="ru-RU" altLang="ru-RU"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часу без </a:t>
            </a:r>
            <a:r>
              <a:rPr lang="ru-RU" altLang="ru-RU" sz="20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altLang="ru-RU"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дочірніх</a:t>
            </a:r>
            <a:r>
              <a:rPr lang="ru-RU" altLang="ru-RU"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видів</a:t>
            </a:r>
            <a:r>
              <a:rPr lang="ru-RU" altLang="ru-RU" sz="2400" dirty="0">
                <a:solidFill>
                  <a:srgbClr val="000000"/>
                </a:solidFill>
              </a:rPr>
              <a:t>.</a:t>
            </a:r>
            <a:r>
              <a:rPr lang="ru-RU" altLang="ru-RU" sz="2400" b="1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2133600"/>
            <a:ext cx="8280400" cy="455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773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74826" y="260350"/>
            <a:ext cx="8220075" cy="576362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  <a:defRPr/>
            </a:pPr>
            <a:r>
              <a:rPr lang="ru-RU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Гібридогенний</a:t>
            </a:r>
            <a:r>
              <a:rPr lang="ru-R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шлях –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злиття</a:t>
            </a: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двох</a:t>
            </a: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існуючих</a:t>
            </a: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видів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 descr="тёр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412777"/>
            <a:ext cx="227012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алыч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507" y="3956731"/>
            <a:ext cx="2306637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41321_IMG03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4" y="2636838"/>
            <a:ext cx="2935287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4456906" y="2709763"/>
            <a:ext cx="1150938" cy="431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4583832" y="4300764"/>
            <a:ext cx="1150938" cy="431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618918" y="3065462"/>
            <a:ext cx="10855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терен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618919" y="5833268"/>
            <a:ext cx="11576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алича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4735637" y="3425371"/>
            <a:ext cx="22984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поліплоїдія</a:t>
            </a:r>
            <a:endParaRPr lang="ru-RU" sz="3200" b="1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8112126" y="4941888"/>
            <a:ext cx="11256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слива</a:t>
            </a:r>
          </a:p>
        </p:txBody>
      </p:sp>
    </p:spTree>
    <p:extLst>
      <p:ext uri="{BB962C8B-B14F-4D97-AF65-F5344CB8AC3E}">
        <p14:creationId xmlns:p14="http://schemas.microsoft.com/office/powerpoint/2010/main" val="2211964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6"/>
          <p:cNvSpPr>
            <a:spLocks noChangeShapeType="1"/>
          </p:cNvSpPr>
          <p:nvPr/>
        </p:nvSpPr>
        <p:spPr bwMode="auto">
          <a:xfrm>
            <a:off x="4815681" y="1916535"/>
            <a:ext cx="1295400" cy="936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3" name="Line 7"/>
          <p:cNvSpPr>
            <a:spLocks noChangeShapeType="1"/>
          </p:cNvSpPr>
          <p:nvPr/>
        </p:nvSpPr>
        <p:spPr bwMode="auto">
          <a:xfrm flipV="1">
            <a:off x="4383881" y="3357985"/>
            <a:ext cx="1727200" cy="5746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001043" y="2314397"/>
            <a:ext cx="30083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заєць-біляк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(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ліс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)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884363" y="5338585"/>
            <a:ext cx="3241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заєць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-русак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(степ)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7216777" y="4150147"/>
            <a:ext cx="33051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заєць-толай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(гори)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285581" y="2853160"/>
            <a:ext cx="20329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поліплоїдія</a:t>
            </a:r>
            <a:endParaRPr lang="ru-RU" sz="2400" b="1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8" name="Picture 14" descr="б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832" y="476673"/>
            <a:ext cx="280828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Тола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2" y="1124373"/>
            <a:ext cx="2376487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 descr="Руса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832" y="3213523"/>
            <a:ext cx="25923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4333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981201" y="292101"/>
            <a:ext cx="8435975" cy="1552575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  <a:defRPr/>
            </a:pPr>
            <a:r>
              <a:rPr lang="ru-RU" sz="44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Дивергенція</a:t>
            </a:r>
            <a:r>
              <a:rPr lang="ru-RU" sz="3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(«Принцип </a:t>
            </a:r>
            <a:r>
              <a:rPr lang="ru-RU" sz="3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розходження</a:t>
            </a:r>
            <a:r>
              <a:rPr lang="ru-RU" sz="3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ознак</a:t>
            </a:r>
            <a:r>
              <a:rPr lang="ru-RU" sz="3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»)</a:t>
            </a:r>
          </a:p>
        </p:txBody>
      </p:sp>
      <p:pic>
        <p:nvPicPr>
          <p:cNvPr id="3" name="Picture 8" descr="evolution_theory_5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26" y="1916833"/>
            <a:ext cx="432435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darvin_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158" y="1916833"/>
            <a:ext cx="3386138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967715" y="5833269"/>
            <a:ext cx="28670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Чарльз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Дарвін</a:t>
            </a:r>
            <a:endParaRPr lang="ru-RU" sz="2800" b="1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988352" y="5848690"/>
            <a:ext cx="4238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Галапагоські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зяблики</a:t>
            </a:r>
          </a:p>
        </p:txBody>
      </p:sp>
    </p:spTree>
    <p:extLst>
      <p:ext uri="{BB962C8B-B14F-4D97-AF65-F5344CB8AC3E}">
        <p14:creationId xmlns:p14="http://schemas.microsoft.com/office/powerpoint/2010/main" val="1287781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1624" y="260648"/>
            <a:ext cx="7344816" cy="792088"/>
          </a:xfrm>
        </p:spPr>
        <p:txBody>
          <a:bodyPr>
            <a:normAutofit/>
          </a:bodyPr>
          <a:lstStyle/>
          <a:p>
            <a:r>
              <a:rPr lang="uk-UA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Поняття виду</a:t>
            </a:r>
            <a:endParaRPr lang="uk-UA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27448" y="1052736"/>
            <a:ext cx="55446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 </a:t>
            </a:r>
            <a:r>
              <a:rPr lang="ru-RU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uk-UA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сукупність особин, що характеризується спадковою подібністю ознак, вільно схрещуються і дають плодюче потомство, пристосовані до певних умов життя і займають у природі певну територію - ареал</a:t>
            </a:r>
            <a:r>
              <a:rPr lang="ru-RU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4" name="Рисунок 3" descr="Еритроні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7064" y="523932"/>
            <a:ext cx="1512168" cy="2050754"/>
          </a:xfrm>
          <a:prstGeom prst="rect">
            <a:avLst/>
          </a:prstGeom>
        </p:spPr>
      </p:pic>
      <p:pic>
        <p:nvPicPr>
          <p:cNvPr id="5" name="Рисунок 4" descr="Зозулині черевичк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92144" y="3324529"/>
            <a:ext cx="1728192" cy="2636983"/>
          </a:xfrm>
          <a:prstGeom prst="rect">
            <a:avLst/>
          </a:prstGeom>
        </p:spPr>
      </p:pic>
      <p:pic>
        <p:nvPicPr>
          <p:cNvPr id="6" name="Рисунок 5" descr="шафра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7892" y="536306"/>
            <a:ext cx="1752600" cy="2026006"/>
          </a:xfrm>
          <a:prstGeom prst="rect">
            <a:avLst/>
          </a:prstGeom>
        </p:spPr>
      </p:pic>
      <p:pic>
        <p:nvPicPr>
          <p:cNvPr id="7" name="Рисунок 6" descr="Аконіт Жакен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11824" y="3214048"/>
            <a:ext cx="1728192" cy="2687453"/>
          </a:xfrm>
          <a:prstGeom prst="rect">
            <a:avLst/>
          </a:prstGeom>
        </p:spPr>
      </p:pic>
      <p:pic>
        <p:nvPicPr>
          <p:cNvPr id="8" name="Содержимое 4" descr="тис ягідний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445630" y="3247684"/>
            <a:ext cx="2474912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816080" y="2599435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Шафран </a:t>
            </a:r>
            <a:r>
              <a:rPr lang="uk-UA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Гейфеля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32304" y="2575882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Еритроній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24192" y="5961512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Зозулині черевички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87888" y="5946123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Аконіт </a:t>
            </a:r>
            <a:r>
              <a:rPr lang="uk-UA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Жакена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29035" y="5200718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Тис ягідний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88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3" y="1282651"/>
            <a:ext cx="2303463" cy="193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4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459" y="3217863"/>
            <a:ext cx="2132012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6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840" y="1282651"/>
            <a:ext cx="2001837" cy="19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1268413"/>
            <a:ext cx="2146300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9" descr="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4" y="1341439"/>
            <a:ext cx="221297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 descr="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76" y="3234872"/>
            <a:ext cx="2062162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657" y="4990533"/>
            <a:ext cx="1866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1" descr="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4990534"/>
            <a:ext cx="1800225" cy="172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2" descr="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4990533"/>
            <a:ext cx="19748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3" descr="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5013325"/>
            <a:ext cx="1954213" cy="171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914" y="5071438"/>
            <a:ext cx="1979613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5016500" y="3609024"/>
            <a:ext cx="1727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Спільний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предок</a:t>
            </a:r>
          </a:p>
        </p:txBody>
      </p:sp>
      <p:sp>
        <p:nvSpPr>
          <p:cNvPr id="14" name="Line 26"/>
          <p:cNvSpPr>
            <a:spLocks noChangeShapeType="1"/>
          </p:cNvSpPr>
          <p:nvPr/>
        </p:nvSpPr>
        <p:spPr bwMode="auto">
          <a:xfrm flipH="1" flipV="1">
            <a:off x="4943476" y="3284538"/>
            <a:ext cx="360363" cy="360362"/>
          </a:xfrm>
          <a:prstGeom prst="line">
            <a:avLst/>
          </a:prstGeom>
          <a:noFill/>
          <a:ln w="38100">
            <a:solidFill>
              <a:schemeClr val="accent6">
                <a:lumMod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15" name="Line 27"/>
          <p:cNvSpPr>
            <a:spLocks noChangeShapeType="1"/>
          </p:cNvSpPr>
          <p:nvPr/>
        </p:nvSpPr>
        <p:spPr bwMode="auto">
          <a:xfrm flipH="1">
            <a:off x="4511676" y="4292601"/>
            <a:ext cx="504825" cy="73025"/>
          </a:xfrm>
          <a:prstGeom prst="line">
            <a:avLst/>
          </a:prstGeom>
          <a:noFill/>
          <a:ln w="38100">
            <a:solidFill>
              <a:schemeClr val="accent6">
                <a:lumMod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16" name="Line 28"/>
          <p:cNvSpPr>
            <a:spLocks noChangeShapeType="1"/>
          </p:cNvSpPr>
          <p:nvPr/>
        </p:nvSpPr>
        <p:spPr bwMode="auto">
          <a:xfrm flipH="1" flipV="1">
            <a:off x="5772149" y="3284537"/>
            <a:ext cx="107950" cy="431800"/>
          </a:xfrm>
          <a:prstGeom prst="line">
            <a:avLst/>
          </a:prstGeom>
          <a:noFill/>
          <a:ln w="38100">
            <a:solidFill>
              <a:schemeClr val="accent6">
                <a:lumMod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17" name="Line 29"/>
          <p:cNvSpPr>
            <a:spLocks noChangeShapeType="1"/>
          </p:cNvSpPr>
          <p:nvPr/>
        </p:nvSpPr>
        <p:spPr bwMode="auto">
          <a:xfrm flipV="1">
            <a:off x="6672264" y="3357563"/>
            <a:ext cx="287337" cy="431800"/>
          </a:xfrm>
          <a:prstGeom prst="line">
            <a:avLst/>
          </a:prstGeom>
          <a:noFill/>
          <a:ln w="38100">
            <a:solidFill>
              <a:schemeClr val="accent6">
                <a:lumMod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18" name="Line 30"/>
          <p:cNvSpPr>
            <a:spLocks noChangeShapeType="1"/>
          </p:cNvSpPr>
          <p:nvPr/>
        </p:nvSpPr>
        <p:spPr bwMode="auto">
          <a:xfrm flipH="1">
            <a:off x="4727576" y="4508500"/>
            <a:ext cx="504825" cy="215900"/>
          </a:xfrm>
          <a:prstGeom prst="line">
            <a:avLst/>
          </a:prstGeom>
          <a:noFill/>
          <a:ln w="38100">
            <a:solidFill>
              <a:schemeClr val="accent6">
                <a:lumMod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19" name="Line 31"/>
          <p:cNvSpPr>
            <a:spLocks noChangeShapeType="1"/>
          </p:cNvSpPr>
          <p:nvPr/>
        </p:nvSpPr>
        <p:spPr bwMode="auto">
          <a:xfrm flipV="1">
            <a:off x="6672263" y="3789364"/>
            <a:ext cx="647700" cy="287337"/>
          </a:xfrm>
          <a:prstGeom prst="line">
            <a:avLst/>
          </a:prstGeom>
          <a:noFill/>
          <a:ln w="38100">
            <a:solidFill>
              <a:schemeClr val="accent6">
                <a:lumMod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20" name="Line 32"/>
          <p:cNvSpPr>
            <a:spLocks noChangeShapeType="1"/>
          </p:cNvSpPr>
          <p:nvPr/>
        </p:nvSpPr>
        <p:spPr bwMode="auto">
          <a:xfrm flipH="1" flipV="1">
            <a:off x="4583114" y="3716339"/>
            <a:ext cx="504825" cy="217487"/>
          </a:xfrm>
          <a:prstGeom prst="line">
            <a:avLst/>
          </a:prstGeom>
          <a:noFill/>
          <a:ln w="38100">
            <a:solidFill>
              <a:schemeClr val="accent6">
                <a:lumMod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21" name="Line 33"/>
          <p:cNvSpPr>
            <a:spLocks noChangeShapeType="1"/>
          </p:cNvSpPr>
          <p:nvPr/>
        </p:nvSpPr>
        <p:spPr bwMode="auto">
          <a:xfrm>
            <a:off x="6600826" y="4437063"/>
            <a:ext cx="576263" cy="360362"/>
          </a:xfrm>
          <a:prstGeom prst="line">
            <a:avLst/>
          </a:prstGeom>
          <a:noFill/>
          <a:ln w="38100">
            <a:solidFill>
              <a:schemeClr val="accent6">
                <a:lumMod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22" name="Line 34"/>
          <p:cNvSpPr>
            <a:spLocks noChangeShapeType="1"/>
          </p:cNvSpPr>
          <p:nvPr/>
        </p:nvSpPr>
        <p:spPr bwMode="auto">
          <a:xfrm flipH="1">
            <a:off x="5735639" y="4508500"/>
            <a:ext cx="73025" cy="433388"/>
          </a:xfrm>
          <a:prstGeom prst="line">
            <a:avLst/>
          </a:prstGeom>
          <a:noFill/>
          <a:ln w="38100">
            <a:solidFill>
              <a:schemeClr val="accent6">
                <a:lumMod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23" name="Line 35"/>
          <p:cNvSpPr>
            <a:spLocks noChangeShapeType="1"/>
          </p:cNvSpPr>
          <p:nvPr/>
        </p:nvSpPr>
        <p:spPr bwMode="auto">
          <a:xfrm flipV="1">
            <a:off x="6743700" y="4292600"/>
            <a:ext cx="647700" cy="0"/>
          </a:xfrm>
          <a:prstGeom prst="line">
            <a:avLst/>
          </a:prstGeom>
          <a:noFill/>
          <a:ln w="38100">
            <a:solidFill>
              <a:schemeClr val="accent6">
                <a:lumMod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2351088" y="260648"/>
            <a:ext cx="8316912" cy="952202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  <a:defRPr/>
            </a:pPr>
            <a:r>
              <a:rPr lang="ru-RU" sz="36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Дивергенція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200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галапагоські</a:t>
            </a:r>
            <a:r>
              <a:rPr lang="ru-RU" sz="3200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зяблики)</a:t>
            </a:r>
          </a:p>
        </p:txBody>
      </p:sp>
    </p:spTree>
    <p:extLst>
      <p:ext uri="{BB962C8B-B14F-4D97-AF65-F5344CB8AC3E}">
        <p14:creationId xmlns:p14="http://schemas.microsoft.com/office/powerpoint/2010/main" val="761311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954213" y="188640"/>
            <a:ext cx="8507412" cy="864096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Способи</a:t>
            </a:r>
            <a:r>
              <a:rPr lang="ru-RU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видоутворення</a:t>
            </a:r>
            <a:endParaRPr lang="ru-RU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Line 6"/>
          <p:cNvSpPr>
            <a:spLocks noChangeShapeType="1"/>
          </p:cNvSpPr>
          <p:nvPr/>
        </p:nvSpPr>
        <p:spPr bwMode="auto">
          <a:xfrm flipH="1">
            <a:off x="2962275" y="1052737"/>
            <a:ext cx="2447925" cy="43157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456971" y="1628775"/>
            <a:ext cx="290291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Географічне</a:t>
            </a:r>
            <a:endParaRPr lang="ru-RU" sz="32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uk-UA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алопатричне</a:t>
            </a:r>
            <a:r>
              <a:rPr lang="uk-UA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ru-RU" sz="32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6960269" y="1700213"/>
            <a:ext cx="28688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Екологічне</a:t>
            </a:r>
            <a:endParaRPr lang="ru-RU" sz="32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синпатричне</a:t>
            </a: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919289" y="2781300"/>
            <a:ext cx="3455987" cy="9461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Якщо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ізоляція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географічна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6672264" y="2781300"/>
            <a:ext cx="3455987" cy="9461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Якщо ізоляція біологічна</a:t>
            </a:r>
          </a:p>
        </p:txBody>
      </p:sp>
      <p:pic>
        <p:nvPicPr>
          <p:cNvPr id="8" name="Picture 13" descr="222222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3789364"/>
            <a:ext cx="149383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111111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3789364"/>
            <a:ext cx="1474788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6672262" y="1052737"/>
            <a:ext cx="1944018" cy="64747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5551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1444" y="238483"/>
            <a:ext cx="10297144" cy="720080"/>
          </a:xfrm>
        </p:spPr>
        <p:txBody>
          <a:bodyPr>
            <a:noAutofit/>
          </a:bodyPr>
          <a:lstStyle/>
          <a:p>
            <a:pPr algn="ctr"/>
            <a:r>
              <a:rPr lang="uk-UA" sz="3600" b="1" u="sng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Географічне (</a:t>
            </a:r>
            <a:r>
              <a:rPr lang="uk-UA" sz="3600" b="1" u="sng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алопатричне</a:t>
            </a:r>
            <a:r>
              <a:rPr lang="uk-UA" sz="3600" b="1" u="sng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) видоутворення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991544" y="1052871"/>
            <a:ext cx="8496944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Формування нових груп у результаті розширення ареалу під час географічної ізоляції</a:t>
            </a: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4099444" y="1795078"/>
            <a:ext cx="3455987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Відбувається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6023992" y="2250946"/>
            <a:ext cx="648072" cy="9528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4852593" y="2246820"/>
            <a:ext cx="603719" cy="9569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259167" y="2480491"/>
            <a:ext cx="3455987" cy="14465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Шляхом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фрагментації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Розрив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суцільного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ареалу на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частини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утворення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різноманітних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видів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в‘юрків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островах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Галапагоського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архіпелагу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867841" y="2547992"/>
            <a:ext cx="3455987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Шляхом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міграції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Розширення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арелу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відбір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нових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умовах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утворення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виду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Модрина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даурська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Модрини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сибірської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6" name="Picture 4" descr="Серпоклювка. Добывает насекомых из-под коры деревье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529" y="4143668"/>
            <a:ext cx="1152127" cy="1113274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5" descr="Попугайная цветочница. Питается семенами и ягода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4138058"/>
            <a:ext cx="1178780" cy="110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 descr="Хохлатая цветочница. Питается нектаром цвет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3575" y="4136361"/>
            <a:ext cx="1144610" cy="1079698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1855878" y="5290093"/>
            <a:ext cx="1208779" cy="246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Серподзьобка</a:t>
            </a:r>
            <a:endParaRPr lang="ru-RU" sz="1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3113674" y="5290094"/>
            <a:ext cx="1208779" cy="246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Попугайська</a:t>
            </a:r>
            <a:endParaRPr lang="ru-RU" sz="1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4411491" y="5290094"/>
            <a:ext cx="1208779" cy="246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Чубата</a:t>
            </a: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1855878" y="5661249"/>
            <a:ext cx="3600435" cy="338554"/>
          </a:xfrm>
          <a:prstGeom prst="rect">
            <a:avLst/>
          </a:prstGeom>
          <a:solidFill>
            <a:srgbClr val="F7DD1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Гавайські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квіткові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пташки</a:t>
            </a:r>
          </a:p>
        </p:txBody>
      </p:sp>
      <p:pic>
        <p:nvPicPr>
          <p:cNvPr id="26" name="Picture 9" descr="land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147" y="5774791"/>
            <a:ext cx="1350962" cy="1013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7555431" y="4759129"/>
            <a:ext cx="1746065" cy="10156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u="sng" dirty="0" err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Конвалія</a:t>
            </a:r>
            <a:r>
              <a:rPr lang="ru-RU" sz="1200" b="1" u="sng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u="sng" dirty="0" err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травнева</a:t>
            </a:r>
            <a:r>
              <a:rPr lang="ru-RU" sz="12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2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Convallaria</a:t>
            </a:r>
            <a:r>
              <a:rPr lang="ru-RU" sz="12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majalis</a:t>
            </a:r>
            <a:r>
              <a:rPr lang="ru-RU" sz="12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2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поширена</a:t>
            </a:r>
            <a:r>
              <a:rPr lang="ru-RU" sz="12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2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широколистяних</a:t>
            </a:r>
            <a:r>
              <a:rPr lang="ru-RU" sz="12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лісах</a:t>
            </a:r>
            <a:r>
              <a:rPr lang="ru-RU" sz="12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Європи</a:t>
            </a:r>
            <a:r>
              <a:rPr lang="ru-RU" sz="12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9270925" y="3956828"/>
            <a:ext cx="1390257" cy="120032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u="sng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Конвалія</a:t>
            </a:r>
            <a:r>
              <a:rPr lang="ru-RU" sz="1200" b="1" u="sng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u="sng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кейске</a:t>
            </a:r>
            <a:r>
              <a:rPr lang="ru-RU" sz="1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Convallaria</a:t>
            </a:r>
            <a:r>
              <a:rPr lang="ru-RU" sz="1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keiskei</a:t>
            </a:r>
            <a:r>
              <a:rPr lang="ru-RU" sz="1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зустрічається</a:t>
            </a:r>
            <a:r>
              <a:rPr lang="ru-RU" sz="1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на  далекому </a:t>
            </a:r>
            <a:r>
              <a:rPr lang="ru-RU" sz="1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Сході</a:t>
            </a:r>
            <a:r>
              <a:rPr lang="ru-RU" sz="1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крупніша</a:t>
            </a:r>
            <a:r>
              <a:rPr lang="ru-RU" sz="1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(30 см)</a:t>
            </a:r>
          </a:p>
        </p:txBody>
      </p:sp>
      <p:sp>
        <p:nvSpPr>
          <p:cNvPr id="30" name="Line 13"/>
          <p:cNvSpPr>
            <a:spLocks noChangeShapeType="1"/>
          </p:cNvSpPr>
          <p:nvPr/>
        </p:nvSpPr>
        <p:spPr bwMode="auto">
          <a:xfrm flipH="1">
            <a:off x="7104112" y="4527719"/>
            <a:ext cx="288032" cy="162615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31" name="Line 14"/>
          <p:cNvSpPr>
            <a:spLocks noChangeShapeType="1"/>
          </p:cNvSpPr>
          <p:nvPr/>
        </p:nvSpPr>
        <p:spPr bwMode="auto">
          <a:xfrm>
            <a:off x="8444876" y="4470998"/>
            <a:ext cx="0" cy="288131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32" name="Line 15"/>
          <p:cNvSpPr>
            <a:spLocks noChangeShapeType="1"/>
          </p:cNvSpPr>
          <p:nvPr/>
        </p:nvSpPr>
        <p:spPr bwMode="auto">
          <a:xfrm>
            <a:off x="9110806" y="4485396"/>
            <a:ext cx="203748" cy="143190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7320192" y="3947777"/>
            <a:ext cx="1770036" cy="52322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Льодовик</a:t>
            </a:r>
            <a:endParaRPr lang="ru-RU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17" descr="кей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495" y="5211593"/>
            <a:ext cx="1223788" cy="157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8" descr="зак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369" y="4745440"/>
            <a:ext cx="1073746" cy="157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5790123" y="6151712"/>
            <a:ext cx="2062257" cy="6463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u="sng" dirty="0" err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Конвалія</a:t>
            </a:r>
            <a:r>
              <a:rPr lang="ru-RU" sz="1200" b="1" u="sng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u="sng" dirty="0" err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кавказька</a:t>
            </a:r>
            <a:r>
              <a:rPr lang="ru-RU" sz="12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2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Convallaria</a:t>
            </a:r>
            <a:r>
              <a:rPr lang="ru-RU" sz="12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transcaucasica</a:t>
            </a:r>
            <a:r>
              <a:rPr lang="ru-RU" sz="12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) росте в </a:t>
            </a:r>
            <a:r>
              <a:rPr lang="ru-RU" sz="12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лісах</a:t>
            </a:r>
            <a:r>
              <a:rPr lang="ru-RU" sz="12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Кавказу </a:t>
            </a:r>
          </a:p>
        </p:txBody>
      </p:sp>
    </p:spTree>
    <p:extLst>
      <p:ext uri="{BB962C8B-B14F-4D97-AF65-F5344CB8AC3E}">
        <p14:creationId xmlns:p14="http://schemas.microsoft.com/office/powerpoint/2010/main" val="2921553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9536" y="260648"/>
            <a:ext cx="9793088" cy="792088"/>
          </a:xfrm>
        </p:spPr>
        <p:txBody>
          <a:bodyPr>
            <a:noAutofit/>
          </a:bodyPr>
          <a:lstStyle/>
          <a:p>
            <a:pPr algn="l"/>
            <a:r>
              <a:rPr lang="uk-UA" sz="3600" b="1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Екологічне (</a:t>
            </a:r>
            <a:r>
              <a:rPr lang="uk-UA" sz="3600" b="1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симпатричне</a:t>
            </a:r>
            <a:r>
              <a:rPr lang="uk-UA" sz="3600" b="1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) видоутворення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559496" y="1310096"/>
            <a:ext cx="8496944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Формування нових груп в межах існуючого ареалу під час екологічної  ізоляції</a:t>
            </a:r>
          </a:p>
        </p:txBody>
      </p:sp>
      <p:pic>
        <p:nvPicPr>
          <p:cNvPr id="4" name="Picture 2" descr="http://subject.com.ua/textbook/biology/11klas/11klas.files/image141.jpg"/>
          <p:cNvPicPr>
            <a:picLocks noChangeAspect="1" noChangeArrowheads="1"/>
          </p:cNvPicPr>
          <p:nvPr/>
        </p:nvPicPr>
        <p:blipFill>
          <a:blip r:embed="rId2"/>
          <a:srcRect l="4082" r="4082"/>
          <a:stretch>
            <a:fillRect/>
          </a:stretch>
        </p:blipFill>
        <p:spPr bwMode="auto">
          <a:xfrm>
            <a:off x="1559496" y="3284984"/>
            <a:ext cx="3719367" cy="3215986"/>
          </a:xfrm>
          <a:prstGeom prst="rect">
            <a:avLst/>
          </a:prstGeom>
          <a:noFill/>
        </p:spPr>
      </p:pic>
      <p:pic>
        <p:nvPicPr>
          <p:cNvPr id="5" name="Picture 2" descr="http://nashaucheba.ru/docs/11/10332/conv_1/file1_html_m2171fcc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9976" y="2420888"/>
            <a:ext cx="3840021" cy="4296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1931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9536" y="260649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Способи</a:t>
            </a:r>
            <a:r>
              <a:rPr lang="ru-RU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симпатричного</a:t>
            </a:r>
            <a:r>
              <a:rPr lang="ru-RU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видоутворення</a:t>
            </a:r>
            <a:endParaRPr lang="uk-UA" sz="3200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2279576" y="1003514"/>
            <a:ext cx="8136904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sz="3200" b="1" dirty="0">
                <a:solidFill>
                  <a:srgbClr val="902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Сезонна </a:t>
            </a:r>
            <a:r>
              <a:rPr lang="ru-RU" sz="3200" b="1" dirty="0" err="1">
                <a:solidFill>
                  <a:srgbClr val="902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ізоляція</a:t>
            </a:r>
            <a:endParaRPr lang="ru-RU" sz="3200" b="1" dirty="0">
              <a:solidFill>
                <a:srgbClr val="902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Виникає</a:t>
            </a:r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результаті</a:t>
            </a:r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нових</a:t>
            </a:r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сезонних</a:t>
            </a:r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умов (</a:t>
            </a:r>
            <a:r>
              <a:rPr lang="ru-RU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утворення</a:t>
            </a:r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видів</a:t>
            </a:r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дзвінець</a:t>
            </a:r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великий </a:t>
            </a:r>
            <a:r>
              <a:rPr lang="ru-RU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весняний</a:t>
            </a:r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дзвінець</a:t>
            </a:r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великий </a:t>
            </a:r>
            <a:r>
              <a:rPr lang="ru-RU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літній</a:t>
            </a:r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pic>
        <p:nvPicPr>
          <p:cNvPr id="1026" name="Picture 2" descr="Дзвінець великий — Вікіпед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7" y="2204865"/>
            <a:ext cx="3247085" cy="432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groscience.com.ua/sites/default/files/herba/Rhinanthus_major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2204865"/>
            <a:ext cx="2960948" cy="418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748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2279576" y="1003513"/>
            <a:ext cx="8136904" cy="79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sz="3200" b="1" dirty="0" err="1">
                <a:solidFill>
                  <a:srgbClr val="902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Міжвидова</a:t>
            </a:r>
            <a:r>
              <a:rPr lang="ru-RU" sz="3200" b="1" dirty="0">
                <a:solidFill>
                  <a:srgbClr val="902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902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гібридизація</a:t>
            </a:r>
            <a:endParaRPr lang="ru-RU" sz="3200" b="1" dirty="0">
              <a:solidFill>
                <a:srgbClr val="902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Виникає</a:t>
            </a:r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результаті</a:t>
            </a:r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схрещування</a:t>
            </a:r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особинами</a:t>
            </a:r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споріднених</a:t>
            </a:r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видів</a:t>
            </a:r>
            <a:endParaRPr lang="ru-RU" sz="2000" b="1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19536" y="260649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Способи</a:t>
            </a:r>
            <a:r>
              <a:rPr lang="ru-RU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симпатричного</a:t>
            </a:r>
            <a:r>
              <a:rPr lang="ru-RU" sz="32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видоутворення</a:t>
            </a:r>
            <a:endParaRPr lang="uk-UA" sz="3200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4" r="4768"/>
          <a:stretch>
            <a:fillRect/>
          </a:stretch>
        </p:blipFill>
        <p:spPr>
          <a:xfrm>
            <a:off x="6471722" y="2040021"/>
            <a:ext cx="3868365" cy="2414798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3" t="26826" r="6990" b="7269"/>
          <a:stretch>
            <a:fillRect/>
          </a:stretch>
        </p:blipFill>
        <p:spPr bwMode="auto">
          <a:xfrm>
            <a:off x="1909029" y="2115861"/>
            <a:ext cx="20129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" t="28012" r="52133" b="7031"/>
          <a:stretch>
            <a:fillRect/>
          </a:stretch>
        </p:blipFill>
        <p:spPr bwMode="auto">
          <a:xfrm>
            <a:off x="4059239" y="2132857"/>
            <a:ext cx="2092325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://animals-world.ru/wp-content/uploads/2012/12/gibriadizaciy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4" t="53464" r="4333" b="7150"/>
          <a:stretch>
            <a:fillRect/>
          </a:stretch>
        </p:blipFill>
        <p:spPr bwMode="auto">
          <a:xfrm>
            <a:off x="6605679" y="4454819"/>
            <a:ext cx="3600450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3" t="54974" r="14462" b="31282"/>
          <a:stretch>
            <a:fillRect/>
          </a:stretch>
        </p:blipFill>
        <p:spPr bwMode="auto">
          <a:xfrm>
            <a:off x="1762920" y="4797153"/>
            <a:ext cx="4592637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725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077137" y="1429566"/>
            <a:ext cx="4464050" cy="1495378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  <a:defRPr/>
            </a:pPr>
            <a:r>
              <a:rPr lang="ru-RU" sz="2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Відбувається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рахунок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мутації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Нова форма </a:t>
            </a:r>
            <a:r>
              <a:rPr lang="ru-RU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утворюється</a:t>
            </a:r>
            <a:r>
              <a:rPr lang="ru-RU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старої</a:t>
            </a:r>
            <a:r>
              <a:rPr lang="ru-RU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шляхом </a:t>
            </a:r>
            <a:r>
              <a:rPr lang="ru-RU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поліплоїдизації</a:t>
            </a:r>
            <a:r>
              <a:rPr lang="ru-RU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Цей</a:t>
            </a:r>
            <a:r>
              <a:rPr lang="ru-RU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спосіб</a:t>
            </a:r>
            <a:r>
              <a:rPr lang="ru-RU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видоутворення</a:t>
            </a:r>
            <a:r>
              <a:rPr lang="ru-RU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поширений</a:t>
            </a:r>
            <a:r>
              <a:rPr lang="ru-RU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рослин</a:t>
            </a:r>
            <a:endParaRPr lang="ru-RU" sz="20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ttp://vine.com.ua/images/stories/picst/4p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4" y="1484314"/>
            <a:ext cx="3132137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524000" y="188913"/>
            <a:ext cx="882015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4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4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4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4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4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3200" b="1" dirty="0" err="1">
                <a:solidFill>
                  <a:srgbClr val="FF33CC"/>
                </a:solidFill>
                <a:cs typeface="Times New Roman" pitchFamily="18" charset="0"/>
              </a:rPr>
              <a:t>Поліплоїдія</a:t>
            </a:r>
            <a:r>
              <a:rPr lang="ru-RU" altLang="ru-RU" sz="3200" b="1" dirty="0">
                <a:solidFill>
                  <a:srgbClr val="FF33CC"/>
                </a:solidFill>
                <a:cs typeface="Times New Roman" pitchFamily="18" charset="0"/>
              </a:rPr>
              <a:t> – </a:t>
            </a:r>
            <a:r>
              <a:rPr lang="ru-RU" altLang="ru-RU" sz="3200" b="1" dirty="0" err="1">
                <a:solidFill>
                  <a:srgbClr val="FF33CC"/>
                </a:solidFill>
                <a:cs typeface="Times New Roman" pitchFamily="18" charset="0"/>
              </a:rPr>
              <a:t>спосіб</a:t>
            </a:r>
            <a:r>
              <a:rPr lang="ru-RU" altLang="ru-RU" sz="3200" b="1" dirty="0">
                <a:solidFill>
                  <a:srgbClr val="FF33CC"/>
                </a:solidFill>
                <a:cs typeface="Times New Roman" pitchFamily="18" charset="0"/>
              </a:rPr>
              <a:t> </a:t>
            </a:r>
            <a:r>
              <a:rPr lang="ru-RU" altLang="ru-RU" sz="3200" b="1" dirty="0" err="1">
                <a:solidFill>
                  <a:srgbClr val="FF33CC"/>
                </a:solidFill>
                <a:cs typeface="Times New Roman" pitchFamily="18" charset="0"/>
              </a:rPr>
              <a:t>симпатричного</a:t>
            </a:r>
            <a:r>
              <a:rPr lang="ru-RU" altLang="ru-RU" sz="3200" b="1" dirty="0">
                <a:solidFill>
                  <a:srgbClr val="FF33CC"/>
                </a:solidFill>
                <a:cs typeface="Times New Roman" pitchFamily="18" charset="0"/>
              </a:rPr>
              <a:t> </a:t>
            </a:r>
          </a:p>
          <a:p>
            <a:pPr algn="ctr" eaLnBrk="1" hangingPunct="1"/>
            <a:r>
              <a:rPr lang="ru-RU" altLang="ru-RU" sz="3200" b="1" dirty="0" err="1">
                <a:solidFill>
                  <a:srgbClr val="FF33CC"/>
                </a:solidFill>
                <a:cs typeface="Times New Roman" pitchFamily="18" charset="0"/>
              </a:rPr>
              <a:t>видоутворення</a:t>
            </a:r>
            <a:endParaRPr lang="ru-RU" altLang="ru-RU" sz="3200" b="1" dirty="0">
              <a:solidFill>
                <a:srgbClr val="FF33CC"/>
              </a:solidFill>
              <a:cs typeface="Times New Roman" pitchFamily="18" charset="0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775" y="4149725"/>
            <a:ext cx="2536825" cy="238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751764" y="4868864"/>
            <a:ext cx="259238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роді</a:t>
            </a: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Хризантем </a:t>
            </a:r>
            <a:r>
              <a:rPr lang="ru-RU" altLang="ru-RU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види</a:t>
            </a: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набір</a:t>
            </a: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хромосом </a:t>
            </a:r>
            <a:r>
              <a:rPr lang="ru-RU" altLang="ru-RU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кратний</a:t>
            </a: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9: 18, 27, 36…90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811338" y="5524500"/>
            <a:ext cx="33131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роді</a:t>
            </a: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Картопля</a:t>
            </a: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altLang="ru-RU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вихідний</a:t>
            </a: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набір</a:t>
            </a: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хромосом </a:t>
            </a:r>
            <a:r>
              <a:rPr lang="ru-RU" altLang="ru-RU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кратний</a:t>
            </a: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12: 24,36</a:t>
            </a: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3143179"/>
            <a:ext cx="2808288" cy="221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7419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09852" y="285729"/>
            <a:ext cx="6500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Таблиця порівняння</a:t>
            </a:r>
            <a:endParaRPr lang="ru-RU" sz="28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495304"/>
              </p:ext>
            </p:extLst>
          </p:nvPr>
        </p:nvGraphicFramePr>
        <p:xfrm>
          <a:off x="875704" y="1052736"/>
          <a:ext cx="10369153" cy="2337301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4572224"/>
                <a:gridCol w="3168352"/>
                <a:gridCol w="2628577"/>
              </a:tblGrid>
              <a:tr h="8739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</a:rPr>
                        <a:t>Ознаки</a:t>
                      </a:r>
                      <a:endParaRPr lang="ru-RU" sz="1100" b="1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Географічне видоутворення</a:t>
                      </a:r>
                      <a:endParaRPr lang="ru-RU" sz="1100" b="1" i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</a:rPr>
                        <a:t>Екологічне видоутворення</a:t>
                      </a:r>
                      <a:endParaRPr lang="ru-RU" sz="1100" b="1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37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З якими територіями пов′язане ?</a:t>
                      </a:r>
                      <a:endParaRPr lang="ru-RU" sz="1100" b="1" i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b="1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b="1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225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</a:rPr>
                        <a:t>Які форми ізоляції діють ?</a:t>
                      </a:r>
                      <a:endParaRPr lang="ru-RU" sz="1100" b="1" i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b="1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 b="1" i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369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</a:rPr>
                        <a:t>Якими шляхами здійснюється ?</a:t>
                      </a:r>
                      <a:endParaRPr lang="ru-RU" sz="1100" b="1" i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 b="1" i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b="1" i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71464" y="3789040"/>
            <a:ext cx="90929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ru-RU" sz="24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 </a:t>
            </a:r>
            <a:r>
              <a:rPr lang="ru-RU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може </a:t>
            </a:r>
            <a:r>
              <a:rPr lang="ru-RU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видоутворення</a:t>
            </a:r>
            <a:r>
              <a:rPr lang="ru-RU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відбуватись</a:t>
            </a:r>
            <a:r>
              <a:rPr lang="ru-RU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дивергенції</a:t>
            </a:r>
            <a:r>
              <a:rPr lang="ru-RU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Відповідь </a:t>
            </a:r>
            <a:r>
              <a:rPr lang="ru-RU" sz="2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аргументуйте</a:t>
            </a:r>
            <a:r>
              <a:rPr lang="ru-RU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b="1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lang="ru-RU" sz="2400" b="1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таке </a:t>
            </a:r>
            <a:r>
              <a:rPr lang="ru-RU" sz="2400" b="1" dirty="0" err="1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конвергенція</a:t>
            </a:r>
            <a:r>
              <a:rPr lang="ru-RU" sz="2400" b="1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Наведіть </a:t>
            </a:r>
            <a:r>
              <a:rPr lang="ru-RU" sz="2400" b="1" dirty="0" err="1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приклади</a:t>
            </a:r>
            <a:r>
              <a:rPr lang="ru-RU" sz="2400" b="1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конвергентної</a:t>
            </a:r>
            <a:r>
              <a:rPr lang="ru-RU" sz="2400" b="1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еволюції.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b="1" dirty="0" smtClean="0">
                <a:ln w="0"/>
                <a:solidFill>
                  <a:srgbClr val="FF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Охарактеризуйте </a:t>
            </a:r>
            <a:r>
              <a:rPr lang="ru-RU" sz="2400" b="1" dirty="0" err="1">
                <a:ln w="0"/>
                <a:solidFill>
                  <a:srgbClr val="FF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паралелізм</a:t>
            </a:r>
            <a:r>
              <a:rPr lang="ru-RU" sz="2400" b="1" dirty="0">
                <a:ln w="0"/>
                <a:solidFill>
                  <a:srgbClr val="FF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як напрям еволюції.</a:t>
            </a:r>
          </a:p>
        </p:txBody>
      </p:sp>
    </p:spTree>
    <p:extLst>
      <p:ext uri="{BB962C8B-B14F-4D97-AF65-F5344CB8AC3E}">
        <p14:creationId xmlns:p14="http://schemas.microsoft.com/office/powerpoint/2010/main" val="10404945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5400" y="908720"/>
            <a:ext cx="10729192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uk-UA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Поміркуйте</a:t>
            </a:r>
            <a:endParaRPr lang="ru-RU" sz="2400" dirty="0"/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2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uk-UA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якому випадку дочірні види, що походять </a:t>
            </a:r>
            <a:r>
              <a:rPr lang="uk-UA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вiд</a:t>
            </a:r>
            <a:r>
              <a:rPr lang="uk-UA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спiльного</a:t>
            </a:r>
            <a:r>
              <a:rPr lang="uk-UA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предка</a:t>
            </a:r>
            <a:r>
              <a:rPr lang="uk-UA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будуть більше схожі між собою: у разі географічного або в разі екологічного видоутворення? Відповідь обґрунтуйте. </a:t>
            </a:r>
            <a:endParaRPr lang="uk-UA" sz="2400" i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AutoNum type="arabicPeriod"/>
            </a:pPr>
            <a:endParaRPr lang="ru-RU" sz="2400" dirty="0" smtClean="0"/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ПІДСУМОК </a:t>
            </a:r>
            <a:r>
              <a:rPr lang="uk-UA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УРОКУ</a:t>
            </a:r>
            <a:endParaRPr lang="ru-RU" sz="2400" dirty="0"/>
          </a:p>
          <a:p>
            <a:pPr marL="342900" lvl="0" indent="-342900" algn="just">
              <a:lnSpc>
                <a:spcPct val="115000"/>
              </a:lnSpc>
              <a:spcAft>
                <a:spcPts val="755"/>
              </a:spcAft>
              <a:buFont typeface="+mj-lt"/>
              <a:buAutoNum type="arabicParenR"/>
            </a:pPr>
            <a:r>
              <a:rPr lang="uk-UA" sz="2400" b="1" dirty="0">
                <a:solidFill>
                  <a:srgbClr val="FF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Що ми вчили на сьогоднішньому уроці?</a:t>
            </a:r>
            <a:endParaRPr lang="ru-RU" sz="2400" b="1" dirty="0">
              <a:solidFill>
                <a:srgbClr val="FF33CC"/>
              </a:solidFill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755"/>
              </a:spcAft>
              <a:buFont typeface="+mj-lt"/>
              <a:buAutoNum type="arabicParenR"/>
            </a:pPr>
            <a:r>
              <a:rPr lang="uk-UA" sz="24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Чи досягли ми очікуваних результатів?</a:t>
            </a:r>
            <a:endParaRPr lang="ru-RU" sz="2400" b="1" dirty="0">
              <a:solidFill>
                <a:srgbClr val="00B050"/>
              </a:solidFill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755"/>
              </a:spcAft>
              <a:buFont typeface="+mj-lt"/>
              <a:buAutoNum type="arabicParenR"/>
            </a:pPr>
            <a:r>
              <a:rPr lang="uk-UA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Що сподобалось на уроці?</a:t>
            </a:r>
            <a:endParaRPr lang="ru-RU" sz="24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755"/>
              </a:spcAft>
              <a:buFont typeface="+mj-lt"/>
              <a:buAutoNum type="arabicParenR"/>
            </a:pPr>
            <a:r>
              <a:rPr lang="uk-UA" sz="24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Що не сподобалося?</a:t>
            </a:r>
            <a:endParaRPr lang="ru-RU" sz="2400" b="1" dirty="0">
              <a:solidFill>
                <a:srgbClr val="FFC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805981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6701" b="14147"/>
          <a:stretch/>
        </p:blipFill>
        <p:spPr>
          <a:xfrm>
            <a:off x="7248128" y="620688"/>
            <a:ext cx="4748645" cy="556204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67408" y="2420888"/>
            <a:ext cx="6096000" cy="122495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uk-UA" sz="3600" b="1" i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ДОМАШНЄ ЗАВДАННЯ</a:t>
            </a:r>
            <a:endParaRPr lang="ru-RU" sz="36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Опрацювати 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параграф </a:t>
            </a: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40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96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07568" y="476673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Критерії виду</a:t>
            </a:r>
            <a:endParaRPr lang="uk-UA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9376" y="1203632"/>
            <a:ext cx="63027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uk-UA" b="1" u="sng" dirty="0">
                <a:solidFill>
                  <a:srgbClr val="C00000"/>
                </a:solidFill>
              </a:rPr>
              <a:t>Критерії виду </a:t>
            </a:r>
            <a:r>
              <a:rPr lang="uk-UA" dirty="0"/>
              <a:t>– це ознаки, за якими один вид відрізняється від іншого.</a:t>
            </a: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6485917" y="1623982"/>
            <a:ext cx="3952494" cy="468123"/>
            <a:chOff x="1148472" y="620"/>
            <a:chExt cx="3952494" cy="4681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5" name="Пятиугольник 34"/>
            <p:cNvSpPr/>
            <p:nvPr/>
          </p:nvSpPr>
          <p:spPr>
            <a:xfrm rot="10800000">
              <a:off x="1148472" y="620"/>
              <a:ext cx="3952494" cy="468123"/>
            </a:xfrm>
            <a:prstGeom prst="homePlate">
              <a:avLst/>
            </a:prstGeom>
            <a:gradFill>
              <a:gsLst>
                <a:gs pos="0">
                  <a:schemeClr val="accent4">
                    <a:hueOff val="0"/>
                    <a:satOff val="0"/>
                    <a:alphaOff val="0"/>
                    <a:lumMod val="76000"/>
                  </a:schemeClr>
                </a:gs>
                <a:gs pos="100000">
                  <a:schemeClr val="accent4">
                    <a:hueOff val="0"/>
                    <a:satOff val="0"/>
                    <a:lumOff val="0"/>
                    <a:alphaOff val="0"/>
                    <a:shade val="82000"/>
                    <a:satMod val="125000"/>
                    <a:lumMod val="74000"/>
                  </a:schemeClr>
                </a:gs>
              </a:gsLst>
            </a:gra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Пятиугольник 4"/>
            <p:cNvSpPr/>
            <p:nvPr/>
          </p:nvSpPr>
          <p:spPr>
            <a:xfrm rot="21600000">
              <a:off x="1265503" y="620"/>
              <a:ext cx="3835463" cy="4681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6430" tIns="68580" rIns="128016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b="1" dirty="0">
                  <a:solidFill>
                    <a:schemeClr val="tx1"/>
                  </a:solidFill>
                  <a:hlinkClick r:id="rId2" action="ppaction://hlinksldjump"/>
                </a:rPr>
                <a:t>Морфологічний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Овал 5"/>
          <p:cNvSpPr/>
          <p:nvPr/>
        </p:nvSpPr>
        <p:spPr>
          <a:xfrm>
            <a:off x="6251856" y="1615901"/>
            <a:ext cx="468123" cy="468123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Группа 6"/>
          <p:cNvGrpSpPr/>
          <p:nvPr/>
        </p:nvGrpSpPr>
        <p:grpSpPr>
          <a:xfrm>
            <a:off x="6450039" y="2223763"/>
            <a:ext cx="3952494" cy="468123"/>
            <a:chOff x="1112583" y="608482"/>
            <a:chExt cx="3952494" cy="4681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Пятиугольник 32"/>
            <p:cNvSpPr/>
            <p:nvPr/>
          </p:nvSpPr>
          <p:spPr>
            <a:xfrm rot="10800000">
              <a:off x="1112583" y="608482"/>
              <a:ext cx="3952494" cy="468123"/>
            </a:xfrm>
            <a:prstGeom prst="homePlate">
              <a:avLst/>
            </a:prstGeom>
            <a:gradFill>
              <a:gsLst>
                <a:gs pos="0">
                  <a:schemeClr val="accent4">
                    <a:hueOff val="-1181694"/>
                    <a:satOff val="6635"/>
                    <a:alphaOff val="0"/>
                    <a:lumMod val="61000"/>
                  </a:schemeClr>
                </a:gs>
                <a:gs pos="100000">
                  <a:schemeClr val="accent4">
                    <a:hueOff val="-1181694"/>
                    <a:satOff val="6635"/>
                    <a:lumOff val="-308"/>
                    <a:alphaOff val="0"/>
                    <a:shade val="82000"/>
                    <a:satMod val="125000"/>
                    <a:lumMod val="74000"/>
                  </a:schemeClr>
                </a:gs>
              </a:gsLst>
            </a:gra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-1181694"/>
                <a:satOff val="6635"/>
                <a:lumOff val="-308"/>
                <a:alphaOff val="0"/>
              </a:schemeClr>
            </a:fillRef>
            <a:effectRef idx="2">
              <a:schemeClr val="accent4">
                <a:hueOff val="-1181694"/>
                <a:satOff val="6635"/>
                <a:lumOff val="-30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Пятиугольник 7"/>
            <p:cNvSpPr/>
            <p:nvPr/>
          </p:nvSpPr>
          <p:spPr>
            <a:xfrm rot="21600000">
              <a:off x="1229614" y="608482"/>
              <a:ext cx="3835463" cy="4681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6430" tIns="68580" rIns="128016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b="1" dirty="0">
                  <a:solidFill>
                    <a:schemeClr val="tx1"/>
                  </a:solidFill>
                  <a:hlinkClick r:id="rId4" action="ppaction://hlinksldjump"/>
                </a:rPr>
                <a:t>Фізіологічний 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Овал 7"/>
          <p:cNvSpPr/>
          <p:nvPr/>
        </p:nvSpPr>
        <p:spPr>
          <a:xfrm>
            <a:off x="6251856" y="2223763"/>
            <a:ext cx="468123" cy="468123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-1241773"/>
              <a:satOff val="8003"/>
              <a:lumOff val="42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Группа 8"/>
          <p:cNvGrpSpPr/>
          <p:nvPr/>
        </p:nvGrpSpPr>
        <p:grpSpPr>
          <a:xfrm>
            <a:off x="6450039" y="2831625"/>
            <a:ext cx="3952494" cy="468123"/>
            <a:chOff x="1112583" y="1216344"/>
            <a:chExt cx="3952494" cy="4681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1" name="Пятиугольник 30"/>
            <p:cNvSpPr/>
            <p:nvPr/>
          </p:nvSpPr>
          <p:spPr>
            <a:xfrm rot="10800000">
              <a:off x="1112583" y="1216344"/>
              <a:ext cx="3952494" cy="468123"/>
            </a:xfrm>
            <a:prstGeom prst="homePlate">
              <a:avLst/>
            </a:prstGeom>
            <a:gradFill flip="none" rotWithShape="1">
              <a:gsLst>
                <a:gs pos="0">
                  <a:schemeClr val="accent4">
                    <a:hueOff val="-2363389"/>
                    <a:satOff val="13270"/>
                    <a:lumMod val="57000"/>
                    <a:alpha val="92000"/>
                  </a:schemeClr>
                </a:gs>
                <a:gs pos="100000">
                  <a:schemeClr val="accent4">
                    <a:hueOff val="-2363389"/>
                    <a:satOff val="13270"/>
                    <a:lumOff val="-616"/>
                    <a:alphaOff val="0"/>
                    <a:shade val="82000"/>
                    <a:satMod val="125000"/>
                    <a:lumMod val="74000"/>
                  </a:schemeClr>
                </a:gs>
              </a:gsLst>
              <a:lin ang="5400000" scaled="0"/>
              <a:tileRect/>
            </a:gra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-2363389"/>
                <a:satOff val="13270"/>
                <a:lumOff val="-616"/>
                <a:alphaOff val="0"/>
              </a:schemeClr>
            </a:fillRef>
            <a:effectRef idx="2">
              <a:schemeClr val="accent4">
                <a:hueOff val="-2363389"/>
                <a:satOff val="13270"/>
                <a:lumOff val="-61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Пятиугольник 10"/>
            <p:cNvSpPr/>
            <p:nvPr/>
          </p:nvSpPr>
          <p:spPr>
            <a:xfrm rot="21600000">
              <a:off x="1229614" y="1216344"/>
              <a:ext cx="3835463" cy="4681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6430" tIns="68580" rIns="128016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b="1" dirty="0">
                  <a:solidFill>
                    <a:schemeClr val="tx1"/>
                  </a:solidFill>
                  <a:hlinkClick r:id="rId6" action="ppaction://hlinksldjump"/>
                </a:rPr>
                <a:t>Біохімічний 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Овал 9"/>
          <p:cNvSpPr/>
          <p:nvPr/>
        </p:nvSpPr>
        <p:spPr>
          <a:xfrm>
            <a:off x="6215979" y="2831625"/>
            <a:ext cx="468123" cy="468123"/>
          </a:xfrm>
          <a:prstGeom prst="ellipse">
            <a:avLst/>
          </a:prstGeom>
          <a:blipFill rotWithShape="0">
            <a:blip r:embed="rId7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-2483545"/>
              <a:satOff val="16007"/>
              <a:lumOff val="84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Группа 10"/>
          <p:cNvGrpSpPr/>
          <p:nvPr/>
        </p:nvGrpSpPr>
        <p:grpSpPr>
          <a:xfrm>
            <a:off x="6450039" y="3439487"/>
            <a:ext cx="3952494" cy="468123"/>
            <a:chOff x="1112583" y="1824206"/>
            <a:chExt cx="3952494" cy="4681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9" name="Пятиугольник 28"/>
            <p:cNvSpPr/>
            <p:nvPr/>
          </p:nvSpPr>
          <p:spPr>
            <a:xfrm rot="10800000">
              <a:off x="1112583" y="1824206"/>
              <a:ext cx="3952494" cy="468123"/>
            </a:xfrm>
            <a:prstGeom prst="homePlate">
              <a:avLst/>
            </a:prstGeom>
            <a:gradFill>
              <a:gsLst>
                <a:gs pos="0">
                  <a:schemeClr val="accent4">
                    <a:hueOff val="-3545083"/>
                    <a:satOff val="19905"/>
                    <a:lumMod val="52000"/>
                    <a:lumOff val="48000"/>
                    <a:alpha val="97000"/>
                  </a:schemeClr>
                </a:gs>
                <a:gs pos="100000">
                  <a:schemeClr val="accent4">
                    <a:hueOff val="-3545083"/>
                    <a:satOff val="19905"/>
                    <a:lumOff val="-924"/>
                    <a:alphaOff val="0"/>
                    <a:shade val="82000"/>
                    <a:satMod val="125000"/>
                    <a:lumMod val="74000"/>
                  </a:schemeClr>
                </a:gs>
              </a:gsLst>
            </a:gra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-3545083"/>
                <a:satOff val="19905"/>
                <a:lumOff val="-924"/>
                <a:alphaOff val="0"/>
              </a:schemeClr>
            </a:fillRef>
            <a:effectRef idx="2">
              <a:schemeClr val="accent4">
                <a:hueOff val="-3545083"/>
                <a:satOff val="19905"/>
                <a:lumOff val="-92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Пятиугольник 13"/>
            <p:cNvSpPr/>
            <p:nvPr/>
          </p:nvSpPr>
          <p:spPr>
            <a:xfrm rot="21600000">
              <a:off x="1229614" y="1824206"/>
              <a:ext cx="3835463" cy="4681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6430" tIns="68580" rIns="128016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b="1" dirty="0">
                  <a:solidFill>
                    <a:schemeClr val="tx1"/>
                  </a:solidFill>
                  <a:hlinkClick r:id="rId8" action="ppaction://hlinksldjump"/>
                </a:rPr>
                <a:t>Цитологічний 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Овал 11"/>
          <p:cNvSpPr/>
          <p:nvPr/>
        </p:nvSpPr>
        <p:spPr>
          <a:xfrm>
            <a:off x="6215979" y="3439487"/>
            <a:ext cx="468123" cy="468123"/>
          </a:xfrm>
          <a:prstGeom prst="ellipse">
            <a:avLst/>
          </a:prstGeom>
          <a:blipFill rotWithShape="0">
            <a:blip r:embed="rId9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-3725318"/>
              <a:satOff val="24010"/>
              <a:lumOff val="127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Группа 12"/>
          <p:cNvGrpSpPr/>
          <p:nvPr/>
        </p:nvGrpSpPr>
        <p:grpSpPr>
          <a:xfrm>
            <a:off x="6450039" y="4047350"/>
            <a:ext cx="3952494" cy="468123"/>
            <a:chOff x="1112583" y="2432069"/>
            <a:chExt cx="3952494" cy="4681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7" name="Пятиугольник 26"/>
            <p:cNvSpPr/>
            <p:nvPr/>
          </p:nvSpPr>
          <p:spPr>
            <a:xfrm rot="10800000">
              <a:off x="1112583" y="2432069"/>
              <a:ext cx="3952494" cy="468123"/>
            </a:xfrm>
            <a:prstGeom prst="homePlate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-4726777"/>
                <a:satOff val="26540"/>
                <a:lumOff val="-1232"/>
                <a:alphaOff val="0"/>
              </a:schemeClr>
            </a:fillRef>
            <a:effectRef idx="2">
              <a:schemeClr val="accent4">
                <a:hueOff val="-4726777"/>
                <a:satOff val="26540"/>
                <a:lumOff val="-123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Пятиугольник 16"/>
            <p:cNvSpPr/>
            <p:nvPr/>
          </p:nvSpPr>
          <p:spPr>
            <a:xfrm rot="21600000">
              <a:off x="1229614" y="2432069"/>
              <a:ext cx="3835463" cy="4681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6430" tIns="68580" rIns="128016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b="1" dirty="0">
                  <a:solidFill>
                    <a:schemeClr val="tx1"/>
                  </a:solidFill>
                  <a:hlinkClick r:id="rId10" action="ppaction://hlinksldjump"/>
                </a:rPr>
                <a:t>Етологічний 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Овал 13"/>
          <p:cNvSpPr/>
          <p:nvPr/>
        </p:nvSpPr>
        <p:spPr>
          <a:xfrm>
            <a:off x="6215979" y="4047350"/>
            <a:ext cx="468123" cy="468123"/>
          </a:xfrm>
          <a:prstGeom prst="ellipse">
            <a:avLst/>
          </a:prstGeom>
          <a:blipFill rotWithShape="0">
            <a:blip r:embed="rId11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-4967091"/>
              <a:satOff val="32014"/>
              <a:lumOff val="169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Группа 14"/>
          <p:cNvGrpSpPr/>
          <p:nvPr/>
        </p:nvGrpSpPr>
        <p:grpSpPr>
          <a:xfrm>
            <a:off x="6450039" y="4655212"/>
            <a:ext cx="3952494" cy="468123"/>
            <a:chOff x="1112583" y="3039931"/>
            <a:chExt cx="3952494" cy="4681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5" name="Пятиугольник 24"/>
            <p:cNvSpPr/>
            <p:nvPr/>
          </p:nvSpPr>
          <p:spPr>
            <a:xfrm rot="10800000">
              <a:off x="1112583" y="3039931"/>
              <a:ext cx="3952494" cy="468123"/>
            </a:xfrm>
            <a:prstGeom prst="homePlate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-5908472"/>
                <a:satOff val="33175"/>
                <a:lumOff val="-1540"/>
                <a:alphaOff val="0"/>
              </a:schemeClr>
            </a:fillRef>
            <a:effectRef idx="2">
              <a:schemeClr val="accent4">
                <a:hueOff val="-5908472"/>
                <a:satOff val="33175"/>
                <a:lumOff val="-154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Пятиугольник 19"/>
            <p:cNvSpPr/>
            <p:nvPr/>
          </p:nvSpPr>
          <p:spPr>
            <a:xfrm rot="21600000">
              <a:off x="1229614" y="3039931"/>
              <a:ext cx="3835463" cy="4681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6430" tIns="68580" rIns="128016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b="1" dirty="0">
                  <a:solidFill>
                    <a:schemeClr val="tx1"/>
                  </a:solidFill>
                  <a:hlinkClick r:id="rId12" action="ppaction://hlinksldjump"/>
                </a:rPr>
                <a:t>Екологічний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Овал 15"/>
          <p:cNvSpPr/>
          <p:nvPr/>
        </p:nvSpPr>
        <p:spPr>
          <a:xfrm>
            <a:off x="6215979" y="4655212"/>
            <a:ext cx="468123" cy="468123"/>
          </a:xfrm>
          <a:prstGeom prst="ellipse">
            <a:avLst/>
          </a:prstGeom>
          <a:blipFill rotWithShape="0">
            <a:blip r:embed="rId13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-6208863"/>
              <a:satOff val="40017"/>
              <a:lumOff val="212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" name="Группа 16"/>
          <p:cNvGrpSpPr/>
          <p:nvPr/>
        </p:nvGrpSpPr>
        <p:grpSpPr>
          <a:xfrm>
            <a:off x="6450039" y="5263074"/>
            <a:ext cx="3952494" cy="468123"/>
            <a:chOff x="1112583" y="3647793"/>
            <a:chExt cx="3952494" cy="4681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3" name="Пятиугольник 22"/>
            <p:cNvSpPr/>
            <p:nvPr/>
          </p:nvSpPr>
          <p:spPr>
            <a:xfrm rot="10800000">
              <a:off x="1112583" y="3647793"/>
              <a:ext cx="3952494" cy="468123"/>
            </a:xfrm>
            <a:prstGeom prst="homePlate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-7090166"/>
                <a:satOff val="39810"/>
                <a:lumOff val="-1848"/>
                <a:alphaOff val="0"/>
              </a:schemeClr>
            </a:fillRef>
            <a:effectRef idx="2">
              <a:schemeClr val="accent4">
                <a:hueOff val="-7090166"/>
                <a:satOff val="39810"/>
                <a:lumOff val="-184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Пятиугольник 22"/>
            <p:cNvSpPr/>
            <p:nvPr/>
          </p:nvSpPr>
          <p:spPr>
            <a:xfrm rot="21600000">
              <a:off x="1229614" y="3647793"/>
              <a:ext cx="3835463" cy="4681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6430" tIns="68580" rIns="128016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b="1" dirty="0">
                  <a:solidFill>
                    <a:schemeClr val="tx1"/>
                  </a:solidFill>
                  <a:hlinkClick r:id="rId14" action="ppaction://hlinksldjump"/>
                </a:rPr>
                <a:t>Географічний 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8" name="Овал 17"/>
          <p:cNvSpPr/>
          <p:nvPr/>
        </p:nvSpPr>
        <p:spPr>
          <a:xfrm>
            <a:off x="6215979" y="5263074"/>
            <a:ext cx="468123" cy="468123"/>
          </a:xfrm>
          <a:prstGeom prst="ellipse">
            <a:avLst/>
          </a:prstGeom>
          <a:blipFill rotWithShape="0">
            <a:blip r:embed="rId15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-7450636"/>
              <a:satOff val="48021"/>
              <a:lumOff val="254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9" name="Группа 18"/>
          <p:cNvGrpSpPr/>
          <p:nvPr/>
        </p:nvGrpSpPr>
        <p:grpSpPr>
          <a:xfrm>
            <a:off x="6450039" y="5870936"/>
            <a:ext cx="3952494" cy="468123"/>
            <a:chOff x="1112583" y="4255655"/>
            <a:chExt cx="3952494" cy="4681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1" name="Пятиугольник 20"/>
            <p:cNvSpPr/>
            <p:nvPr/>
          </p:nvSpPr>
          <p:spPr>
            <a:xfrm rot="10800000">
              <a:off x="1112583" y="4255655"/>
              <a:ext cx="3952494" cy="468123"/>
            </a:xfrm>
            <a:prstGeom prst="homePlate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-8271860"/>
                <a:satOff val="46445"/>
                <a:lumOff val="-2156"/>
                <a:alphaOff val="0"/>
              </a:schemeClr>
            </a:fillRef>
            <a:effectRef idx="2">
              <a:schemeClr val="accent4">
                <a:hueOff val="-8271860"/>
                <a:satOff val="46445"/>
                <a:lumOff val="-2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Пятиугольник 25"/>
            <p:cNvSpPr/>
            <p:nvPr/>
          </p:nvSpPr>
          <p:spPr>
            <a:xfrm rot="21600000">
              <a:off x="1229614" y="4255655"/>
              <a:ext cx="3835463" cy="4681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6430" tIns="68580" rIns="128016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b="1" dirty="0">
                  <a:solidFill>
                    <a:schemeClr val="tx1"/>
                  </a:solidFill>
                  <a:hlinkClick r:id="rId16" action="ppaction://hlinksldjump"/>
                </a:rPr>
                <a:t>Генетичний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Овал 19"/>
          <p:cNvSpPr/>
          <p:nvPr/>
        </p:nvSpPr>
        <p:spPr>
          <a:xfrm>
            <a:off x="6215979" y="5870936"/>
            <a:ext cx="468123" cy="468123"/>
          </a:xfrm>
          <a:prstGeom prst="ellipse">
            <a:avLst/>
          </a:prstGeom>
          <a:blipFill rotWithShape="0">
            <a:blip r:embed="rId17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-8692408"/>
              <a:satOff val="56024"/>
              <a:lumOff val="297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098" name="Picture 2" descr="Сучасні критерії виду - Підручник з Біології і екології. 10 клас ...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412" y="2062634"/>
            <a:ext cx="2844510" cy="136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39" y="3439487"/>
            <a:ext cx="4098455" cy="273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859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07568" y="476673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Морфологічний критерій</a:t>
            </a:r>
            <a:endParaRPr lang="uk-UA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9416" y="1268760"/>
            <a:ext cx="59611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Морфологічний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— </a:t>
            </a:r>
            <a:r>
              <a:rPr lang="ru-RU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схожість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зовнішньої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внутрішньої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будови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організмів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одного виду. </a:t>
            </a:r>
            <a:r>
              <a:rPr lang="ru-RU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абсолютний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тому </a:t>
            </a:r>
            <a:r>
              <a:rPr lang="ru-RU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існують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види-двійники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статевий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диморфізм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особин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одного виду, породи і сорту, </a:t>
            </a:r>
            <a:r>
              <a:rPr lang="ru-RU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значно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відрізняє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один </a:t>
            </a:r>
            <a:r>
              <a:rPr lang="ru-RU" sz="20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одного.</a:t>
            </a:r>
          </a:p>
          <a:p>
            <a:pPr algn="just"/>
            <a:endParaRPr lang="uk-UA" sz="2000" b="1" i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Пиренейская овчарка длинношерстна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57140" y="3898879"/>
            <a:ext cx="3714776" cy="2581130"/>
          </a:xfrm>
          <a:prstGeom prst="rect">
            <a:avLst/>
          </a:prstGeom>
          <a:noFill/>
        </p:spPr>
      </p:pic>
      <p:pic>
        <p:nvPicPr>
          <p:cNvPr id="7" name="Picture 2" descr="File:PhalaenopsisOphrysPaphiopedilumMaxillar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23179" y="3504895"/>
            <a:ext cx="3000396" cy="3005405"/>
          </a:xfrm>
          <a:prstGeom prst="rect">
            <a:avLst/>
          </a:prstGeom>
          <a:noFill/>
        </p:spPr>
      </p:pic>
      <p:pic>
        <p:nvPicPr>
          <p:cNvPr id="5124" name="Picture 4" descr="Критерии вида [Признаки] — типы, какие бывают, сколько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5" y="192260"/>
            <a:ext cx="2371391" cy="322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17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07568" y="476673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Фізіологічний критерій</a:t>
            </a:r>
            <a:endParaRPr lang="uk-UA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335360" y="1111106"/>
            <a:ext cx="5992086" cy="37128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Georgia" pitchFamily="18" charset="0"/>
              <a:buNone/>
            </a:pPr>
            <a:r>
              <a:rPr lang="ru-RU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Фізіологічний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подібності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відмінності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процех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життєдіяльності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особин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одного виду. </a:t>
            </a:r>
          </a:p>
          <a:p>
            <a:pPr algn="just">
              <a:buFont typeface="Georgia" pitchFamily="18" charset="0"/>
              <a:buNone/>
            </a:pP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Він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є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абсолютним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оскільки особини, які не схрещуються в природних умовах, можуть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схрещуватися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штучних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давати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безплідне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потомство (мул) або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подюче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потомство (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декілька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видів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тополі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верби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ru-RU" dirty="0"/>
          </a:p>
        </p:txBody>
      </p:sp>
      <p:pic>
        <p:nvPicPr>
          <p:cNvPr id="6" name="Picture 4" descr="http://img01.chitalnya.ru/upload2/264/63882858632132.jpg"/>
          <p:cNvPicPr>
            <a:picLocks noChangeAspect="1" noChangeArrowheads="1"/>
          </p:cNvPicPr>
          <p:nvPr/>
        </p:nvPicPr>
        <p:blipFill>
          <a:blip r:embed="rId2"/>
          <a:srcRect b="7463"/>
          <a:stretch>
            <a:fillRect/>
          </a:stretch>
        </p:blipFill>
        <p:spPr bwMode="auto">
          <a:xfrm>
            <a:off x="6816080" y="1071546"/>
            <a:ext cx="3075254" cy="27532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348028" y="3828153"/>
            <a:ext cx="40319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Мул – міжвидовий гібрид кобили та осла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гибрид льва и тигра - лиг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7372" y="4462584"/>
            <a:ext cx="3175012" cy="19747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95763" y="6437364"/>
            <a:ext cx="3458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Лігр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– гібрид лева і тигра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4" descr="хонори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1424" y="4414343"/>
            <a:ext cx="2155825" cy="1905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362453" y="5796713"/>
            <a:ext cx="24302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Тхонорик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– гібрид тхора і норки.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33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07568" y="476673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Біохімічний критерій</a:t>
            </a:r>
            <a:endParaRPr lang="uk-UA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551384" y="1340768"/>
            <a:ext cx="5541370" cy="45259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Georgia" pitchFamily="18" charset="0"/>
              <a:buNone/>
            </a:pPr>
            <a:r>
              <a:rPr lang="ru-RU" sz="28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Біохімічний</a:t>
            </a:r>
            <a:r>
              <a:rPr lang="ru-RU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особливості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будови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складумакромолекул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перебігу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певних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біохімічних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реакцій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характерні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особин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певного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виду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 typeface="Georgia" pitchFamily="18" charset="0"/>
              <a:buNone/>
            </a:pP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Він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є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абсолютним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оскльки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білки і нуклеїнові кислоти можуть змінюватися в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межх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виду</a:t>
            </a:r>
          </a:p>
        </p:txBody>
      </p:sp>
      <p:pic>
        <p:nvPicPr>
          <p:cNvPr id="4" name="Picture 2" descr="http://healthymen.ucoz.ru/_si/0/61299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232" y="3991796"/>
            <a:ext cx="2310491" cy="173286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5" name="Picture 4" descr="http://www.art-pen.ru/wp-content/uploads/2011/11/8-35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5825" y="4293096"/>
            <a:ext cx="2503031" cy="2127555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6" name="TextBox 5"/>
          <p:cNvSpPr txBox="1"/>
          <p:nvPr/>
        </p:nvSpPr>
        <p:spPr>
          <a:xfrm>
            <a:off x="1207436" y="5833546"/>
            <a:ext cx="200026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Смородина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6832361" y="2032449"/>
            <a:ext cx="399593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1) у </a:t>
            </a:r>
            <a:r>
              <a:rPr lang="ru-RU" sz="1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споріднених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видів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родів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родин) </a:t>
            </a:r>
            <a:r>
              <a:rPr lang="ru-RU" sz="1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виробляються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організмі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подібні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органічні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речовини</a:t>
            </a:r>
            <a:endParaRPr lang="ru-RU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3172099"/>
            <a:ext cx="1732351" cy="129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651" y="3144088"/>
            <a:ext cx="1765727" cy="132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6348028" y="4581128"/>
            <a:ext cx="4836538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вид </a:t>
            </a:r>
            <a:r>
              <a:rPr lang="ru-RU" sz="1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Ведмідь</a:t>
            </a: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бурий</a:t>
            </a: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вид </a:t>
            </a:r>
            <a:r>
              <a:rPr lang="ru-RU" sz="1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Пацюк</a:t>
            </a: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сірий</a:t>
            </a: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у </a:t>
            </a:r>
            <a:r>
              <a:rPr lang="ru-RU" sz="1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ссавців</a:t>
            </a: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виробляються</a:t>
            </a: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подібні</a:t>
            </a: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білки</a:t>
            </a: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u-RU" sz="1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інсулін</a:t>
            </a: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9435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07568" y="476673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Цитологічний критерій</a:t>
            </a:r>
            <a:endParaRPr lang="uk-UA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Содержимое 4" descr="кариотипы полево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67104" y="2276872"/>
            <a:ext cx="4600895" cy="28803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35560" y="1268760"/>
            <a:ext cx="9361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Цитологічний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dirty="0">
                <a:latin typeface="Arial" pitchFamily="34" charset="0"/>
                <a:cs typeface="Arial" pitchFamily="34" charset="0"/>
              </a:rPr>
              <a:t>– </a:t>
            </a:r>
            <a:r>
              <a:rPr lang="uk-UA" sz="2200" b="1" i="1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ґрунтується на вивченні каріотипів організмів.</a:t>
            </a:r>
            <a:endParaRPr lang="ru-RU" sz="2200" b="1" i="1" dirty="0">
              <a:solidFill>
                <a:schemeClr val="tx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полевка обык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95600" y="2612132"/>
            <a:ext cx="2678321" cy="22098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83632" y="4972526"/>
            <a:ext cx="1973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Полівка звичайна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61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07568" y="476673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>
                <a:solidFill>
                  <a:srgbClr val="902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Етологічний критерій</a:t>
            </a:r>
            <a:endParaRPr lang="uk-UA" sz="3600" dirty="0">
              <a:solidFill>
                <a:srgbClr val="902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0845" y="1044254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uk-UA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Етологічний</a:t>
            </a:r>
            <a:r>
              <a:rPr lang="uk-UA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dirty="0">
                <a:latin typeface="Arial" pitchFamily="34" charset="0"/>
                <a:cs typeface="Arial" pitchFamily="34" charset="0"/>
              </a:rPr>
              <a:t>– </a:t>
            </a:r>
            <a:r>
              <a:rPr lang="uk-UA" sz="22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визначається за особливостями поведінки тварин</a:t>
            </a:r>
            <a:endParaRPr lang="ru-RU" sz="2200" b="1" i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6" descr="весничк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27125" y="984184"/>
            <a:ext cx="3189684" cy="2424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25680" y="352719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Піночка-веснянка</a:t>
            </a:r>
            <a:endParaRPr lang="ru-RU" dirty="0"/>
          </a:p>
        </p:txBody>
      </p:sp>
      <p:pic>
        <p:nvPicPr>
          <p:cNvPr id="6" name="пеночка-веснич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16080" y="2901852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14255" y="6303452"/>
            <a:ext cx="2345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/>
              <a:t>Піночка-тріскотуха</a:t>
            </a:r>
            <a:endParaRPr lang="ru-RU" dirty="0"/>
          </a:p>
        </p:txBody>
      </p:sp>
      <p:pic>
        <p:nvPicPr>
          <p:cNvPr id="8" name="Рисунок 7" descr="трещетк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61107" y="3896522"/>
            <a:ext cx="2127381" cy="2406930"/>
          </a:xfrm>
          <a:prstGeom prst="rect">
            <a:avLst/>
          </a:prstGeom>
        </p:spPr>
      </p:pic>
      <p:pic>
        <p:nvPicPr>
          <p:cNvPr id="9" name="пеночка трещотка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14255" y="5798944"/>
            <a:ext cx="504509" cy="50450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12842" y="1979383"/>
            <a:ext cx="30196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u="sng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Специфічність</a:t>
            </a:r>
            <a:r>
              <a:rPr lang="ru-RU" b="1" u="sng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поведінки</a:t>
            </a:r>
            <a:endParaRPr lang="ru-RU" b="1" u="sng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830845" y="2462074"/>
            <a:ext cx="5328593" cy="3727945"/>
            <a:chOff x="340" y="935"/>
            <a:chExt cx="5035" cy="2844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981"/>
              <a:ext cx="2449" cy="1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935"/>
              <a:ext cx="2450" cy="1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431" y="2840"/>
              <a:ext cx="4944" cy="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20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вид </a:t>
              </a:r>
              <a:r>
                <a:rPr lang="ru-RU" sz="2000" b="1" i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Ведмідь</a:t>
              </a:r>
              <a:r>
                <a:rPr lang="ru-RU" sz="20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000" b="1" i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білий</a:t>
              </a:r>
              <a:r>
                <a:rPr lang="ru-RU" sz="20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       вид </a:t>
              </a:r>
              <a:r>
                <a:rPr lang="ru-RU" sz="2000" b="1" i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Ведмідь</a:t>
              </a:r>
              <a:r>
                <a:rPr lang="ru-RU" sz="20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000" b="1" i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бурий</a:t>
              </a:r>
              <a:r>
                <a:rPr lang="ru-RU" sz="2000" b="1" i="1" dirty="0">
                  <a:solidFill>
                    <a:srgbClr val="000000"/>
                  </a:solidFill>
                  <a:latin typeface="Verdana" pitchFamily="34" charset="0"/>
                </a:rPr>
                <a:t>        </a:t>
              </a:r>
              <a:r>
                <a:rPr lang="ru-RU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ru-RU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самці</a:t>
              </a:r>
              <a:r>
                <a:rPr lang="ru-RU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не </a:t>
              </a:r>
              <a:r>
                <a:rPr lang="ru-RU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готуються</a:t>
              </a:r>
              <a:r>
                <a:rPr lang="ru-RU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    (</a:t>
              </a:r>
              <a:r>
                <a:rPr lang="ru-RU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готуються</a:t>
              </a:r>
              <a:r>
                <a:rPr lang="ru-RU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восени</a:t>
              </a:r>
              <a:r>
                <a:rPr lang="ru-RU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              до </a:t>
              </a:r>
              <a:r>
                <a:rPr lang="ru-RU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зимової</a:t>
              </a:r>
              <a:r>
                <a:rPr lang="ru-RU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сплячки</a:t>
              </a:r>
              <a:r>
                <a:rPr lang="ru-RU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)         до </a:t>
              </a:r>
              <a:r>
                <a:rPr lang="ru-RU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зимової</a:t>
              </a:r>
              <a:r>
                <a:rPr lang="ru-RU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сплячки</a:t>
              </a:r>
              <a:r>
                <a:rPr lang="ru-RU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                            		            і </a:t>
              </a:r>
              <a:r>
                <a:rPr lang="ru-RU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самці</a:t>
              </a:r>
              <a:r>
                <a:rPr lang="ru-RU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и самки)                                    </a:t>
              </a:r>
            </a:p>
          </p:txBody>
        </p:sp>
      </p:grp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991545" y="6088812"/>
            <a:ext cx="54721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Але є </a:t>
            </a:r>
            <a:r>
              <a:rPr lang="ru-RU" sz="28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виключення</a:t>
            </a:r>
            <a:endParaRPr lang="ru-RU" sz="2800" b="1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57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31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81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2369343" y="1162505"/>
            <a:ext cx="6948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4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ru-RU" sz="2400" b="1" u="sng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Схожість</a:t>
            </a:r>
            <a:r>
              <a:rPr lang="ru-RU" sz="2400" b="1" u="sng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u="sng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поведінки</a:t>
            </a:r>
            <a:r>
              <a:rPr lang="ru-RU" sz="2400" b="1" u="sng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u="sng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2400" b="1" u="sng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u="sng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видів</a:t>
            </a:r>
            <a:endParaRPr lang="ru-RU" sz="2400" b="1" u="sng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748981"/>
            <a:ext cx="278923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1672971"/>
            <a:ext cx="28797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2063751" y="4868863"/>
            <a:ext cx="75596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вид Страус нанду                вид Страус ему                 </a:t>
            </a:r>
            <a:r>
              <a:rPr lang="ru-RU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схильні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ховати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голову у </a:t>
            </a:r>
            <a:r>
              <a:rPr lang="ru-RU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пісок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боротьби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шкірними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паразитами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60513" y="170979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b="1" dirty="0" err="1">
                <a:solidFill>
                  <a:srgbClr val="902080"/>
                </a:solidFill>
                <a:latin typeface="Times New Roman" pitchFamily="18" charset="0"/>
                <a:cs typeface="Times New Roman" pitchFamily="18" charset="0"/>
              </a:rPr>
              <a:t>Етологічний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902080"/>
                </a:solidFill>
                <a:latin typeface="Times New Roman" pitchFamily="18" charset="0"/>
                <a:cs typeface="Times New Roman" pitchFamily="18" charset="0"/>
              </a:rPr>
              <a:t>критерій</a:t>
            </a:r>
            <a:r>
              <a:rPr lang="ru-RU" sz="3200" b="1" dirty="0">
                <a:solidFill>
                  <a:srgbClr val="902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Verdana" pitchFamily="34" charset="0"/>
              </a:rPr>
              <a:t>= </a:t>
            </a:r>
            <a:r>
              <a:rPr lang="ru-RU" sz="2400" b="1" dirty="0" err="1">
                <a:solidFill>
                  <a:srgbClr val="000000"/>
                </a:solidFill>
                <a:latin typeface="Verdana" pitchFamily="34" charset="0"/>
              </a:rPr>
              <a:t>специфічність</a:t>
            </a:r>
            <a:r>
              <a:rPr lang="ru-RU" sz="24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Verdana" pitchFamily="34" charset="0"/>
              </a:rPr>
              <a:t>поведінки</a:t>
            </a:r>
            <a:endParaRPr lang="ru-RU" sz="24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008438" y="6069013"/>
            <a:ext cx="4248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8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Виключення</a:t>
            </a:r>
            <a:endParaRPr lang="ru-RU" sz="2800" b="1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02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Метрополия</Template>
  <TotalTime>845</TotalTime>
  <Words>948</Words>
  <Application>Microsoft Office PowerPoint</Application>
  <PresentationFormat>Широкоэкранный</PresentationFormat>
  <Paragraphs>173</Paragraphs>
  <Slides>29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9" baseType="lpstr">
      <vt:lpstr>Arial</vt:lpstr>
      <vt:lpstr>Calibri</vt:lpstr>
      <vt:lpstr>Calibri Light</vt:lpstr>
      <vt:lpstr>Georgia</vt:lpstr>
      <vt:lpstr>Monotype Corsiva</vt:lpstr>
      <vt:lpstr>Tahoma</vt:lpstr>
      <vt:lpstr>Times New Roman</vt:lpstr>
      <vt:lpstr>Verdana</vt:lpstr>
      <vt:lpstr>Wingdings 2</vt:lpstr>
      <vt:lpstr>Метрополия</vt:lpstr>
      <vt:lpstr>Механізми видоутворення</vt:lpstr>
      <vt:lpstr>Поняття виду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Видоутворення – це спрямований природним добором еволюційний процес адаптивних переконань, який веде до утворення генетично закритих видових систем із генетично відкритих внутрішньовидових.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Географічне (алопатричне) видоутворення</vt:lpstr>
      <vt:lpstr>Екологічне (симпатричне) видоутворення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Мехнізми</dc:title>
  <dc:creator>SVM</dc:creator>
  <cp:lastModifiedBy>User</cp:lastModifiedBy>
  <cp:revision>73</cp:revision>
  <dcterms:created xsi:type="dcterms:W3CDTF">2020-03-29T10:44:52Z</dcterms:created>
  <dcterms:modified xsi:type="dcterms:W3CDTF">2024-02-17T14:59:51Z</dcterms:modified>
</cp:coreProperties>
</file>