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62" r:id="rId9"/>
    <p:sldId id="263" r:id="rId10"/>
    <p:sldId id="264" r:id="rId11"/>
    <p:sldId id="272" r:id="rId12"/>
    <p:sldId id="265" r:id="rId13"/>
    <p:sldId id="266" r:id="rId14"/>
    <p:sldId id="269" r:id="rId15"/>
    <p:sldId id="267" r:id="rId16"/>
    <p:sldId id="268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storage/app/media/rizne/2021/12.01/Pro_novu_redaktsiyu%20Bazovoho%20komponenta%20doshkilnoyi%20osvity.pd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n.gov.ua/storage/app/uploads/public/5d0/22c/59b/5d022c59be3c3201681800.pdf" TargetMode="External"/><Relationship Id="rId5" Type="http://schemas.openxmlformats.org/officeDocument/2006/relationships/hyperlink" Target="https://mon.gov.ua/ua/npa/planuvannya-roboti-zakladu-doshkilnoyi-osviti-na-rik" TargetMode="External"/><Relationship Id="rId4" Type="http://schemas.openxmlformats.org/officeDocument/2006/relationships/hyperlink" Target="https://mon.gov.ua/ua/npa/shodo-metodichnih-rekomendacij-do-onovlenogo-bazovogo-komponenta-doshkilnoyi-osviti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hyperlink" Target="https://www.facebook.com/groups/469566153599151" TargetMode="External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seosvita.ua/user/id1582551/achievement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500197"/>
          </a:xfrm>
        </p:spPr>
        <p:txBody>
          <a:bodyPr>
            <a:normAutofit/>
          </a:bodyPr>
          <a:lstStyle/>
          <a:p>
            <a:r>
              <a:rPr lang="uk-UA" sz="1400" dirty="0" smtClean="0"/>
              <a:t>Дошкільний навчальний заклад (ясла-садок)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uk-UA" sz="1400" dirty="0" smtClean="0"/>
              <a:t>комбінованого типу №26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uk-UA" sz="1400" dirty="0" smtClean="0"/>
              <a:t>Прилуцької міської ради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uk-UA" sz="1400" dirty="0" smtClean="0"/>
              <a:t>Чернігівської області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uk-UA" sz="1400" dirty="0" smtClean="0"/>
              <a:t> 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428736"/>
            <a:ext cx="5429288" cy="5000660"/>
          </a:xfrm>
        </p:spPr>
        <p:txBody>
          <a:bodyPr>
            <a:normAutofit fontScale="70000" lnSpcReduction="20000"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ПОРТФОЛІО</a:t>
            </a:r>
          </a:p>
          <a:p>
            <a:r>
              <a:rPr lang="uk-UA" sz="4000" b="1" dirty="0" smtClean="0">
                <a:solidFill>
                  <a:srgbClr val="0070C0"/>
                </a:solidFill>
              </a:rPr>
              <a:t>БЕЗКРОВНОЇ ЛЮБОВ МИХАЙЛІВНИ</a:t>
            </a:r>
          </a:p>
          <a:p>
            <a:r>
              <a:rPr lang="uk-UA" sz="4000" b="1" dirty="0" smtClean="0">
                <a:solidFill>
                  <a:srgbClr val="7030A0"/>
                </a:solidFill>
              </a:rPr>
              <a:t> вихователя</a:t>
            </a:r>
          </a:p>
          <a:p>
            <a:endParaRPr lang="uk-UA" sz="2000" dirty="0" smtClean="0"/>
          </a:p>
          <a:p>
            <a:pPr algn="r"/>
            <a:r>
              <a:rPr lang="uk-UA" sz="2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Моє життєве кредо</a:t>
            </a:r>
            <a:r>
              <a:rPr lang="uk-UA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«Запалимо свічу добра</a:t>
            </a: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І попрохаємо в цей день Софію,</a:t>
            </a: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Щоб дарувала Віру і Надію,</a:t>
            </a: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Ще мудрість і Любов дала…»</a:t>
            </a: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Моє педагогічне кредо</a:t>
            </a:r>
            <a:r>
              <a:rPr lang="uk-UA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« Відкрити в кожній дитині творця,</a:t>
            </a: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дати їй змогу пробудитися і розквітнути…»</a:t>
            </a:r>
            <a:endParaRPr lang="uk-UA" sz="2600" b="1" dirty="0" smtClean="0"/>
          </a:p>
          <a:p>
            <a:r>
              <a:rPr lang="uk-UA" dirty="0" smtClean="0"/>
              <a:t> </a:t>
            </a:r>
          </a:p>
          <a:p>
            <a:r>
              <a:rPr lang="uk-UA" sz="2000" dirty="0" smtClean="0">
                <a:solidFill>
                  <a:srgbClr val="0070C0"/>
                </a:solidFill>
              </a:rPr>
              <a:t>м. Прилуки, 2022 р.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1027" name="Picture 3" descr="E:\DSCN22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428736"/>
            <a:ext cx="2205195" cy="2940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215206" y="62865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Безкровна Л.М.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C:\Users\Acer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-День</a:t>
            </a: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відкритих дверей. «Навчально-розвивальна діяльність з пріоритетом: математика, логіка». (березень, 2021 р)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9218" name="Picture 2" descr="E:\заняття для батьків 18.12\IMG-0a02e007330d2c7789b73dc5aeed8c5a-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571612"/>
            <a:ext cx="2833707" cy="2125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 descr="E:\заняття для батьків 18.12\IMG-84e562eafde8579b0793659409d64b4d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643050"/>
            <a:ext cx="2786082" cy="2089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Picture 4" descr="E:\заняття для батьків 18.12\IMG-5799e01fe3ffa76f6d08699163d6d5d7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4000504"/>
            <a:ext cx="2786082" cy="2089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143768" y="62865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Безкровна Л.М.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cer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Відкритий показ. Інтегроване заняття на тему: </a:t>
            </a:r>
            <a:r>
              <a:rPr lang="uk-UA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“Солодке</a:t>
            </a: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запашне, наливне – яблучко </a:t>
            </a:r>
            <a:r>
              <a:rPr lang="uk-UA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медове”</a:t>
            </a: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(жовтень 2022 рік)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cer\Desktop\DSCN337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357298"/>
            <a:ext cx="2143140" cy="1607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Acer\Desktop\DSCN33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357298"/>
            <a:ext cx="2071701" cy="1553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:\Users\Acer\Desktop\DSCN33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1357298"/>
            <a:ext cx="2071702" cy="1553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 descr="C:\Users\Acer\Desktop\DSCN338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5" y="3286124"/>
            <a:ext cx="2095347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C:\Users\Acer\Desktop\DSCN34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3286124"/>
            <a:ext cx="2143140" cy="1607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3" name="Picture 9" descr="C:\Users\Acer\Desktop\DSCN34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74" y="3357562"/>
            <a:ext cx="2071702" cy="1553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" name="Picture 10" descr="C:\Users\Acer\Desktop\DSCN341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14480" y="5072074"/>
            <a:ext cx="2119335" cy="1589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7143768" y="62865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Безкровна Л.М.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cer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929354"/>
          </a:xfrm>
        </p:spPr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НОРМАТИВНІ ДОКУМЕНТИ</a:t>
            </a:r>
            <a:b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Базовий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компонент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(наказ МОН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12.01.2021 № 33) </a:t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https://mon.gov.ua/storage/app/media/rizne/2021/12.01/Pro_novu_redaktsiyu%20Bazovoho%20komponenta%20doshkilnoyi%20osvity.pdf</a:t>
            </a:r>
            <a:r>
              <a:rPr lang="uk-UA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методичних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рекомендацій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оновленого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Базового компонента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(лист МОН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16.03.2021 № 1/9-148) </a:t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https://mon.gov.ua/ua/npa/shodo-metodichnih-rekomendacij-do-onovlenogo-bazovogo-komponenta-doshkilnoyi-osviti</a:t>
            </a:r>
            <a:r>
              <a:rPr lang="uk-UA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sz="16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6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закладу </a:t>
            </a:r>
            <a:r>
              <a:rPr lang="ru-RU" sz="16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sz="16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6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(лист МОН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07.07.2021 № 1/9-344) </a:t>
            </a: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https://mon.gov.ua/ua/npa/planuvannya-roboti-zakladu-doshkilnoyi-osviti-na-rik</a:t>
            </a:r>
            <a:r>
              <a:rPr lang="uk-UA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 затвердження Методичних рекомендацій щодо створення, змісту та завантаження </a:t>
            </a:r>
            <a:r>
              <a:rPr lang="uk-UA" sz="16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е-портфоліо</a:t>
            </a:r>
            <a:r>
              <a:rPr lang="uk-UA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uk-UA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наказ МОН від 30.05.2019 № 755</a:t>
            </a:r>
            <a:r>
              <a:rPr lang="uk-UA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br>
              <a:rPr lang="uk-UA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16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“Вчимося</a:t>
            </a:r>
            <a:r>
              <a:rPr lang="uk-UA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16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читати”</a:t>
            </a:r>
            <a:r>
              <a:rPr lang="uk-UA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частина 1 Робочий зошит для дітей 4-6 років, </a:t>
            </a:r>
            <a:r>
              <a:rPr lang="uk-UA" sz="16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“Фенікс”</a:t>
            </a:r>
            <a:r>
              <a:rPr lang="uk-UA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2019 </a:t>
            </a:r>
            <a:r>
              <a:rPr lang="uk-UA" sz="160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р.</a:t>
            </a:r>
            <a:br>
              <a:rPr lang="uk-UA" sz="160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sz="160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uk-UA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«Про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забезпечення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психологічного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супроводу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учасників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освітнього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процесу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умовах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воєнного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стану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вУкраїні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(лист МОН N 1/3737-22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29.03. 2022 ).</a:t>
            </a:r>
            <a:endParaRPr lang="uk-UA" sz="1600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768" y="62865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Безкровна Л.М.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cer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2286016"/>
          </a:xfrm>
        </p:spPr>
        <p:txBody>
          <a:bodyPr>
            <a:normAutofit fontScale="90000"/>
          </a:bodyPr>
          <a:lstStyle/>
          <a:p>
            <a:r>
              <a:rPr lang="uk-UA" sz="3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РОБОТА З БАТЬКАМИ</a:t>
            </a:r>
            <a:br>
              <a:rPr lang="uk-UA" sz="3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МЕТА: пропагувати переваги навчання читанню</a:t>
            </a:r>
            <a:b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 методикою Л. </a:t>
            </a:r>
            <a:r>
              <a:rPr lang="uk-UA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Шелестової</a:t>
            </a: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 залучати батьків до активної співпраці.</a:t>
            </a:r>
            <a:b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-консультації</a:t>
            </a: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“Пограйтеся</a:t>
            </a: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із своєю </a:t>
            </a:r>
            <a:r>
              <a:rPr lang="uk-UA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дитиною”</a:t>
            </a: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“Поясніть</a:t>
            </a: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дитині значення </a:t>
            </a:r>
            <a:r>
              <a:rPr lang="uk-UA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слів”</a:t>
            </a: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“Цікавинки</a:t>
            </a: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для занять батьків з </a:t>
            </a:r>
            <a:r>
              <a:rPr lang="uk-UA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дитиною”</a:t>
            </a: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-день</a:t>
            </a: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відкритих дверей.</a:t>
            </a:r>
            <a:b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-презентація</a:t>
            </a:r>
            <a:r>
              <a:rPr lang="uk-UA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dirty="0" smtClean="0">
                <a:solidFill>
                  <a:srgbClr val="7030A0"/>
                </a:solidFill>
                <a:hlinkClick r:id="rId3"/>
              </a:rPr>
              <a:t>https://www.facebook.com/groups/469566153599151</a:t>
            </a:r>
            <a:r>
              <a:rPr lang="uk-UA" sz="2200" dirty="0" smtClean="0"/>
              <a:t/>
            </a:r>
            <a:br>
              <a:rPr lang="uk-UA" sz="2200" dirty="0" smtClean="0"/>
            </a:br>
            <a:r>
              <a:rPr lang="uk-UA" sz="2200" dirty="0" err="1" smtClean="0">
                <a:solidFill>
                  <a:srgbClr val="7030A0"/>
                </a:solidFill>
              </a:rPr>
              <a:t>--розповсюдження</a:t>
            </a:r>
            <a:r>
              <a:rPr lang="uk-UA" sz="2200" dirty="0" smtClean="0">
                <a:solidFill>
                  <a:srgbClr val="7030A0"/>
                </a:solidFill>
              </a:rPr>
              <a:t> чек – листів  </a:t>
            </a:r>
            <a:r>
              <a:rPr lang="uk-UA" sz="2200" dirty="0" smtClean="0">
                <a:solidFill>
                  <a:srgbClr val="0070C0"/>
                </a:solidFill>
              </a:rPr>
              <a:t>(https://vseosvita.ua/user/id1582551/blog</a:t>
            </a:r>
            <a:r>
              <a:rPr lang="uk-UA" sz="2200" dirty="0" smtClean="0">
                <a:solidFill>
                  <a:srgbClr val="7030A0"/>
                </a:solidFill>
              </a:rPr>
              <a:t>)</a:t>
            </a:r>
            <a:br>
              <a:rPr lang="uk-UA" sz="2200" dirty="0" smtClean="0">
                <a:solidFill>
                  <a:srgbClr val="7030A0"/>
                </a:solidFill>
              </a:rPr>
            </a:br>
            <a:r>
              <a:rPr lang="uk-UA" sz="2200" dirty="0" err="1" smtClean="0">
                <a:solidFill>
                  <a:srgbClr val="7030A0"/>
                </a:solidFill>
              </a:rPr>
              <a:t>-шиття</a:t>
            </a:r>
            <a:r>
              <a:rPr lang="uk-UA" sz="2200" dirty="0" smtClean="0">
                <a:solidFill>
                  <a:srgbClr val="7030A0"/>
                </a:solidFill>
              </a:rPr>
              <a:t> м</a:t>
            </a:r>
            <a:r>
              <a:rPr lang="en-US" sz="2200" dirty="0" smtClean="0">
                <a:solidFill>
                  <a:srgbClr val="7030A0"/>
                </a:solidFill>
              </a:rPr>
              <a:t>`</a:t>
            </a:r>
            <a:r>
              <a:rPr lang="uk-UA" sz="2200" dirty="0" smtClean="0">
                <a:solidFill>
                  <a:srgbClr val="7030A0"/>
                </a:solidFill>
              </a:rPr>
              <a:t>яких букв.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E:\ДРУКУВАННЯ ФОТО ЧИТАННЯ\DSCN322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4714884"/>
            <a:ext cx="1357322" cy="1071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E:\ДРУКУВАННЯ ФОТО ЧИТАННЯ\DSCN322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643446"/>
            <a:ext cx="1500198" cy="1000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E:\ДРУКУВАННЯ ФОТО ЧИТАННЯ\DSCN322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4857760"/>
            <a:ext cx="1428760" cy="1000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E:\ДРУКУВАННЯ ФОТО ЧИТАННЯ\DSCN322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3357562"/>
            <a:ext cx="1571636" cy="1000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E:\ДРУКУВАННЯ ФОТО ЧИТАННЯ\DSCN317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4744" y="3214686"/>
            <a:ext cx="1071570" cy="1284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7143768" y="62865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Безкровна Л.М.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0034" y="5929330"/>
            <a:ext cx="2571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Шиті м</a:t>
            </a:r>
            <a:r>
              <a:rPr lang="en-US" sz="1600" dirty="0" smtClean="0"/>
              <a:t>`</a:t>
            </a:r>
            <a:r>
              <a:rPr lang="uk-UA" sz="1600" dirty="0" smtClean="0"/>
              <a:t>які букви батьками</a:t>
            </a:r>
            <a:endParaRPr lang="ru-RU" sz="1600" dirty="0"/>
          </a:p>
        </p:txBody>
      </p:sp>
      <p:pic>
        <p:nvPicPr>
          <p:cNvPr id="14" name="Picture 2" descr="C:\Users\Acer\Desktop\DSCN262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4414" y="3071810"/>
            <a:ext cx="1643074" cy="1232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Users\Acer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РОБОТА З БАТЬКАМИ</a:t>
            </a:r>
            <a:b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(ЧЕК-ЛИСТИ ТА РЕКОМЕНДАЦІЇ)</a:t>
            </a:r>
            <a:endParaRPr lang="ru-RU" sz="1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Users\Acer\Desktop\_РОБОТА_\документація\фотки\DSCN335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571744"/>
            <a:ext cx="2215745" cy="2954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8" name="Picture 4" descr="C:\Users\Acer\Desktop\_РОБОТА_\документація\фотки\DSCN33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214554"/>
            <a:ext cx="2214560" cy="2952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9" name="Picture 5" descr="C:\Users\Acer\Desktop\_РОБОТА_\документація\фотки\DSCN33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1714488"/>
            <a:ext cx="2151612" cy="2868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7143768" y="62865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Безкровна Л.М.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1486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ПУБЛІКАЦІЯ У ФАХОВИХ ВИДАННЯХ, Е/САЙТАХ</a:t>
            </a:r>
            <a:b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357158" y="1714489"/>
          <a:ext cx="8429684" cy="5056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0"/>
                <a:gridCol w="5143537"/>
                <a:gridCol w="2571767"/>
              </a:tblGrid>
              <a:tr h="440493">
                <a:tc>
                  <a:txBody>
                    <a:bodyPr/>
                    <a:lstStyle/>
                    <a:p>
                      <a:r>
                        <a:rPr lang="uk-UA" dirty="0" smtClean="0"/>
                        <a:t>Дата</a:t>
                      </a:r>
                      <a:r>
                        <a:rPr lang="uk-UA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Назва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Місце публікації</a:t>
                      </a:r>
                      <a:endParaRPr lang="ru-RU" dirty="0"/>
                    </a:p>
                  </a:txBody>
                  <a:tcPr/>
                </a:tc>
              </a:tr>
              <a:tr h="853915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11.08.2021</a:t>
                      </a:r>
                      <a:r>
                        <a:rPr lang="uk-UA" sz="1400" baseline="0" dirty="0" smtClean="0"/>
                        <a:t> 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Система занять за методикою Л.</a:t>
                      </a:r>
                      <a:r>
                        <a:rPr lang="uk-UA" sz="1400" dirty="0" err="1" smtClean="0"/>
                        <a:t>Шелестової</a:t>
                      </a:r>
                      <a:r>
                        <a:rPr lang="uk-UA" sz="1400" dirty="0" smtClean="0"/>
                        <a:t> </a:t>
                      </a:r>
                      <a:r>
                        <a:rPr lang="uk-UA" sz="1400" dirty="0" err="1" smtClean="0"/>
                        <a:t>“Раннє</a:t>
                      </a:r>
                      <a:r>
                        <a:rPr lang="uk-UA" sz="1400" dirty="0" smtClean="0"/>
                        <a:t> </a:t>
                      </a:r>
                      <a:r>
                        <a:rPr lang="uk-UA" sz="1400" dirty="0" err="1" smtClean="0"/>
                        <a:t>читання”</a:t>
                      </a:r>
                      <a:r>
                        <a:rPr lang="uk-UA" sz="1400" dirty="0" smtClean="0"/>
                        <a:t> для дітей другої молодшої групи.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https://vseosvita.ua/user/id1582551/achievements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52479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12.08.2022</a:t>
                      </a:r>
                      <a:r>
                        <a:rPr lang="uk-UA" sz="1400" baseline="0" dirty="0" smtClean="0"/>
                        <a:t> 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Конспекти занять для дітей середнього дошкільного віку за методикою Л.</a:t>
                      </a:r>
                      <a:r>
                        <a:rPr lang="uk-UA" sz="1400" dirty="0" err="1" smtClean="0"/>
                        <a:t>Шелестової</a:t>
                      </a:r>
                      <a:r>
                        <a:rPr lang="uk-UA" sz="1400" dirty="0" smtClean="0"/>
                        <a:t> </a:t>
                      </a:r>
                      <a:r>
                        <a:rPr lang="uk-UA" sz="1400" dirty="0" err="1" smtClean="0"/>
                        <a:t>“Кмітливий</a:t>
                      </a:r>
                      <a:r>
                        <a:rPr lang="uk-UA" sz="1400" dirty="0" smtClean="0"/>
                        <a:t> </a:t>
                      </a:r>
                      <a:r>
                        <a:rPr lang="uk-UA" sz="1400" dirty="0" err="1" smtClean="0"/>
                        <a:t>читайлик”</a:t>
                      </a:r>
                      <a:r>
                        <a:rPr lang="uk-UA" sz="140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https://vseosvita.ua/user/id1582551/achievements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752479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15.08.2022</a:t>
                      </a:r>
                      <a:r>
                        <a:rPr lang="uk-UA" sz="1400" baseline="0" dirty="0" smtClean="0"/>
                        <a:t> 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/>
                        <a:t>“Цікаво</a:t>
                      </a:r>
                      <a:r>
                        <a:rPr lang="uk-UA" sz="1400" dirty="0" smtClean="0"/>
                        <a:t> граємо – букви </a:t>
                      </a:r>
                      <a:r>
                        <a:rPr lang="uk-UA" sz="1400" dirty="0" err="1" smtClean="0"/>
                        <a:t>пригадаємо”</a:t>
                      </a:r>
                      <a:r>
                        <a:rPr lang="uk-UA" sz="1400" dirty="0" smtClean="0"/>
                        <a:t>. Мовленнєві ігри для дітей середнього дошкільного віку.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https://vseosvita.ua/user/id1582551/achievements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752479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22.08.2022 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Презентація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“Весела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абетка”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для дітей молодшого дошкільного віку.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https://vseosvita.ua/user/id1582551/achievements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752479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02.09.2022 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Презентація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“Весела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абетка”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1 частина для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дітей середнього дошкільного </a:t>
                      </a:r>
                      <a:r>
                        <a:rPr lang="uk-UA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віку”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https://vseosvita.ua/user/id1582551/achievements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752479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05.09.2022 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Презентація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“Весела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абетка”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2 частина для дітей середнього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дошкільного віку.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https://vseosvita.ua/user/id1582551/achievements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215206" y="635795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Безкровна Л.М.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Acer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28802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ПУБЛІКАЦІЯ У ФАХОВИХ ВИДАННЯХ, Е/САЙТАХ</a:t>
            </a:r>
            <a:b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1142987"/>
          <a:ext cx="8572560" cy="5583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6"/>
                <a:gridCol w="4500594"/>
                <a:gridCol w="2857520"/>
              </a:tblGrid>
              <a:tr h="437699">
                <a:tc>
                  <a:txBody>
                    <a:bodyPr/>
                    <a:lstStyle/>
                    <a:p>
                      <a:r>
                        <a:rPr lang="uk-UA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Назва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Місце публікації</a:t>
                      </a:r>
                      <a:endParaRPr lang="ru-RU" dirty="0"/>
                    </a:p>
                  </a:txBody>
                  <a:tcPr/>
                </a:tc>
              </a:tr>
              <a:tr h="617353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11.09.2022 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Дидактична гра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“Міркуємо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читаємо”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за методикою Л.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Шелестової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Старший дошкільний вік.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https://vseosvita.ua/user/id1582551/achievements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617353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21.09.2022 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Розвивальна гра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“Четвертий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зайвий”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 Старший дошкільний вік.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https://vseosvita.ua/user/id1582551/achievements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617353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05.10.2022 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“Чарівне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яєчко”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 Ознайомлення дітей старшого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дошкільного віку зі світом професій.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https://vseosvita.ua/user/id1582551/achievements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705546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05.10.2022 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Дидактична гра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“Грайлики-читайлики”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 Старший дошкільний вік.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https://vseosvita.ua/user/id1582551/achievements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573916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Жовтень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2022 р.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Серія медіа-занять: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“Наші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іграшки”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uk-UA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“Веселі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камінчики”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(читання), </a:t>
                      </a:r>
                      <a:r>
                        <a:rPr lang="uk-UA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“Півник”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(керамічна іграшка).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е/група у </a:t>
                      </a:r>
                      <a:r>
                        <a:rPr lang="en-US" sz="1200" dirty="0" err="1" smtClean="0"/>
                        <a:t>Facebook</a:t>
                      </a:r>
                      <a:endParaRPr lang="ru-RU" sz="1200" dirty="0"/>
                    </a:p>
                  </a:txBody>
                  <a:tcPr/>
                </a:tc>
              </a:tr>
              <a:tr h="608562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26.11.2022 р.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Презентація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“Весела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абетка”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1 частина для дітей старшого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дошкільног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віку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https://vseosvita.ua/user/id1582551/achievements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608562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09.12.2022 р.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Розвивальна гра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“Розшукується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слово”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за методикою Л.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Шелестової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 Старший дошкільний вік.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https://vseosvita.ua/user/id1582551/achievements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608562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08.02.2023 р.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“На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допомогу батькам.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Мовлення”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 Чек-листи.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https://vseosvita.ua/user/id1582551/achievements</a:t>
                      </a:r>
                      <a:endParaRPr lang="ru-RU" sz="1200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29520" y="62865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Безкровна Л.М.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cer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НАВЧАЛЬНО-МАТЕРІАЛЬНА БАЗА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Acer\Desktop\DSCN336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85926"/>
            <a:ext cx="1857388" cy="1393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Acer\Desktop\DSCN33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500174"/>
            <a:ext cx="1797049" cy="1347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Acer\Desktop\DSCN33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1500174"/>
            <a:ext cx="1809617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:\Users\Acer\Desktop\DSCN336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3536166"/>
            <a:ext cx="1785950" cy="1339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 descr="C:\Users\Acer\Desktop\DSCN336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0694" y="3589749"/>
            <a:ext cx="1857388" cy="1393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C:\Users\Acer\Desktop\DSCN336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3982648"/>
            <a:ext cx="1857388" cy="1393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7215206" y="62865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Безкровна Л.М.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cer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ВІДГУКИ ПРО ДІЯЛЬНІСТЬ ПЕДАГОГІЧНОГО ПРАЦІВНИКА ТА ЇЇ РЕЗУЛЬТАТИ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cer\Desktop\_РОБОТА_\документація\фотки сертифікатів та гармот\DSCN342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71612"/>
            <a:ext cx="3000396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215206" y="62865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Безкровна Л.М.</a:t>
            </a:r>
            <a:endParaRPr lang="ru-RU" dirty="0"/>
          </a:p>
        </p:txBody>
      </p:sp>
      <p:pic>
        <p:nvPicPr>
          <p:cNvPr id="3" name="Picture 2" descr="C:\Users\Acer\Desktop\_РОБОТА_\документація\фотки сертифікатів та гармот\DSCN34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643049"/>
            <a:ext cx="3026793" cy="4035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4421"/>
            <a:ext cx="9144000" cy="693242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ВІЗИТКА ПЕДАГОГА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Освіта:  </a:t>
            </a:r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повна вища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Закінчила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2007 рік – Ніжинський державний університет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імені Миколи Гоголя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 спеціальності «дошкільне виховання» 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Педагогічний стаж:  </a:t>
            </a:r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38 років </a:t>
            </a: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Кваліфікаційна категорія:  </a:t>
            </a:r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«спеціаліст вищої категорії», педагогічне звання «вихователь-методист»</a:t>
            </a:r>
            <a:b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посада</a:t>
            </a:r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вихователь</a:t>
            </a:r>
            <a:b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Acer\Desktop\DSCN335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357694"/>
            <a:ext cx="2071702" cy="15537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2" name="Picture 4" descr="C:\Users\Acer\Desktop\DSCN33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4714884"/>
            <a:ext cx="2000264" cy="150031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215206" y="62865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Безкровна Л.М.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2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072230"/>
          </a:xfrm>
        </p:spPr>
        <p:txBody>
          <a:bodyPr>
            <a:normAutofit/>
          </a:bodyPr>
          <a:lstStyle/>
          <a:p>
            <a:r>
              <a:rPr lang="uk-UA" sz="3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ПІДВИЩЕННЯ КВАЛІФІКАЦІЇ</a:t>
            </a: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Курси підвищення кваліфікації при Чернігівському обласному інституті післядипломної освіти імені К.Д.Ушинського з 22 квітня по 05 червня 2009 року. Посвідчення № 42, від 05 червня 2009 року.</a:t>
            </a:r>
            <a:b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Курси підвищення кваліфікації при Чернігівському обласному інституті післядипломної освіти імені К.Д.Ушинського педагогічних кадрів зі спеціальності «Працівників ДНЗ» з 13 жовтня по 05 грудня 2014 року. Свідоцтво №1, від  05 грудня 2014 року.                               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- Курси підвищення кваліфікації при Чернігівському обласному інституті післядипломної педагогічної освіти імені К.Д.Ушинського з 13 травня по 24 травня 2019 року. </a:t>
            </a:r>
            <a:b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Свідоцтво 25 ПК 02139222/001510-19, від 24 травня 2019 року.</a:t>
            </a:r>
            <a:b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uk-UA" sz="2000" dirty="0" smtClean="0"/>
              <a:t> </a:t>
            </a: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15206" y="62865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Безкровна Л.М.</a:t>
            </a:r>
            <a:endParaRPr lang="ru-RU" dirty="0"/>
          </a:p>
        </p:txBody>
      </p:sp>
      <p:pic>
        <p:nvPicPr>
          <p:cNvPr id="3" name="Picture 2" descr="C:\Users\Acer\Desktop\DSCN33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357694"/>
            <a:ext cx="3011462" cy="2258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229600" cy="2428892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ПІДВИЩЕННЯ КВАЛІФІКАЦІЇ</a:t>
            </a:r>
            <a:b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85786" y="1214422"/>
          <a:ext cx="7643862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2"/>
                <a:gridCol w="1500198"/>
                <a:gridCol w="1643074"/>
                <a:gridCol w="1381134"/>
                <a:gridCol w="1190634"/>
                <a:gridCol w="1357320"/>
              </a:tblGrid>
              <a:tr h="995653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№ </a:t>
                      </a:r>
                      <a:r>
                        <a:rPr lang="uk-UA" sz="1600" dirty="0" err="1" smtClean="0"/>
                        <a:t>п.п</a:t>
                      </a:r>
                      <a:r>
                        <a:rPr lang="uk-UA" sz="160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Вид документа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Номер документа, дата видачі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Назва курсів, або додаткової освіти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Кількість годин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Місце навчання</a:t>
                      </a:r>
                      <a:endParaRPr lang="ru-RU" sz="1600" dirty="0"/>
                    </a:p>
                  </a:txBody>
                  <a:tcPr/>
                </a:tc>
              </a:tr>
              <a:tr h="768075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Сертифікат</a:t>
                      </a:r>
                      <a:r>
                        <a:rPr lang="uk-UA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26.11.2021</a:t>
                      </a:r>
                      <a:r>
                        <a:rPr lang="uk-UA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Цифрограма</a:t>
                      </a: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uk-UA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Онлайн-тестування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lang="uk-UA" sz="11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Платформа. Дія. Цифрова освіта.</a:t>
                      </a:r>
                      <a:endParaRPr lang="uk-UA" sz="1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4721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Сертифікат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KD703947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Вебінар</a:t>
                      </a: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год.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https://vseosvita.ua/user/id1582551/achievements</a:t>
                      </a:r>
                    </a:p>
                  </a:txBody>
                  <a:tcPr/>
                </a:tc>
              </a:tr>
              <a:tr h="554721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Сертифікат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HX819778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Вебінар</a:t>
                      </a: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год.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https://vseosvita.ua/user/id1582551/achievements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4721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Сертифікат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DS308137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Вебінар</a:t>
                      </a: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год.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https://vseosvita.ua/user/id1582551/achievements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1181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Сертифікат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QV</a:t>
                      </a: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493886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Семінар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год.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https://vseosvita.ua/user/id1582551/achievements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4721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Сертиіфікат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VG043752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Конференція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 годин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3"/>
                        </a:rPr>
                        <a:t>https://vseosvita.ua/user/id1582551/achievements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86644" y="62865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Безкровна Л.М.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cer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2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ПІДВИЩЕННЯ КВАЛІФІКАЦІЇ</a:t>
            </a:r>
            <a:br>
              <a:rPr lang="uk-UA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0" y="1397000"/>
          <a:ext cx="8215374" cy="398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9229"/>
                <a:gridCol w="1369229"/>
                <a:gridCol w="1369229"/>
                <a:gridCol w="1369229"/>
                <a:gridCol w="1369229"/>
                <a:gridCol w="1369229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№ </a:t>
                      </a:r>
                      <a:r>
                        <a:rPr lang="uk-UA" dirty="0" err="1" smtClean="0"/>
                        <a:t>п.п</a:t>
                      </a:r>
                      <a:r>
                        <a:rPr lang="uk-UA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Вид документа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Номер документа, дата видачі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Назва курсів або додаткової освіти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Кількість годин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Місце навчання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Сертифікат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DV849204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Вебінар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год.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https://vseosvita.ua/user/id1582551/achievements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Сертифікат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LI515504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Вебінар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uk-UA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https://vseosvita.ua/user/id1582551/achievements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Сертифікат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VN395280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Вебінар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год.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https://vseosvita.ua/user/id1582551/achievements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10.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Сертифікат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LV106079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Вебінар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uk-UA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https://vseosvita.ua/user/id1582551/achievements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Acer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214314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МОЇ НАГОРОДИ ТА ЗАОХОЧЕННЯ</a:t>
            </a:r>
            <a:b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E:\Заняття 18.02\DSCN3036.jpg"/>
          <p:cNvPicPr/>
          <p:nvPr/>
        </p:nvPicPr>
        <p:blipFill>
          <a:blip r:embed="rId3" cstate="print"/>
          <a:srcRect t="2269" r="9677" b="2420"/>
          <a:stretch>
            <a:fillRect/>
          </a:stretch>
        </p:blipFill>
        <p:spPr bwMode="auto">
          <a:xfrm>
            <a:off x="357158" y="2285992"/>
            <a:ext cx="2214578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C:\Users\Acer\Desktop\_РОБОТА_\документація\фотки\DSCN334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b="1809"/>
          <a:stretch>
            <a:fillRect/>
          </a:stretch>
        </p:blipFill>
        <p:spPr bwMode="auto">
          <a:xfrm>
            <a:off x="3214678" y="2143116"/>
            <a:ext cx="2237186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6" name="Picture 6" descr="C:\Users\Acer\Desktop\_РОБОТА_\документація\фотки\DSCN3351.JPG"/>
          <p:cNvPicPr>
            <a:picLocks noChangeAspect="1" noChangeArrowheads="1"/>
          </p:cNvPicPr>
          <p:nvPr/>
        </p:nvPicPr>
        <p:blipFill>
          <a:blip r:embed="rId5" cstate="print"/>
          <a:srcRect b="1555"/>
          <a:stretch>
            <a:fillRect/>
          </a:stretch>
        </p:blipFill>
        <p:spPr bwMode="auto">
          <a:xfrm>
            <a:off x="5857884" y="2071678"/>
            <a:ext cx="2286016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143768" y="62865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Безкровна Л.М.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cer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604" y="-55142"/>
            <a:ext cx="9202604" cy="69131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УЧАСТЬ У РОБОТІ МЕТОДИЧНОЇ СЛУЖБИ ДОШКІЛЬНОГО НАВЧАЛЬНОГО ЗАКЛАДУ</a:t>
            </a:r>
            <a:b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-«День</a:t>
            </a: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Знань». Свято для дітей старшого дошкільного віку.      </a:t>
            </a:r>
            <a:b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(вересень, 2020 р.)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-Педагогічна</a:t>
            </a: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рада. «Сучасний погляд. Організація трудової діяльності». (жовтень, 2020 р)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-«Інтеграція</a:t>
            </a: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змісту освіти. Методика Л. </a:t>
            </a:r>
            <a:r>
              <a:rPr lang="uk-UA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Шелестової</a:t>
            </a: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». Консультація для вихователів.(квітень, 2020 р.)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-«Інтеграція</a:t>
            </a: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змісту освіти». Практикум для вихователів.  (травень, 2020 р.)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-«Художнє</a:t>
            </a: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слово, як засіб стимулювання мовленнєвої активності. За методикою Л. </a:t>
            </a:r>
            <a:r>
              <a:rPr lang="uk-UA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Шелестової</a:t>
            </a: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». Вісник педагога. Практикум. (лютий, 2020 р.)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-Педагогічний</a:t>
            </a: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месендж</a:t>
            </a: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«Щоб порозумітися  з дитиною, я практикую…» З власного досвіду роботи за інновацією.  (листопад, 2021 р.)</a:t>
            </a:r>
            <a:b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-День</a:t>
            </a: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відкритих дверей. «Навчально-розвивальна діяльність з пріоритетом: математика, логіка». (березень, 2021 р)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-Інформ-кейс</a:t>
            </a: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«Говоримо українською. Естафета слів» З власного досвіду роботи за методикою Л. </a:t>
            </a:r>
            <a:r>
              <a:rPr lang="uk-UA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Шелестової</a:t>
            </a: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(березень, 2022 р.)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-«Навчаємо</a:t>
            </a: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дитину бачити світ у картинах художників». Консультація для помічників вихователя. (листопад, 2022 р.)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768" y="62865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Безкровна Л.М.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Acer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5083188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ІННОВАЦІЙНА ДІЯЛЬНІСТЬ ПЕДАГОГА</a:t>
            </a:r>
            <a:b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Методична тема: </a:t>
            </a:r>
            <a:r>
              <a:rPr lang="uk-UA" sz="2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“Розвивальне</a:t>
            </a:r>
            <a:r>
              <a:rPr lang="uk-UA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читання за методикою Л. </a:t>
            </a:r>
            <a:r>
              <a:rPr lang="uk-UA" sz="2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Шелестової”</a:t>
            </a:r>
            <a:r>
              <a:rPr lang="uk-UA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uk-UA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Початок роботи: 2019 рік.</a:t>
            </a:r>
            <a:br>
              <a:rPr lang="uk-UA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Навчання читання є однією зі складових мовленнєвого розвитку дошкільника. І хоч це не є </a:t>
            </a:r>
            <a:r>
              <a:rPr lang="uk-UA" sz="2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обов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sz="2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язковим</a:t>
            </a:r>
            <a:r>
              <a:rPr lang="uk-UA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згідно із Базовим компонентом дошкільної освіти в Україні, однак за бажанням дітей та батьків уже в дошкільному віці діти можуть навчитися елементам грамоти, в тому числі і читати. </a:t>
            </a:r>
            <a:br>
              <a:rPr lang="uk-UA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Згідно авторського задуму, навчання читання не є самоціллю, а виступає інструментом розвитку дитини дошкільного віку, що зафіксовано і в завданнях методики: з одного боку, поступове формування у дітей навички читання; з іншого – розвиток мислення, уяви, чуттєвої сфери, дрібної моторики, уявлення про навколишній світ, формування позитивної мотивації до процесу пізнання загалом. </a:t>
            </a:r>
            <a:br>
              <a:rPr lang="uk-UA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E:\фото читання - вересень 20 р\DSCN31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911342"/>
            <a:ext cx="1571636" cy="1178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E:\фото читання - вересень 20 р\DSCN311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929198"/>
            <a:ext cx="1500198" cy="1125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14282" y="6072206"/>
            <a:ext cx="235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Заняття </a:t>
            </a:r>
            <a:r>
              <a:rPr lang="uk-UA" sz="1400" dirty="0" err="1" smtClean="0"/>
              <a:t>“Вивчамєо</a:t>
            </a:r>
            <a:r>
              <a:rPr lang="uk-UA" sz="1400" dirty="0" smtClean="0"/>
              <a:t> букву Ж”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500298" y="6143644"/>
            <a:ext cx="2355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Дидактична  гра </a:t>
            </a:r>
            <a:r>
              <a:rPr lang="uk-UA" sz="1400" dirty="0" err="1" smtClean="0"/>
              <a:t>“Виклади</a:t>
            </a:r>
            <a:r>
              <a:rPr lang="uk-UA" sz="1400" dirty="0" smtClean="0"/>
              <a:t> із</a:t>
            </a:r>
          </a:p>
          <a:p>
            <a:r>
              <a:rPr lang="uk-UA" sz="1400" dirty="0" smtClean="0"/>
              <a:t> камінчиків вивчену </a:t>
            </a:r>
            <a:r>
              <a:rPr lang="uk-UA" sz="1400" dirty="0" err="1" smtClean="0"/>
              <a:t>букву”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215206" y="62865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Безкровна Л.М.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cer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-Відкритий</a:t>
            </a: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показ. «Перші сходинки до читання» за методикою Л.</a:t>
            </a:r>
            <a:r>
              <a:rPr lang="uk-UA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Шелестової</a:t>
            </a: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(грудень, 2020 р.)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-Відкритий</a:t>
            </a: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показ. Заняття на тему: «Диво-деревце. Ознайомлення з буквою І». (листопад, 2021 р.)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E:\фото читання - вересень 20 р\IMG_20210318_10212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4000504"/>
            <a:ext cx="2619393" cy="1964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 descr="E:\фото читання - вересень 20 р\IMG_20210318_1026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1500174"/>
            <a:ext cx="2500330" cy="1875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8" name="Picture 6" descr="E:\фото читання\IMG_20200204_1029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500174"/>
            <a:ext cx="2476517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9" name="Picture 7" descr="E:\фото читання\IMG_20200204_1049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3" y="4179098"/>
            <a:ext cx="2500330" cy="1875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57158" y="3500438"/>
            <a:ext cx="3106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Заняття </a:t>
            </a:r>
            <a:r>
              <a:rPr lang="uk-UA" sz="1400" dirty="0" err="1" smtClean="0"/>
              <a:t>“Перші</a:t>
            </a:r>
            <a:r>
              <a:rPr lang="uk-UA" sz="1400" dirty="0" smtClean="0"/>
              <a:t> сходинки до  </a:t>
            </a:r>
            <a:r>
              <a:rPr lang="uk-UA" sz="1400" dirty="0" err="1" smtClean="0"/>
              <a:t>читання”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28597" y="6143644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Заняття </a:t>
            </a:r>
            <a:r>
              <a:rPr lang="uk-UA" sz="1400" dirty="0" err="1" smtClean="0"/>
              <a:t>“Перші</a:t>
            </a:r>
            <a:r>
              <a:rPr lang="uk-UA" sz="1400" dirty="0" smtClean="0"/>
              <a:t> сходинки до </a:t>
            </a:r>
            <a:r>
              <a:rPr lang="uk-UA" sz="1400" dirty="0" err="1" smtClean="0"/>
              <a:t>читання”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357686" y="3500438"/>
            <a:ext cx="2066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Заняття </a:t>
            </a:r>
            <a:r>
              <a:rPr lang="uk-UA" sz="1400" dirty="0" err="1" smtClean="0"/>
              <a:t>“Диво-деревце</a:t>
            </a:r>
            <a:r>
              <a:rPr lang="uk-UA" dirty="0" err="1" smtClean="0"/>
              <a:t>”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429124" y="6072206"/>
            <a:ext cx="2045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Заняття </a:t>
            </a:r>
            <a:r>
              <a:rPr lang="uk-UA" sz="1400" dirty="0" err="1" smtClean="0"/>
              <a:t>“Диво-деревце”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143768" y="62865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Безкровна Л.М.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655</Words>
  <Application>Microsoft Office PowerPoint</Application>
  <PresentationFormat>Экран (4:3)</PresentationFormat>
  <Paragraphs>169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Дошкільний навчальний заклад (ясла-садок) комбінованого типу №26 Прилуцької міської ради  Чернігівської області   </vt:lpstr>
      <vt:lpstr>ВІЗИТКА ПЕДАГОГА  Освіта:  повна вища  Закінчила:  2007 рік – Ніжинський державний університет  імені Миколи Гоголя  по спеціальності «дошкільне виховання»  Педагогічний стаж:  38 років   Кваліфікаційна категорія:  «спеціаліст вищої категорії», педагогічне звання «вихователь-методист» посада: вихователь  </vt:lpstr>
      <vt:lpstr>ПІДВИЩЕННЯ КВАЛІФІКАЦІЇ - Курси підвищення кваліфікації при Чернігівському обласному інституті післядипломної освіти імені К.Д.Ушинського з 22 квітня по 05 червня 2009 року. Посвідчення № 42, від 05 червня 2009 року. - Курси підвищення кваліфікації при Чернігівському обласному інституті післядипломної освіти імені К.Д.Ушинського педагогічних кадрів зі спеціальності «Працівників ДНЗ» з 13 жовтня по 05 грудня 2014 року. Свідоцтво №1, від  05 грудня 2014 року.                                                    - Курси підвищення кваліфікації при Чернігівському обласному інституті післядипломної педагогічної освіти імені К.Д.Ушинського з 13 травня по 24 травня 2019 року.  Свідоцтво 25 ПК 02139222/001510-19, від 24 травня 2019 року.       </vt:lpstr>
      <vt:lpstr>ПІДВИЩЕННЯ КВАЛІФІКАЦІЇ            </vt:lpstr>
      <vt:lpstr>ПІДВИЩЕННЯ КВАЛІФІКАЦІЇ </vt:lpstr>
      <vt:lpstr>МОЇ НАГОРОДИ ТА ЗАОХОЧЕННЯ </vt:lpstr>
      <vt:lpstr>УЧАСТЬ У РОБОТІ МЕТОДИЧНОЇ СЛУЖБИ ДОШКІЛЬНОГО НАВЧАЛЬНОГО ЗАКЛАДУ -«День Знань». Свято для дітей старшого дошкільного віку.       (вересень, 2020 р.) -Педагогічна рада. «Сучасний погляд. Організація трудової діяльності». (жовтень, 2020 р) -«Інтеграція змісту освіти. Методика Л. Шелестової». Консультація для вихователів.(квітень, 2020 р.) -«Інтеграція змісту освіти». Практикум для вихователів.  (травень, 2020 р.) -«Художнє слово, як засіб стимулювання мовленнєвої активності. За методикою Л. Шелестової». Вісник педагога. Практикум. (лютий, 2020 р.) -Педагогічний месендж. «Щоб порозумітися  з дитиною, я практикую…» З власного досвіду роботи за інновацією.  (листопад, 2021 р.)  -День відкритих дверей. «Навчально-розвивальна діяльність з пріоритетом: математика, логіка». (березень, 2021 р)  -Інформ-кейс «Говоримо українською. Естафета слів» З власного досвіду роботи за методикою Л. Шелестової. (березень, 2022 р.) -«Навчаємо дитину бачити світ у картинах художників». Консультація для помічників вихователя. (листопад, 2022 р.)</vt:lpstr>
      <vt:lpstr>ІННОВАЦІЙНА ДІЯЛЬНІСТЬ ПЕДАГОГА  Методична тема: “Розвивальне читання за методикою Л. Шелестової”. Початок роботи: 2019 рік. Навчання читання є однією зі складових мовленнєвого розвитку дошкільника. І хоч це не є обов`язковим згідно із Базовим компонентом дошкільної освіти в Україні, однак за бажанням дітей та батьків уже в дошкільному віці діти можуть навчитися елементам грамоти, в тому числі і читати.  Згідно авторського задуму, навчання читання не є самоціллю, а виступає інструментом розвитку дитини дошкільного віку, що зафіксовано і в завданнях методики: з одного боку, поступове формування у дітей навички читання; з іншого – розвиток мислення, уяви, чуттєвої сфери, дрібної моторики, уявлення про навколишній світ, формування позитивної мотивації до процесу пізнання загалом.  </vt:lpstr>
      <vt:lpstr>-Відкритий показ. «Перші сходинки до читання» за методикою Л.Шелестової. (грудень, 2020 р.) -Відкритий показ. Заняття на тему: «Диво-деревце. Ознайомлення з буквою І». (листопад, 2021 р.) </vt:lpstr>
      <vt:lpstr>-День відкритих дверей. «Навчально-розвивальна діяльність з пріоритетом: математика, логіка». (березень, 2021 р) </vt:lpstr>
      <vt:lpstr>Відкритий показ. Інтегроване заняття на тему: “Солодке, запашне, наливне – яблучко медове” (жовтень 2022 рік)</vt:lpstr>
      <vt:lpstr>НОРМАТИВНІ ДОКУМЕНТИ  Базовий компонент дошкільної освіти (наказ МОН від 12.01.2021 № 33)  https://mon.gov.ua/storage/app/media/rizne/2021/12.01/Pro_novu_redaktsiyu%20Bazovoho%20komponenta%20doshkilnoyi%20osvity.pdf  Щодо методичних рекомендацій до оновленого Базового компонента дошкільної освіти (лист МОН від 16.03.2021 № 1/9-148)  https://mon.gov.ua/ua/npa/shodo-metodichnih-rekomendacij-do-onovlenogo-bazovogo-komponenta-doshkilnoyi-osviti  Планування роботи закладу дошкільної освіти на рік (лист МОН від 07.07.2021 № 1/9-344) https://mon.gov.ua/ua/npa/planuvannya-roboti-zakladu-doshkilnoyi-osviti-na-rik  Про затвердження Методичних рекомендацій щодо створення, змісту та завантаження е-портфоліо (наказ МОН від 30.05.2019 № 755)   “Вчимося читати” частина 1 Робочий зошит для дітей 4-6 років, “Фенікс”, 2019 р.   «Про забезпечення психологічного супроводу учасників освітнього процесу в умовах воєнного стану вУкраїні» (лист МОН N 1/3737-22 від 29.03. 2022 ).</vt:lpstr>
      <vt:lpstr>РОБОТА З БАТЬКАМИ МЕТА: пропагувати переваги навчання читанню  за методикою Л. Шелестової; залучати батьків до активної співпраці. -консультації: “Пограйтеся із своєю дитиною”, “Поясніть дитині значення слів”, “Цікавинки для занять батьків з дитиною”. -день відкритих дверей. -презентація (https://www.facebook.com/groups/469566153599151 --розповсюдження чек – листів  (https://vseosvita.ua/user/id1582551/blog) -шиття м`яких букв. </vt:lpstr>
      <vt:lpstr>РОБОТА З БАТЬКАМИ (ЧЕК-ЛИСТИ ТА РЕКОМЕНДАЦІЇ)</vt:lpstr>
      <vt:lpstr>ПУБЛІКАЦІЯ У ФАХОВИХ ВИДАННЯХ, Е/САЙТАХ   </vt:lpstr>
      <vt:lpstr>ПУБЛІКАЦІЯ У ФАХОВИХ ВИДАННЯХ, Е/САЙТАХ  </vt:lpstr>
      <vt:lpstr>НАВЧАЛЬНО-МАТЕРІАЛЬНА БАЗА</vt:lpstr>
      <vt:lpstr>ВІДГУКИ ПРО ДІЯЛЬНІСТЬ ПЕДАГОГІЧНОГО ПРАЦІВНИКА ТА ЇЇ РЕЗУЛЬТАТИ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Acer</cp:lastModifiedBy>
  <cp:revision>73</cp:revision>
  <dcterms:created xsi:type="dcterms:W3CDTF">2022-10-28T15:57:55Z</dcterms:created>
  <dcterms:modified xsi:type="dcterms:W3CDTF">2023-02-23T17:03:46Z</dcterms:modified>
</cp:coreProperties>
</file>