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Proxima Nova"/>
      <p:regular r:id="rId15"/>
      <p:bold r:id="rId16"/>
      <p:italic r:id="rId17"/>
      <p:boldItalic r:id="rId18"/>
    </p:embeddedFont>
    <p:embeddedFont>
      <p:font typeface="Roboto"/>
      <p:regular r:id="rId19"/>
      <p:bold r:id="rId20"/>
      <p:italic r:id="rId21"/>
      <p:boldItalic r:id="rId22"/>
    </p:embeddedFont>
    <p:embeddedFont>
      <p:font typeface="Alfa Slab One"/>
      <p:regular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.fntdata"/><Relationship Id="rId11" Type="http://schemas.openxmlformats.org/officeDocument/2006/relationships/slide" Target="slides/slide6.xml"/><Relationship Id="rId22" Type="http://schemas.openxmlformats.org/officeDocument/2006/relationships/font" Target="fonts/Roboto-boldItalic.fntdata"/><Relationship Id="rId10" Type="http://schemas.openxmlformats.org/officeDocument/2006/relationships/slide" Target="slides/slide5.xml"/><Relationship Id="rId21" Type="http://schemas.openxmlformats.org/officeDocument/2006/relationships/font" Target="fonts/Roboto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AlfaSlabOne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ProximaNova-regular.fntdata"/><Relationship Id="rId14" Type="http://schemas.openxmlformats.org/officeDocument/2006/relationships/slide" Target="slides/slide9.xml"/><Relationship Id="rId17" Type="http://schemas.openxmlformats.org/officeDocument/2006/relationships/font" Target="fonts/ProximaNova-italic.fntdata"/><Relationship Id="rId16" Type="http://schemas.openxmlformats.org/officeDocument/2006/relationships/font" Target="fonts/ProximaNova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Roboto-regular.fntdata"/><Relationship Id="rId6" Type="http://schemas.openxmlformats.org/officeDocument/2006/relationships/slide" Target="slides/slide1.xml"/><Relationship Id="rId18" Type="http://schemas.openxmlformats.org/officeDocument/2006/relationships/font" Target="fonts/ProximaNova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b926aaebb7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b926aaebb7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b926aaebb7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2b926aaebb7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b926aaebb7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b926aaebb7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b926aaebb7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b926aaebb7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b926aaebb7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b926aaebb7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b926aaebb7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2b926aaebb7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b926aaebb7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b926aaebb7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b926aaebb7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2b926aaebb7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4278300" y="2751163"/>
            <a:ext cx="587400" cy="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167925"/>
            <a:ext cx="8520600" cy="198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2242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311700" y="2480550"/>
            <a:ext cx="8114400" cy="244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490875"/>
            <a:ext cx="2808000" cy="307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375599"/>
            <a:ext cx="4045200" cy="155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981125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lfa Slab One"/>
              <a:buNone/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game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●"/>
              <a:defRPr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Урок 15</a:t>
            </a:r>
            <a:endParaRPr/>
          </a:p>
        </p:txBody>
      </p:sp>
      <p:sp>
        <p:nvSpPr>
          <p:cNvPr id="57" name="Google Shape;57;p13"/>
          <p:cNvSpPr txBox="1"/>
          <p:nvPr>
            <p:ph idx="1" type="subTitle"/>
          </p:nvPr>
        </p:nvSpPr>
        <p:spPr>
          <a:xfrm>
            <a:off x="311700" y="2930050"/>
            <a:ext cx="8520600" cy="151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/>
              <a:t>Вплив поведінки на </a:t>
            </a:r>
            <a:r>
              <a:rPr b="1" lang="uk"/>
              <a:t>здоров'я</a:t>
            </a:r>
            <a:r>
              <a:rPr b="1" lang="uk"/>
              <a:t> і безпеку. 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/>
              <a:t>Булінг і протидія його проявам. Поняття самооцінки. Переваги упевненої поведінки.</a:t>
            </a:r>
            <a:endParaRPr b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Вплив</a:t>
            </a:r>
            <a:r>
              <a:rPr lang="uk"/>
              <a:t> поведінки на </a:t>
            </a:r>
            <a:r>
              <a:rPr lang="uk"/>
              <a:t>здоров'я</a:t>
            </a:r>
            <a:r>
              <a:rPr lang="uk"/>
              <a:t> і безпеку</a:t>
            </a:r>
            <a:endParaRPr/>
          </a:p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Наша поведінка може бути різною. Спілкуючись із людьми, ми можемо з ними сваритися, домовлятися чи робити щось спільно. Можемо уважно слухати чи не зважати на те, що нам кажуть. Можемо посміхатися, а можемо дивитися похмуро.</a:t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Залежно від того, як ми поводимося, у нас складаються доброзичливі або конфліктні стосунки з людьми.</a:t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8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5250" y="2571750"/>
            <a:ext cx="3942850" cy="222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06129" y="2522004"/>
            <a:ext cx="3247025" cy="232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5"/>
          <p:cNvSpPr txBox="1"/>
          <p:nvPr>
            <p:ph idx="1" type="body"/>
          </p:nvPr>
        </p:nvSpPr>
        <p:spPr>
          <a:xfrm>
            <a:off x="311700" y="445025"/>
            <a:ext cx="8520600" cy="412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Стосунки й особливості спілкування впливають на здоров’я.</a:t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Добрі стосунки, спокійна обстановка, розуміння одне одного покращують наше здоров’я. У цьому разі спільне навчання приносить радість, інші позитивні емоції. </a:t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Сварки та претензії до людей навколо, невміння вислухати, небажання домовитися погіршують наше здоров’я.</a:t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В атмосфері невдоволення та нерозуміння важко жити й неможливо вчитися.</a:t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Основою щасливого життя й успішного навчання є позитивне спілкування. </a:t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Негативне спілкування буде, навпаки, псувати настрій, робити з навчання тягар, шкодити здоров’ю. </a:t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Неправильна поведінка негативно впливає на нашу безпеку. </a:t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Ми можемо опинитися в ситуації, коли нам не прийдуть на допомогу саме через те, що ми перед цим неправильно поводилися. </a:t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Або завдяки поганому настрою ми стаємо неуважними й не встигнемо помітити небезпеку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Булінг і протидія його проявам</a:t>
            </a:r>
            <a:endParaRPr/>
          </a:p>
        </p:txBody>
      </p:sp>
      <p:sp>
        <p:nvSpPr>
          <p:cNvPr id="77" name="Google Shape;77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Слово «булінг» перекладається з англійської як «знущатися». </a:t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Булінгом називають жорстоке ставлення, агресивну поведінку, яка створює негативне середовище для людини. Це вкрай неприємна поведінка однієї дитини або групи дітей щодо інших.</a:t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Кривдники/кривдниці знаходять різні приводи для цькування й отримують задоволення, принижуючи когось. Це говорить про їхній низький рівень культури та невміння правильно спілкуватися. </a:t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Той, хто займається цькуванням, завдає шкоди насамперед самому собі. Бажання когось принизити, агресія й цькування руйнують особистість того, хто це робить.</a:t>
            </a:r>
            <a:endParaRPr/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9725" y="3065279"/>
            <a:ext cx="4418275" cy="178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7"/>
          <p:cNvSpPr txBox="1"/>
          <p:nvPr>
            <p:ph idx="1" type="body"/>
          </p:nvPr>
        </p:nvSpPr>
        <p:spPr>
          <a:xfrm>
            <a:off x="311700" y="1152475"/>
            <a:ext cx="8520600" cy="364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3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Булінг є поведінкою людей, не здатних зрозуміти, у чому полягає їхній власний інтерес. </a:t>
            </a:r>
            <a:endParaRPr sz="13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uk" sz="13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Вони наражають себе на небезпеку, бо у світі, де править насильство, погано всім. </a:t>
            </a:r>
            <a:endParaRPr sz="13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uk" sz="13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Велика ймовірність, що вони самі завтра опиняться в ролі жертви. </a:t>
            </a:r>
            <a:endParaRPr sz="13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uk" sz="13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Іноді, не тямлячи, вони вважають, що цькування — це смішна, весела гра, що в ній немає ані проблеми, ані трагедії. </a:t>
            </a:r>
            <a:endParaRPr sz="13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uk" sz="13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Вони також думають, що їх ніколи за це не покарають. </a:t>
            </a:r>
            <a:endParaRPr sz="13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uk" sz="13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Бо про цю «гру» ніхто не дізнається або на це не звернуть уваги. </a:t>
            </a:r>
            <a:endParaRPr sz="13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uk" sz="13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Тому перший захист від булінгу — гласність. </a:t>
            </a:r>
            <a:endParaRPr sz="13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uk" sz="13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Важливо розповісти про це дорослим і зупинити процес цькування від самого його початку. </a:t>
            </a:r>
            <a:endParaRPr sz="13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uk" sz="13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Це буде корисно для здоров’я та безпеки всіх учасників/учасниць подій.</a:t>
            </a:r>
            <a:endParaRPr sz="2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У ситуації булінгу беруть участь </a:t>
            </a:r>
            <a:r>
              <a:rPr b="1"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той/та, хто цькує, той/та, кого цькують, ті, хто спостерігають</a:t>
            </a: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. </a:t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Якщо хтось із них відкрито засуджує таку поведінку й розповідає про те, що відбулося, то булінг можна швидко припинити. </a:t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Якщо ти знаєш, що цькують твого друга чи подругу, то одразу розкажи про це. Тобі допоможуть учителі й учительки, родичі, батьки, дорослі, інші школярі й школярки. </a:t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Якщо ти сам/сама постраждав/постраждала, теж </a:t>
            </a:r>
            <a:r>
              <a:rPr b="1"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не мовчи</a:t>
            </a: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. </a:t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uk" sz="1150" u="sng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Твоя зброя — уміння розповісти про проблему, яка виникла</a:t>
            </a: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. Це питання тих, хто цькує. Бо вони можуть стати небезпечними й нещасними людьми. Їм теж потрібна допомога. І вона полягає у відкритому обговоренні їхньої неприйнятної для інших людей поведінки.</a:t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Якщо ти сам або сама займаєшся булінгом, то подумай, чому ти робиш боляче іншому чи іншій. Чого ти хочеш насправді? Булінг — це лише твої дії, а не твоя особистість. Оскільки ти особистість, то можеш керувати своїми діями. Керуй ними, змінюйся на краще. Навчайся бачити і в собі, і в інших людях найпрекрасніші риси.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Поняття</a:t>
            </a:r>
            <a:r>
              <a:rPr lang="uk"/>
              <a:t> самооцінки. Переваги впевненої поведінки.</a:t>
            </a:r>
            <a:endParaRPr/>
          </a:p>
        </p:txBody>
      </p:sp>
      <p:sp>
        <p:nvSpPr>
          <p:cNvPr id="96" name="Google Shape;96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Людина звертає увагу на ставлення до себе інших людей. Вона чує інформацію про себе й аналізує її. Одночасно людина сама оцінює свої можливості та якості.</a:t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Самооцінка — це оцінка особистістю самої себе, свого місця серед інших людей. Вона регулює поведінку людини.</a:t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Самооцінка схожа на внутрішнього критика, який може бути або занадто строгим, або, навпаки, занадто добрим.</a:t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Якщо самооцінка відповідає реальності, то її називають адекватною. </a:t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Адекватна самооцінка дає можливість розвивати свої достоїнства та позбуватися власних недоліків.</a:t>
            </a:r>
            <a:endParaRPr/>
          </a:p>
        </p:txBody>
      </p:sp>
      <p:pic>
        <p:nvPicPr>
          <p:cNvPr id="97" name="Google Shape;9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7425" y="3214625"/>
            <a:ext cx="4419600" cy="1771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3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Якщо людина неправильно себе оцінює, то така самооцінка є неадекватною. Тобто вона не відповідає реальності.</a:t>
            </a:r>
            <a:endParaRPr sz="13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uk" sz="13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Люди із завищеною самооцінкою бачать лише свої сильні сторони й не бачать власних недоліків. Це призводить до зверхності щодо інших. Таке не дуже подобається людям, які навколо.</a:t>
            </a:r>
            <a:endParaRPr sz="13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uk" sz="13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Люди із заниженою самооцінкою вважають себе гіршими за інших, бо бачать лише свої недоліки й не помічають власних сильних сторін. Це не є правильним щодо себе. Тому треба вчитися бачити в собі позитив, а не тільки негатив.</a:t>
            </a:r>
            <a:endParaRPr sz="13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800"/>
              </a:spcBef>
              <a:spcAft>
                <a:spcPts val="1200"/>
              </a:spcAft>
              <a:buNone/>
            </a:pPr>
            <a:r>
              <a:t/>
            </a:r>
            <a:endParaRPr sz="2000"/>
          </a:p>
        </p:txBody>
      </p:sp>
      <p:pic>
        <p:nvPicPr>
          <p:cNvPr id="104" name="Google Shape;10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5775" y="3206200"/>
            <a:ext cx="5838575" cy="1632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21"/>
          <p:cNvSpPr txBox="1"/>
          <p:nvPr>
            <p:ph idx="1" type="body"/>
          </p:nvPr>
        </p:nvSpPr>
        <p:spPr>
          <a:xfrm>
            <a:off x="311700" y="1017725"/>
            <a:ext cx="8520600" cy="380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3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Треба розуміти, що люди не поділяються на хороших і поганих, вони просто різні.</a:t>
            </a:r>
            <a:endParaRPr sz="13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uk" sz="13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Кожен/кожна з вас є особистістю з величезними можливостями. </a:t>
            </a:r>
            <a:endParaRPr sz="13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uk" sz="13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Ви маєте опановувати впевнену поведінку. </a:t>
            </a:r>
            <a:endParaRPr sz="13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uk" sz="13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Упевнена поведінка дозволяє людям відстоювати свої інтереси, не обмежуючи при цьому права інших. </a:t>
            </a:r>
            <a:endParaRPr sz="13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uk" sz="13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Завдяки такій поведінці формуються рівноправні стосунки, у яких ніхто не почувається ображеним чи приниженим.</a:t>
            </a:r>
            <a:endParaRPr sz="13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uk" sz="13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Можливість діяти впевнено сприяє зростанню почуття самоповаги й поваги до інших людей.</a:t>
            </a:r>
            <a:endParaRPr sz="2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