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9" r:id="rId13"/>
    <p:sldId id="271" r:id="rId14"/>
    <p:sldId id="267" r:id="rId15"/>
    <p:sldId id="268" r:id="rId16"/>
    <p:sldId id="270" r:id="rId17"/>
    <p:sldId id="273" r:id="rId18"/>
    <p:sldId id="272" r:id="rId19"/>
    <p:sldId id="274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487848"/>
    <a:srgbClr val="FF99FF"/>
    <a:srgbClr val="FFCCFF"/>
    <a:srgbClr val="FF66FF"/>
    <a:srgbClr val="CC99FF"/>
    <a:srgbClr val="99FF99"/>
    <a:srgbClr val="FFFFCC"/>
    <a:srgbClr val="FFCCCC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7" d="100"/>
          <a:sy n="47" d="100"/>
        </p:scale>
        <p:origin x="72" y="8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11AFAF3-1532-49F3-86F4-44DCB8B18A79}" type="doc">
      <dgm:prSet loTypeId="urn:microsoft.com/office/officeart/2005/8/layout/default" loCatId="list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9CA032BA-BD92-4FA5-B2BF-4922373EB4E7}">
      <dgm:prSet phldrT="[Текст]" custT="1"/>
      <dgm:spPr/>
      <dgm:t>
        <a:bodyPr/>
        <a:lstStyle/>
        <a:p>
          <a:r>
            <a:rPr lang="uk-UA" sz="1600" b="0" i="0" noProof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Флоренція за доби Середньовіччя була одним із найбільш економічно розвинених міст Європи. Основу її багатства становило </a:t>
          </a:r>
          <a:r>
            <a:rPr lang="uk-UA" sz="1600" b="0" i="0" u="sng" noProof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сукно</a:t>
          </a:r>
          <a:r>
            <a:rPr lang="uk-UA" sz="1600" b="0" i="0" noProof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що виготовляли у великих суконних майстернях. </a:t>
          </a:r>
          <a:endParaRPr lang="uk-UA" sz="1600" noProof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BEF5B1F-BD82-4BCB-9F18-6B3CBDD1BFD8}" type="parTrans" cxnId="{B318E8B2-F136-4F45-BB5F-B313C9BDB52D}">
      <dgm:prSet/>
      <dgm:spPr/>
      <dgm:t>
        <a:bodyPr/>
        <a:lstStyle/>
        <a:p>
          <a:endParaRPr lang="ru-RU"/>
        </a:p>
      </dgm:t>
    </dgm:pt>
    <dgm:pt modelId="{0DF9C7D5-3982-4DFD-8A8D-592F81A9A694}" type="sibTrans" cxnId="{B318E8B2-F136-4F45-BB5F-B313C9BDB52D}">
      <dgm:prSet/>
      <dgm:spPr/>
      <dgm:t>
        <a:bodyPr/>
        <a:lstStyle/>
        <a:p>
          <a:endParaRPr lang="ru-RU"/>
        </a:p>
      </dgm:t>
    </dgm:pt>
    <dgm:pt modelId="{0DC3B958-5CAD-4915-B2F6-711110D1D15B}">
      <dgm:prSet phldrT="[Текст]" custT="1"/>
      <dgm:spPr/>
      <dgm:t>
        <a:bodyPr/>
        <a:lstStyle/>
        <a:p>
          <a:r>
            <a:rPr lang="uk-UA" sz="1600" b="0" i="0" noProof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Крім суконного виробництва, у Флоренції розвивалися </a:t>
          </a:r>
          <a:r>
            <a:rPr lang="uk-UA" sz="1600" b="0" i="0" u="sng" noProof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виробництво шовкових тканин, обробка хутра та ювелірна справа</a:t>
          </a:r>
          <a:r>
            <a:rPr lang="uk-UA" sz="1600" b="0" i="0" noProof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 Флоренція також була найбільшим центром </a:t>
          </a:r>
          <a:r>
            <a:rPr lang="uk-UA" sz="1600" b="0" i="0" u="sng" noProof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торговельно-лихварських і банківських операцій.</a:t>
          </a:r>
          <a:endParaRPr lang="uk-UA" sz="1600" u="sng" noProof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8F87DE6-D7E6-4E11-B438-30CB2A880710}" type="parTrans" cxnId="{914CD2E2-6CD2-4A6C-8EF6-DD944A86F331}">
      <dgm:prSet/>
      <dgm:spPr/>
      <dgm:t>
        <a:bodyPr/>
        <a:lstStyle/>
        <a:p>
          <a:endParaRPr lang="ru-RU"/>
        </a:p>
      </dgm:t>
    </dgm:pt>
    <dgm:pt modelId="{16686641-566C-486D-89D3-6B3BC9E60CD2}" type="sibTrans" cxnId="{914CD2E2-6CD2-4A6C-8EF6-DD944A86F331}">
      <dgm:prSet/>
      <dgm:spPr/>
      <dgm:t>
        <a:bodyPr/>
        <a:lstStyle/>
        <a:p>
          <a:endParaRPr lang="ru-RU"/>
        </a:p>
      </dgm:t>
    </dgm:pt>
    <dgm:pt modelId="{D7B24B20-B9B0-48D8-AD13-4713DA427B1B}">
      <dgm:prSet phldrT="[Текст]"/>
      <dgm:spPr/>
      <dgm:t>
        <a:bodyPr/>
        <a:lstStyle/>
        <a:p>
          <a:r>
            <a:rPr lang="uk-UA" b="0" i="0" noProof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Розташовані поряд із Римом флорентійські банки почали обслуговувати фінансові операції римських пап по всій Європі. Свідченням фінансової могутності Флоренції став золотий флорентійський флорин, який широко використовувався в міжнародній торгівлі.</a:t>
          </a:r>
          <a:endParaRPr lang="uk-UA" noProof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B7CED3E-082D-4F1C-9736-5B16D2AA7A63}" type="parTrans" cxnId="{68240A7C-972F-4A43-91F1-D249AD7102FA}">
      <dgm:prSet/>
      <dgm:spPr/>
      <dgm:t>
        <a:bodyPr/>
        <a:lstStyle/>
        <a:p>
          <a:endParaRPr lang="ru-RU"/>
        </a:p>
      </dgm:t>
    </dgm:pt>
    <dgm:pt modelId="{C7267589-710A-46ED-9D10-B8B57A00C42D}" type="sibTrans" cxnId="{68240A7C-972F-4A43-91F1-D249AD7102FA}">
      <dgm:prSet/>
      <dgm:spPr/>
      <dgm:t>
        <a:bodyPr/>
        <a:lstStyle/>
        <a:p>
          <a:endParaRPr lang="ru-RU"/>
        </a:p>
      </dgm:t>
    </dgm:pt>
    <dgm:pt modelId="{32B7C9E7-526E-4E1E-86A2-6AB4DB8D516C}">
      <dgm:prSet phldrT="[Текст]" custT="1"/>
      <dgm:spPr/>
      <dgm:t>
        <a:bodyPr/>
        <a:lstStyle/>
        <a:p>
          <a:r>
            <a:rPr lang="uk-UA" sz="1600" b="0" i="0" noProof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 формою правління Флоренція була республікою. Згідно з Конституцією </a:t>
          </a:r>
          <a:r>
            <a:rPr lang="uk-UA" sz="1600" b="0" i="0" u="sng" noProof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1293 р., </a:t>
          </a:r>
          <a:r>
            <a:rPr lang="uk-UA" sz="1600" b="0" i="0" noProof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верховним органом влади була</a:t>
          </a:r>
          <a:r>
            <a:rPr lang="uk-UA" sz="1600" b="1" i="0" u="sng" noProof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 сеньйорія</a:t>
          </a:r>
          <a:r>
            <a:rPr lang="uk-UA" sz="1600" b="0" i="0" noProof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 Очолював сеньйорію </a:t>
          </a:r>
          <a:r>
            <a:rPr lang="uk-UA" sz="1600" b="0" i="0" noProof="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гонфалоньєр</a:t>
          </a:r>
          <a:r>
            <a:rPr lang="uk-UA" sz="1600" b="0" i="0" noProof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який під час війни ще й командував міським ополченням.</a:t>
          </a:r>
          <a:endParaRPr lang="uk-UA" sz="1600" noProof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C71DF2A-8EB8-47A6-B3BB-36E8778FF41D}" type="parTrans" cxnId="{00A41D21-93B0-410F-BC89-034DC6D30509}">
      <dgm:prSet/>
      <dgm:spPr/>
      <dgm:t>
        <a:bodyPr/>
        <a:lstStyle/>
        <a:p>
          <a:endParaRPr lang="ru-RU"/>
        </a:p>
      </dgm:t>
    </dgm:pt>
    <dgm:pt modelId="{4647C131-1AD0-44CD-B158-0D13D4610838}" type="sibTrans" cxnId="{00A41D21-93B0-410F-BC89-034DC6D30509}">
      <dgm:prSet/>
      <dgm:spPr/>
      <dgm:t>
        <a:bodyPr/>
        <a:lstStyle/>
        <a:p>
          <a:endParaRPr lang="ru-RU"/>
        </a:p>
      </dgm:t>
    </dgm:pt>
    <dgm:pt modelId="{E5821119-8404-4344-9A07-367879A9766B}">
      <dgm:prSet phldrT="[Текст]"/>
      <dgm:spPr/>
      <dgm:t>
        <a:bodyPr/>
        <a:lstStyle/>
        <a:p>
          <a:r>
            <a:rPr lang="uk-UA" b="0" i="0" noProof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Боротьбу за вищі посади в республіці вели декілька найбагатших родин міста. Від кінця </a:t>
          </a:r>
          <a:r>
            <a:rPr lang="ru-RU" b="0" i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XIV ст. </a:t>
          </a:r>
          <a:r>
            <a:rPr lang="uk-UA" b="0" i="0" noProof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найбільший вплив у місті мала родина </a:t>
          </a:r>
          <a:r>
            <a:rPr lang="uk-UA" b="1" i="0" noProof="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Медічі</a:t>
          </a:r>
          <a:r>
            <a:rPr lang="uk-UA" b="0" i="0" noProof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 У 1434 р. правителем Флоренції майже на 30 років став </a:t>
          </a:r>
          <a:r>
            <a:rPr lang="uk-UA" b="1" i="0" noProof="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Козімо</a:t>
          </a:r>
          <a:r>
            <a:rPr lang="uk-UA" b="1" i="0" noProof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uk-UA" b="1" i="0" noProof="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Медічі</a:t>
          </a:r>
          <a:r>
            <a:rPr lang="uk-UA" b="0" i="0" noProof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uk-UA" noProof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BB700A7-7C42-47BF-8415-745D26FB668C}" type="parTrans" cxnId="{DABF28D6-7A16-4F4B-99C3-8E7FE5745CE6}">
      <dgm:prSet/>
      <dgm:spPr/>
      <dgm:t>
        <a:bodyPr/>
        <a:lstStyle/>
        <a:p>
          <a:endParaRPr lang="ru-RU"/>
        </a:p>
      </dgm:t>
    </dgm:pt>
    <dgm:pt modelId="{1735DE7F-41B9-47F3-AD54-927BCAA5D806}" type="sibTrans" cxnId="{DABF28D6-7A16-4F4B-99C3-8E7FE5745CE6}">
      <dgm:prSet/>
      <dgm:spPr/>
      <dgm:t>
        <a:bodyPr/>
        <a:lstStyle/>
        <a:p>
          <a:endParaRPr lang="ru-RU"/>
        </a:p>
      </dgm:t>
    </dgm:pt>
    <dgm:pt modelId="{F6CB01DE-43CA-4D4B-98F5-1ACF1C0530AE}" type="pres">
      <dgm:prSet presAssocID="{A11AFAF3-1532-49F3-86F4-44DCB8B18A79}" presName="diagram" presStyleCnt="0">
        <dgm:presLayoutVars>
          <dgm:dir/>
          <dgm:resizeHandles val="exact"/>
        </dgm:presLayoutVars>
      </dgm:prSet>
      <dgm:spPr/>
    </dgm:pt>
    <dgm:pt modelId="{1A1BAFC4-C567-467E-B1C8-86958412B451}" type="pres">
      <dgm:prSet presAssocID="{9CA032BA-BD92-4FA5-B2BF-4922373EB4E7}" presName="node" presStyleLbl="node1" presStyleIdx="0" presStyleCnt="5">
        <dgm:presLayoutVars>
          <dgm:bulletEnabled val="1"/>
        </dgm:presLayoutVars>
      </dgm:prSet>
      <dgm:spPr/>
    </dgm:pt>
    <dgm:pt modelId="{06F3D151-E698-400B-9283-4A431AEE4EE6}" type="pres">
      <dgm:prSet presAssocID="{0DF9C7D5-3982-4DFD-8A8D-592F81A9A694}" presName="sibTrans" presStyleCnt="0"/>
      <dgm:spPr/>
    </dgm:pt>
    <dgm:pt modelId="{297FB82D-ED7F-4C86-AE43-B45E14DEAD7E}" type="pres">
      <dgm:prSet presAssocID="{0DC3B958-5CAD-4915-B2F6-711110D1D15B}" presName="node" presStyleLbl="node1" presStyleIdx="1" presStyleCnt="5">
        <dgm:presLayoutVars>
          <dgm:bulletEnabled val="1"/>
        </dgm:presLayoutVars>
      </dgm:prSet>
      <dgm:spPr/>
    </dgm:pt>
    <dgm:pt modelId="{AF5301C0-AA8F-4D93-9F9D-DD1E1CF927C9}" type="pres">
      <dgm:prSet presAssocID="{16686641-566C-486D-89D3-6B3BC9E60CD2}" presName="sibTrans" presStyleCnt="0"/>
      <dgm:spPr/>
    </dgm:pt>
    <dgm:pt modelId="{C9000106-8985-4BC3-B901-4F61DFA9ACA8}" type="pres">
      <dgm:prSet presAssocID="{D7B24B20-B9B0-48D8-AD13-4713DA427B1B}" presName="node" presStyleLbl="node1" presStyleIdx="2" presStyleCnt="5">
        <dgm:presLayoutVars>
          <dgm:bulletEnabled val="1"/>
        </dgm:presLayoutVars>
      </dgm:prSet>
      <dgm:spPr/>
    </dgm:pt>
    <dgm:pt modelId="{26E4669F-1BB3-44A7-8A25-FF6349C5C8C2}" type="pres">
      <dgm:prSet presAssocID="{C7267589-710A-46ED-9D10-B8B57A00C42D}" presName="sibTrans" presStyleCnt="0"/>
      <dgm:spPr/>
    </dgm:pt>
    <dgm:pt modelId="{831432E6-4476-4641-9D59-586DCA004977}" type="pres">
      <dgm:prSet presAssocID="{32B7C9E7-526E-4E1E-86A2-6AB4DB8D516C}" presName="node" presStyleLbl="node1" presStyleIdx="3" presStyleCnt="5">
        <dgm:presLayoutVars>
          <dgm:bulletEnabled val="1"/>
        </dgm:presLayoutVars>
      </dgm:prSet>
      <dgm:spPr/>
    </dgm:pt>
    <dgm:pt modelId="{93631402-E5A6-4423-91C8-BF051D5F1F19}" type="pres">
      <dgm:prSet presAssocID="{4647C131-1AD0-44CD-B158-0D13D4610838}" presName="sibTrans" presStyleCnt="0"/>
      <dgm:spPr/>
    </dgm:pt>
    <dgm:pt modelId="{310AA483-15C9-46D6-8BB0-D3EE18E9B0EF}" type="pres">
      <dgm:prSet presAssocID="{E5821119-8404-4344-9A07-367879A9766B}" presName="node" presStyleLbl="node1" presStyleIdx="4" presStyleCnt="5">
        <dgm:presLayoutVars>
          <dgm:bulletEnabled val="1"/>
        </dgm:presLayoutVars>
      </dgm:prSet>
      <dgm:spPr/>
    </dgm:pt>
  </dgm:ptLst>
  <dgm:cxnLst>
    <dgm:cxn modelId="{6AC7A417-18AF-4185-9CBE-84D8E74530F2}" type="presOf" srcId="{9CA032BA-BD92-4FA5-B2BF-4922373EB4E7}" destId="{1A1BAFC4-C567-467E-B1C8-86958412B451}" srcOrd="0" destOrd="0" presId="urn:microsoft.com/office/officeart/2005/8/layout/default"/>
    <dgm:cxn modelId="{00A41D21-93B0-410F-BC89-034DC6D30509}" srcId="{A11AFAF3-1532-49F3-86F4-44DCB8B18A79}" destId="{32B7C9E7-526E-4E1E-86A2-6AB4DB8D516C}" srcOrd="3" destOrd="0" parTransId="{CC71DF2A-8EB8-47A6-B3BB-36E8778FF41D}" sibTransId="{4647C131-1AD0-44CD-B158-0D13D4610838}"/>
    <dgm:cxn modelId="{D1CD7D2E-3035-42F2-BDBE-9AAC9CE0D6FB}" type="presOf" srcId="{32B7C9E7-526E-4E1E-86A2-6AB4DB8D516C}" destId="{831432E6-4476-4641-9D59-586DCA004977}" srcOrd="0" destOrd="0" presId="urn:microsoft.com/office/officeart/2005/8/layout/default"/>
    <dgm:cxn modelId="{D1A2B83B-EFA9-4CB7-B8DC-F05A2FF4DC80}" type="presOf" srcId="{D7B24B20-B9B0-48D8-AD13-4713DA427B1B}" destId="{C9000106-8985-4BC3-B901-4F61DFA9ACA8}" srcOrd="0" destOrd="0" presId="urn:microsoft.com/office/officeart/2005/8/layout/default"/>
    <dgm:cxn modelId="{68240A7C-972F-4A43-91F1-D249AD7102FA}" srcId="{A11AFAF3-1532-49F3-86F4-44DCB8B18A79}" destId="{D7B24B20-B9B0-48D8-AD13-4713DA427B1B}" srcOrd="2" destOrd="0" parTransId="{5B7CED3E-082D-4F1C-9736-5B16D2AA7A63}" sibTransId="{C7267589-710A-46ED-9D10-B8B57A00C42D}"/>
    <dgm:cxn modelId="{873E7899-AAF7-4134-BD7B-9D8B339E77AA}" type="presOf" srcId="{0DC3B958-5CAD-4915-B2F6-711110D1D15B}" destId="{297FB82D-ED7F-4C86-AE43-B45E14DEAD7E}" srcOrd="0" destOrd="0" presId="urn:microsoft.com/office/officeart/2005/8/layout/default"/>
    <dgm:cxn modelId="{B318E8B2-F136-4F45-BB5F-B313C9BDB52D}" srcId="{A11AFAF3-1532-49F3-86F4-44DCB8B18A79}" destId="{9CA032BA-BD92-4FA5-B2BF-4922373EB4E7}" srcOrd="0" destOrd="0" parTransId="{EBEF5B1F-BD82-4BCB-9F18-6B3CBDD1BFD8}" sibTransId="{0DF9C7D5-3982-4DFD-8A8D-592F81A9A694}"/>
    <dgm:cxn modelId="{223E5CD4-EB3E-433D-ADC8-9D9DABA0A376}" type="presOf" srcId="{E5821119-8404-4344-9A07-367879A9766B}" destId="{310AA483-15C9-46D6-8BB0-D3EE18E9B0EF}" srcOrd="0" destOrd="0" presId="urn:microsoft.com/office/officeart/2005/8/layout/default"/>
    <dgm:cxn modelId="{ACA4E9D5-2F7F-432A-8E60-FE3D3A4539C2}" type="presOf" srcId="{A11AFAF3-1532-49F3-86F4-44DCB8B18A79}" destId="{F6CB01DE-43CA-4D4B-98F5-1ACF1C0530AE}" srcOrd="0" destOrd="0" presId="urn:microsoft.com/office/officeart/2005/8/layout/default"/>
    <dgm:cxn modelId="{DABF28D6-7A16-4F4B-99C3-8E7FE5745CE6}" srcId="{A11AFAF3-1532-49F3-86F4-44DCB8B18A79}" destId="{E5821119-8404-4344-9A07-367879A9766B}" srcOrd="4" destOrd="0" parTransId="{BBB700A7-7C42-47BF-8415-745D26FB668C}" sibTransId="{1735DE7F-41B9-47F3-AD54-927BCAA5D806}"/>
    <dgm:cxn modelId="{914CD2E2-6CD2-4A6C-8EF6-DD944A86F331}" srcId="{A11AFAF3-1532-49F3-86F4-44DCB8B18A79}" destId="{0DC3B958-5CAD-4915-B2F6-711110D1D15B}" srcOrd="1" destOrd="0" parTransId="{08F87DE6-D7E6-4E11-B438-30CB2A880710}" sibTransId="{16686641-566C-486D-89D3-6B3BC9E60CD2}"/>
    <dgm:cxn modelId="{99D0D679-F8D1-471C-AEE6-E4FBC2C23C35}" type="presParOf" srcId="{F6CB01DE-43CA-4D4B-98F5-1ACF1C0530AE}" destId="{1A1BAFC4-C567-467E-B1C8-86958412B451}" srcOrd="0" destOrd="0" presId="urn:microsoft.com/office/officeart/2005/8/layout/default"/>
    <dgm:cxn modelId="{C47A6828-4324-4C07-B9B6-795B19494612}" type="presParOf" srcId="{F6CB01DE-43CA-4D4B-98F5-1ACF1C0530AE}" destId="{06F3D151-E698-400B-9283-4A431AEE4EE6}" srcOrd="1" destOrd="0" presId="urn:microsoft.com/office/officeart/2005/8/layout/default"/>
    <dgm:cxn modelId="{9B795DF8-422E-40AE-98D8-F9743EBE4E83}" type="presParOf" srcId="{F6CB01DE-43CA-4D4B-98F5-1ACF1C0530AE}" destId="{297FB82D-ED7F-4C86-AE43-B45E14DEAD7E}" srcOrd="2" destOrd="0" presId="urn:microsoft.com/office/officeart/2005/8/layout/default"/>
    <dgm:cxn modelId="{AC41C4BC-2B76-4A6C-A749-F3DCE77070BC}" type="presParOf" srcId="{F6CB01DE-43CA-4D4B-98F5-1ACF1C0530AE}" destId="{AF5301C0-AA8F-4D93-9F9D-DD1E1CF927C9}" srcOrd="3" destOrd="0" presId="urn:microsoft.com/office/officeart/2005/8/layout/default"/>
    <dgm:cxn modelId="{C14E5860-CDC4-4066-B209-39E1B93307DB}" type="presParOf" srcId="{F6CB01DE-43CA-4D4B-98F5-1ACF1C0530AE}" destId="{C9000106-8985-4BC3-B901-4F61DFA9ACA8}" srcOrd="4" destOrd="0" presId="urn:microsoft.com/office/officeart/2005/8/layout/default"/>
    <dgm:cxn modelId="{76F3274F-A478-4FD2-8994-AA265307E46A}" type="presParOf" srcId="{F6CB01DE-43CA-4D4B-98F5-1ACF1C0530AE}" destId="{26E4669F-1BB3-44A7-8A25-FF6349C5C8C2}" srcOrd="5" destOrd="0" presId="urn:microsoft.com/office/officeart/2005/8/layout/default"/>
    <dgm:cxn modelId="{6959472B-C7E4-43F4-BBB3-0B2805A9954C}" type="presParOf" srcId="{F6CB01DE-43CA-4D4B-98F5-1ACF1C0530AE}" destId="{831432E6-4476-4641-9D59-586DCA004977}" srcOrd="6" destOrd="0" presId="urn:microsoft.com/office/officeart/2005/8/layout/default"/>
    <dgm:cxn modelId="{53CD08BF-9F66-4C7A-880C-C4E222AB851B}" type="presParOf" srcId="{F6CB01DE-43CA-4D4B-98F5-1ACF1C0530AE}" destId="{93631402-E5A6-4423-91C8-BF051D5F1F19}" srcOrd="7" destOrd="0" presId="urn:microsoft.com/office/officeart/2005/8/layout/default"/>
    <dgm:cxn modelId="{5819A6B3-BDEE-4642-AB3C-5574C7CDDDE3}" type="presParOf" srcId="{F6CB01DE-43CA-4D4B-98F5-1ACF1C0530AE}" destId="{310AA483-15C9-46D6-8BB0-D3EE18E9B0EF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BC4CF88-8267-44E6-980A-A9EC184F8517}" type="doc">
      <dgm:prSet loTypeId="urn:microsoft.com/office/officeart/2005/8/layout/vList2" loCatId="list" qsTypeId="urn:microsoft.com/office/officeart/2005/8/quickstyle/3d3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42058DD4-CEA7-43B3-B791-0E80B0269496}">
      <dgm:prSet phldrT="[Текст]"/>
      <dgm:spPr/>
      <dgm:t>
        <a:bodyPr/>
        <a:lstStyle/>
        <a:p>
          <a:r>
            <a:rPr lang="uk-UA" b="0" i="0" noProof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Міста-республіки Венеція і Генуя досягли найбільшої могутності в XIII—XV ст. Основним джерелом їхнього розквіту була посередницька торгівля в Середземному та Чорному морях, що давала величезні прибутки.</a:t>
          </a:r>
          <a:endParaRPr lang="uk-UA" noProof="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7250DFB-1DB9-4C9C-ACCE-A7E882E516D6}" type="parTrans" cxnId="{DB1AB1C6-8C2E-4A8B-AC2F-ACFA46CF87F5}">
      <dgm:prSet/>
      <dgm:spPr/>
      <dgm:t>
        <a:bodyPr/>
        <a:lstStyle/>
        <a:p>
          <a:endParaRPr lang="ru-RU"/>
        </a:p>
      </dgm:t>
    </dgm:pt>
    <dgm:pt modelId="{C3CF5493-E1A0-409F-BCAA-3F18691C274A}" type="sibTrans" cxnId="{DB1AB1C6-8C2E-4A8B-AC2F-ACFA46CF87F5}">
      <dgm:prSet/>
      <dgm:spPr/>
      <dgm:t>
        <a:bodyPr/>
        <a:lstStyle/>
        <a:p>
          <a:endParaRPr lang="ru-RU"/>
        </a:p>
      </dgm:t>
    </dgm:pt>
    <dgm:pt modelId="{7455541E-B54E-4D4E-A8E9-DEEDCA5ECDFA}">
      <dgm:prSet phldrT="[Текст]"/>
      <dgm:spPr/>
      <dgm:t>
        <a:bodyPr/>
        <a:lstStyle/>
        <a:p>
          <a:r>
            <a:rPr lang="uk-UA" b="0" i="0" noProof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Генуя контролювала Західне Середземномор’я й Чорне море, Венеція — Східне Середземномор’я. Суперництво за контроль над важливими морськими шляхами призводило до збройних протистоянь.</a:t>
          </a:r>
          <a:endParaRPr lang="uk-UA" noProof="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A630E8C-7527-41CA-9047-A5A4E6C29653}" type="parTrans" cxnId="{D8377DAF-C932-430E-88CB-4F2599ABE588}">
      <dgm:prSet/>
      <dgm:spPr/>
      <dgm:t>
        <a:bodyPr/>
        <a:lstStyle/>
        <a:p>
          <a:endParaRPr lang="ru-RU"/>
        </a:p>
      </dgm:t>
    </dgm:pt>
    <dgm:pt modelId="{02290335-4E6B-4A40-906C-9A4D6A71F356}" type="sibTrans" cxnId="{D8377DAF-C932-430E-88CB-4F2599ABE588}">
      <dgm:prSet/>
      <dgm:spPr/>
      <dgm:t>
        <a:bodyPr/>
        <a:lstStyle/>
        <a:p>
          <a:endParaRPr lang="ru-RU"/>
        </a:p>
      </dgm:t>
    </dgm:pt>
    <dgm:pt modelId="{444672F9-49F5-41C6-B35A-BB0294633447}">
      <dgm:prSet phldrT="[Текст]"/>
      <dgm:spPr/>
      <dgm:t>
        <a:bodyPr/>
        <a:lstStyle/>
        <a:p>
          <a:r>
            <a:rPr lang="uk-UA" b="0" i="0" noProof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Для панування на торговельних шляхах Венеції доводилося проводити активну зовнішню політику, яка потребувала значних фінансових, військових і дипломатичних ресурсів. </a:t>
          </a:r>
          <a:endParaRPr lang="uk-UA" noProof="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A0EAA65-4B7E-4FD7-B94B-BD67D73EC6DD}" type="parTrans" cxnId="{53093AA6-36AD-40F2-8B59-9F43D8E3C0E9}">
      <dgm:prSet/>
      <dgm:spPr/>
      <dgm:t>
        <a:bodyPr/>
        <a:lstStyle/>
        <a:p>
          <a:endParaRPr lang="ru-RU"/>
        </a:p>
      </dgm:t>
    </dgm:pt>
    <dgm:pt modelId="{25FABFCC-83C4-4469-BFF8-FA652D6F9FDB}" type="sibTrans" cxnId="{53093AA6-36AD-40F2-8B59-9F43D8E3C0E9}">
      <dgm:prSet/>
      <dgm:spPr/>
      <dgm:t>
        <a:bodyPr/>
        <a:lstStyle/>
        <a:p>
          <a:endParaRPr lang="ru-RU"/>
        </a:p>
      </dgm:t>
    </dgm:pt>
    <dgm:pt modelId="{9518E89B-DDC7-483C-A09B-67ACA6E262BC}">
      <dgm:prSet phldrT="[Текст]"/>
      <dgm:spPr/>
      <dgm:t>
        <a:bodyPr/>
        <a:lstStyle/>
        <a:p>
          <a:r>
            <a:rPr lang="uk-UA" b="0" i="0" noProof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Для швидкого реагування на зміни в Європі, які могли вплинути на становище республіки, венеціанці першими почали відправляти спеціальних послів у двори європейських монархів. їхнім головним завданням було повідомляти про події, що відбулися в тих державах, де вони перебували.</a:t>
          </a:r>
          <a:endParaRPr lang="uk-UA" noProof="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90E018B-187F-4F20-9D8F-8F2C5F251E25}" type="parTrans" cxnId="{562EB66F-3F16-4D9C-BEE4-CDEA00CA28E4}">
      <dgm:prSet/>
      <dgm:spPr/>
      <dgm:t>
        <a:bodyPr/>
        <a:lstStyle/>
        <a:p>
          <a:endParaRPr lang="ru-RU"/>
        </a:p>
      </dgm:t>
    </dgm:pt>
    <dgm:pt modelId="{08C8B105-CBB0-4F23-8D48-6966D06B79B2}" type="sibTrans" cxnId="{562EB66F-3F16-4D9C-BEE4-CDEA00CA28E4}">
      <dgm:prSet/>
      <dgm:spPr/>
      <dgm:t>
        <a:bodyPr/>
        <a:lstStyle/>
        <a:p>
          <a:endParaRPr lang="ru-RU"/>
        </a:p>
      </dgm:t>
    </dgm:pt>
    <dgm:pt modelId="{74BB1DB4-2AB9-4EDD-BB30-33E71636A62F}">
      <dgm:prSet phldrT="[Текст]"/>
      <dgm:spPr/>
      <dgm:t>
        <a:bodyPr/>
        <a:lstStyle/>
        <a:p>
          <a:r>
            <a:rPr lang="uk-UA" b="0" i="1" noProof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Система управління в містах-республіках, особливо у Венеції, була складною. Венеціанську республіку очолював </a:t>
          </a:r>
          <a:r>
            <a:rPr lang="uk-UA" b="1" i="1" noProof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дож</a:t>
          </a:r>
          <a:r>
            <a:rPr lang="uk-UA" b="0" i="1" noProof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якого обирали на довічний термін. Однак його влада була обмежена </a:t>
          </a:r>
          <a:r>
            <a:rPr lang="uk-UA" b="1" i="1" noProof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Великою радою</a:t>
          </a:r>
          <a:r>
            <a:rPr lang="uk-UA" b="0" i="1" noProof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 — вищим законодавчим і контролюючим органом держави. Від кінця XIII ст. влада у Венеції зосередилася в руках вузького кола найбагатших родин. Для контролю за дожами і представниками знаті було створено спеціальні судові органи, що карали за спроби змінити державний устрій.</a:t>
          </a:r>
          <a:endParaRPr lang="uk-UA" noProof="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7547F36-A822-479B-A6B4-E670F719A818}" type="parTrans" cxnId="{F03AC8E7-265C-4231-B97B-B7751EA41A06}">
      <dgm:prSet/>
      <dgm:spPr/>
      <dgm:t>
        <a:bodyPr/>
        <a:lstStyle/>
        <a:p>
          <a:endParaRPr lang="ru-RU"/>
        </a:p>
      </dgm:t>
    </dgm:pt>
    <dgm:pt modelId="{99B646D2-1BFC-4D2A-96C8-CFFB58AEBFB7}" type="sibTrans" cxnId="{F03AC8E7-265C-4231-B97B-B7751EA41A06}">
      <dgm:prSet/>
      <dgm:spPr/>
      <dgm:t>
        <a:bodyPr/>
        <a:lstStyle/>
        <a:p>
          <a:endParaRPr lang="ru-RU"/>
        </a:p>
      </dgm:t>
    </dgm:pt>
    <dgm:pt modelId="{EDF839F0-D0AE-41D0-81CA-A7051F4B7571}" type="pres">
      <dgm:prSet presAssocID="{7BC4CF88-8267-44E6-980A-A9EC184F8517}" presName="linear" presStyleCnt="0">
        <dgm:presLayoutVars>
          <dgm:animLvl val="lvl"/>
          <dgm:resizeHandles val="exact"/>
        </dgm:presLayoutVars>
      </dgm:prSet>
      <dgm:spPr/>
    </dgm:pt>
    <dgm:pt modelId="{067822DE-AA0B-4F4A-B38E-3663B7D781A0}" type="pres">
      <dgm:prSet presAssocID="{42058DD4-CEA7-43B3-B791-0E80B0269496}" presName="parentText" presStyleLbl="node1" presStyleIdx="0" presStyleCnt="5" custLinFactY="-17498" custLinFactNeighborX="43" custLinFactNeighborY="-100000">
        <dgm:presLayoutVars>
          <dgm:chMax val="0"/>
          <dgm:bulletEnabled val="1"/>
        </dgm:presLayoutVars>
      </dgm:prSet>
      <dgm:spPr/>
    </dgm:pt>
    <dgm:pt modelId="{417AA6C4-A10A-4EBE-A99D-3C915660F234}" type="pres">
      <dgm:prSet presAssocID="{C3CF5493-E1A0-409F-BCAA-3F18691C274A}" presName="spacer" presStyleCnt="0"/>
      <dgm:spPr/>
    </dgm:pt>
    <dgm:pt modelId="{165B69D7-14E6-4463-9C93-F0FAD2267073}" type="pres">
      <dgm:prSet presAssocID="{7455541E-B54E-4D4E-A8E9-DEEDCA5ECDFA}" presName="parentText" presStyleLbl="node1" presStyleIdx="1" presStyleCnt="5" custLinFactY="-1482" custLinFactNeighborX="43" custLinFactNeighborY="-100000">
        <dgm:presLayoutVars>
          <dgm:chMax val="0"/>
          <dgm:bulletEnabled val="1"/>
        </dgm:presLayoutVars>
      </dgm:prSet>
      <dgm:spPr/>
    </dgm:pt>
    <dgm:pt modelId="{44B6B5E8-5F81-4856-B562-1B2ED0EDF8D8}" type="pres">
      <dgm:prSet presAssocID="{02290335-4E6B-4A40-906C-9A4D6A71F356}" presName="spacer" presStyleCnt="0"/>
      <dgm:spPr/>
    </dgm:pt>
    <dgm:pt modelId="{1C3FA410-6F95-4CFD-A611-F38552EEF722}" type="pres">
      <dgm:prSet presAssocID="{444672F9-49F5-41C6-B35A-BB0294633447}" presName="parentText" presStyleLbl="node1" presStyleIdx="2" presStyleCnt="5" custLinFactY="3633" custLinFactNeighborX="43" custLinFactNeighborY="100000">
        <dgm:presLayoutVars>
          <dgm:chMax val="0"/>
          <dgm:bulletEnabled val="1"/>
        </dgm:presLayoutVars>
      </dgm:prSet>
      <dgm:spPr/>
    </dgm:pt>
    <dgm:pt modelId="{45AA29B6-A232-47C1-ADDB-7A07AF194825}" type="pres">
      <dgm:prSet presAssocID="{25FABFCC-83C4-4469-BFF8-FA652D6F9FDB}" presName="spacer" presStyleCnt="0"/>
      <dgm:spPr/>
    </dgm:pt>
    <dgm:pt modelId="{99B2A349-40DC-4235-A9E1-CC052E19CA8A}" type="pres">
      <dgm:prSet presAssocID="{9518E89B-DDC7-483C-A09B-67ACA6E262BC}" presName="parentText" presStyleLbl="node1" presStyleIdx="3" presStyleCnt="5" custLinFactY="13697" custLinFactNeighborX="43" custLinFactNeighborY="100000">
        <dgm:presLayoutVars>
          <dgm:chMax val="0"/>
          <dgm:bulletEnabled val="1"/>
        </dgm:presLayoutVars>
      </dgm:prSet>
      <dgm:spPr/>
    </dgm:pt>
    <dgm:pt modelId="{AE5E9FD3-26F0-462F-8516-51EB48103F96}" type="pres">
      <dgm:prSet presAssocID="{08C8B105-CBB0-4F23-8D48-6966D06B79B2}" presName="spacer" presStyleCnt="0"/>
      <dgm:spPr/>
    </dgm:pt>
    <dgm:pt modelId="{399D8A04-6053-47FC-815F-AB0CAA4E375B}" type="pres">
      <dgm:prSet presAssocID="{74BB1DB4-2AB9-4EDD-BB30-33E71636A62F}" presName="parentText" presStyleLbl="node1" presStyleIdx="4" presStyleCnt="5" custScaleX="99722" custScaleY="108232" custLinFactY="23707" custLinFactNeighborX="43" custLinFactNeighborY="100000">
        <dgm:presLayoutVars>
          <dgm:chMax val="0"/>
          <dgm:bulletEnabled val="1"/>
        </dgm:presLayoutVars>
      </dgm:prSet>
      <dgm:spPr/>
    </dgm:pt>
  </dgm:ptLst>
  <dgm:cxnLst>
    <dgm:cxn modelId="{ABE22F0A-5427-4540-9C8F-2916F99D3EBD}" type="presOf" srcId="{42058DD4-CEA7-43B3-B791-0E80B0269496}" destId="{067822DE-AA0B-4F4A-B38E-3663B7D781A0}" srcOrd="0" destOrd="0" presId="urn:microsoft.com/office/officeart/2005/8/layout/vList2"/>
    <dgm:cxn modelId="{562EB66F-3F16-4D9C-BEE4-CDEA00CA28E4}" srcId="{7BC4CF88-8267-44E6-980A-A9EC184F8517}" destId="{9518E89B-DDC7-483C-A09B-67ACA6E262BC}" srcOrd="3" destOrd="0" parTransId="{790E018B-187F-4F20-9D8F-8F2C5F251E25}" sibTransId="{08C8B105-CBB0-4F23-8D48-6966D06B79B2}"/>
    <dgm:cxn modelId="{5F55FA7A-F074-4C01-83F8-C669D6E1A413}" type="presOf" srcId="{74BB1DB4-2AB9-4EDD-BB30-33E71636A62F}" destId="{399D8A04-6053-47FC-815F-AB0CAA4E375B}" srcOrd="0" destOrd="0" presId="urn:microsoft.com/office/officeart/2005/8/layout/vList2"/>
    <dgm:cxn modelId="{53093AA6-36AD-40F2-8B59-9F43D8E3C0E9}" srcId="{7BC4CF88-8267-44E6-980A-A9EC184F8517}" destId="{444672F9-49F5-41C6-B35A-BB0294633447}" srcOrd="2" destOrd="0" parTransId="{6A0EAA65-4B7E-4FD7-B94B-BD67D73EC6DD}" sibTransId="{25FABFCC-83C4-4469-BFF8-FA652D6F9FDB}"/>
    <dgm:cxn modelId="{D8377DAF-C932-430E-88CB-4F2599ABE588}" srcId="{7BC4CF88-8267-44E6-980A-A9EC184F8517}" destId="{7455541E-B54E-4D4E-A8E9-DEEDCA5ECDFA}" srcOrd="1" destOrd="0" parTransId="{DA630E8C-7527-41CA-9047-A5A4E6C29653}" sibTransId="{02290335-4E6B-4A40-906C-9A4D6A71F356}"/>
    <dgm:cxn modelId="{DB1AB1C6-8C2E-4A8B-AC2F-ACFA46CF87F5}" srcId="{7BC4CF88-8267-44E6-980A-A9EC184F8517}" destId="{42058DD4-CEA7-43B3-B791-0E80B0269496}" srcOrd="0" destOrd="0" parTransId="{A7250DFB-1DB9-4C9C-ACCE-A7E882E516D6}" sibTransId="{C3CF5493-E1A0-409F-BCAA-3F18691C274A}"/>
    <dgm:cxn modelId="{A6CECBD5-8478-4193-A12D-B6D3D648E445}" type="presOf" srcId="{444672F9-49F5-41C6-B35A-BB0294633447}" destId="{1C3FA410-6F95-4CFD-A611-F38552EEF722}" srcOrd="0" destOrd="0" presId="urn:microsoft.com/office/officeart/2005/8/layout/vList2"/>
    <dgm:cxn modelId="{F03AC8E7-265C-4231-B97B-B7751EA41A06}" srcId="{7BC4CF88-8267-44E6-980A-A9EC184F8517}" destId="{74BB1DB4-2AB9-4EDD-BB30-33E71636A62F}" srcOrd="4" destOrd="0" parTransId="{87547F36-A822-479B-A6B4-E670F719A818}" sibTransId="{99B646D2-1BFC-4D2A-96C8-CFFB58AEBFB7}"/>
    <dgm:cxn modelId="{2080A9F0-7C6D-4219-9A86-1A8F4A804BB5}" type="presOf" srcId="{9518E89B-DDC7-483C-A09B-67ACA6E262BC}" destId="{99B2A349-40DC-4235-A9E1-CC052E19CA8A}" srcOrd="0" destOrd="0" presId="urn:microsoft.com/office/officeart/2005/8/layout/vList2"/>
    <dgm:cxn modelId="{9C0222F4-2CD8-4853-92AD-A0BC1CB47FE0}" type="presOf" srcId="{7BC4CF88-8267-44E6-980A-A9EC184F8517}" destId="{EDF839F0-D0AE-41D0-81CA-A7051F4B7571}" srcOrd="0" destOrd="0" presId="urn:microsoft.com/office/officeart/2005/8/layout/vList2"/>
    <dgm:cxn modelId="{036D67F5-4B46-4169-B670-2B6D98533403}" type="presOf" srcId="{7455541E-B54E-4D4E-A8E9-DEEDCA5ECDFA}" destId="{165B69D7-14E6-4463-9C93-F0FAD2267073}" srcOrd="0" destOrd="0" presId="urn:microsoft.com/office/officeart/2005/8/layout/vList2"/>
    <dgm:cxn modelId="{0FA01134-EA59-4124-A401-D4BF24952F02}" type="presParOf" srcId="{EDF839F0-D0AE-41D0-81CA-A7051F4B7571}" destId="{067822DE-AA0B-4F4A-B38E-3663B7D781A0}" srcOrd="0" destOrd="0" presId="urn:microsoft.com/office/officeart/2005/8/layout/vList2"/>
    <dgm:cxn modelId="{D19D5189-72C8-429E-BEBF-AF6A09A5B34C}" type="presParOf" srcId="{EDF839F0-D0AE-41D0-81CA-A7051F4B7571}" destId="{417AA6C4-A10A-4EBE-A99D-3C915660F234}" srcOrd="1" destOrd="0" presId="urn:microsoft.com/office/officeart/2005/8/layout/vList2"/>
    <dgm:cxn modelId="{350536E8-2F3E-4CAD-904B-B55C15F98F7E}" type="presParOf" srcId="{EDF839F0-D0AE-41D0-81CA-A7051F4B7571}" destId="{165B69D7-14E6-4463-9C93-F0FAD2267073}" srcOrd="2" destOrd="0" presId="urn:microsoft.com/office/officeart/2005/8/layout/vList2"/>
    <dgm:cxn modelId="{C1FDAB75-BC93-4B1F-BFFF-F3B9BFF5AB37}" type="presParOf" srcId="{EDF839F0-D0AE-41D0-81CA-A7051F4B7571}" destId="{44B6B5E8-5F81-4856-B562-1B2ED0EDF8D8}" srcOrd="3" destOrd="0" presId="urn:microsoft.com/office/officeart/2005/8/layout/vList2"/>
    <dgm:cxn modelId="{6B74FCDC-D895-41C8-B6AF-6849D5C2E471}" type="presParOf" srcId="{EDF839F0-D0AE-41D0-81CA-A7051F4B7571}" destId="{1C3FA410-6F95-4CFD-A611-F38552EEF722}" srcOrd="4" destOrd="0" presId="urn:microsoft.com/office/officeart/2005/8/layout/vList2"/>
    <dgm:cxn modelId="{462CF8D7-B439-4935-B2F4-FA20B1341DA0}" type="presParOf" srcId="{EDF839F0-D0AE-41D0-81CA-A7051F4B7571}" destId="{45AA29B6-A232-47C1-ADDB-7A07AF194825}" srcOrd="5" destOrd="0" presId="urn:microsoft.com/office/officeart/2005/8/layout/vList2"/>
    <dgm:cxn modelId="{3504AC8E-23F5-424B-9944-CEBB238A5F31}" type="presParOf" srcId="{EDF839F0-D0AE-41D0-81CA-A7051F4B7571}" destId="{99B2A349-40DC-4235-A9E1-CC052E19CA8A}" srcOrd="6" destOrd="0" presId="urn:microsoft.com/office/officeart/2005/8/layout/vList2"/>
    <dgm:cxn modelId="{77982EE9-7F61-4E16-B6C0-294B3B7F2C15}" type="presParOf" srcId="{EDF839F0-D0AE-41D0-81CA-A7051F4B7571}" destId="{AE5E9FD3-26F0-462F-8516-51EB48103F96}" srcOrd="7" destOrd="0" presId="urn:microsoft.com/office/officeart/2005/8/layout/vList2"/>
    <dgm:cxn modelId="{A79F2393-6474-4F8D-B366-1BD72C12E1BF}" type="presParOf" srcId="{EDF839F0-D0AE-41D0-81CA-A7051F4B7571}" destId="{399D8A04-6053-47FC-815F-AB0CAA4E375B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1BAFC4-C567-467E-B1C8-86958412B451}">
      <dsp:nvSpPr>
        <dsp:cNvPr id="0" name=""/>
        <dsp:cNvSpPr/>
      </dsp:nvSpPr>
      <dsp:spPr>
        <a:xfrm>
          <a:off x="724912" y="2225"/>
          <a:ext cx="3312706" cy="1987624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b="0" i="0" kern="1200" noProof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Флоренція за доби Середньовіччя була одним із найбільш економічно розвинених міст Європи. Основу її багатства становило </a:t>
          </a:r>
          <a:r>
            <a:rPr lang="uk-UA" sz="1600" b="0" i="0" u="sng" kern="1200" noProof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сукно</a:t>
          </a:r>
          <a:r>
            <a:rPr lang="uk-UA" sz="1600" b="0" i="0" kern="1200" noProof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що виготовляли у великих суконних майстернях. </a:t>
          </a:r>
          <a:endParaRPr lang="uk-UA" sz="1600" kern="1200" noProof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24912" y="2225"/>
        <a:ext cx="3312706" cy="1987624"/>
      </dsp:txXfrm>
    </dsp:sp>
    <dsp:sp modelId="{297FB82D-ED7F-4C86-AE43-B45E14DEAD7E}">
      <dsp:nvSpPr>
        <dsp:cNvPr id="0" name=""/>
        <dsp:cNvSpPr/>
      </dsp:nvSpPr>
      <dsp:spPr>
        <a:xfrm>
          <a:off x="4368889" y="2225"/>
          <a:ext cx="3312706" cy="1987624"/>
        </a:xfrm>
        <a:prstGeom prst="rect">
          <a:avLst/>
        </a:prstGeom>
        <a:gradFill rotWithShape="0">
          <a:gsLst>
            <a:gs pos="0">
              <a:schemeClr val="accent5">
                <a:hueOff val="-1689636"/>
                <a:satOff val="-4355"/>
                <a:lumOff val="-294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689636"/>
                <a:satOff val="-4355"/>
                <a:lumOff val="-294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689636"/>
                <a:satOff val="-4355"/>
                <a:lumOff val="-294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b="0" i="0" kern="1200" noProof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Крім суконного виробництва, у Флоренції розвивалися </a:t>
          </a:r>
          <a:r>
            <a:rPr lang="uk-UA" sz="1600" b="0" i="0" u="sng" kern="1200" noProof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виробництво шовкових тканин, обробка хутра та ювелірна справа</a:t>
          </a:r>
          <a:r>
            <a:rPr lang="uk-UA" sz="1600" b="0" i="0" kern="1200" noProof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 Флоренція також була найбільшим центром </a:t>
          </a:r>
          <a:r>
            <a:rPr lang="uk-UA" sz="1600" b="0" i="0" u="sng" kern="1200" noProof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торговельно-лихварських і банківських операцій.</a:t>
          </a:r>
          <a:endParaRPr lang="uk-UA" sz="1600" u="sng" kern="1200" noProof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368889" y="2225"/>
        <a:ext cx="3312706" cy="1987624"/>
      </dsp:txXfrm>
    </dsp:sp>
    <dsp:sp modelId="{C9000106-8985-4BC3-B901-4F61DFA9ACA8}">
      <dsp:nvSpPr>
        <dsp:cNvPr id="0" name=""/>
        <dsp:cNvSpPr/>
      </dsp:nvSpPr>
      <dsp:spPr>
        <a:xfrm>
          <a:off x="8012867" y="2225"/>
          <a:ext cx="3312706" cy="1987624"/>
        </a:xfrm>
        <a:prstGeom prst="rect">
          <a:avLst/>
        </a:prstGeom>
        <a:gradFill rotWithShape="0">
          <a:gsLst>
            <a:gs pos="0">
              <a:schemeClr val="accent5">
                <a:hueOff val="-3379271"/>
                <a:satOff val="-8710"/>
                <a:lumOff val="-588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379271"/>
                <a:satOff val="-8710"/>
                <a:lumOff val="-588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379271"/>
                <a:satOff val="-8710"/>
                <a:lumOff val="-588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500" b="0" i="0" kern="1200" noProof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Розташовані поряд із Римом флорентійські банки почали обслуговувати фінансові операції римських пап по всій Європі. Свідченням фінансової могутності Флоренції став золотий флорентійський флорин, який широко використовувався в міжнародній торгівлі.</a:t>
          </a:r>
          <a:endParaRPr lang="uk-UA" sz="1500" kern="1200" noProof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012867" y="2225"/>
        <a:ext cx="3312706" cy="1987624"/>
      </dsp:txXfrm>
    </dsp:sp>
    <dsp:sp modelId="{831432E6-4476-4641-9D59-586DCA004977}">
      <dsp:nvSpPr>
        <dsp:cNvPr id="0" name=""/>
        <dsp:cNvSpPr/>
      </dsp:nvSpPr>
      <dsp:spPr>
        <a:xfrm>
          <a:off x="2546900" y="2321119"/>
          <a:ext cx="3312706" cy="1987624"/>
        </a:xfrm>
        <a:prstGeom prst="rect">
          <a:avLst/>
        </a:prstGeom>
        <a:gradFill rotWithShape="0">
          <a:gsLst>
            <a:gs pos="0">
              <a:schemeClr val="accent5">
                <a:hueOff val="-5068907"/>
                <a:satOff val="-13064"/>
                <a:lumOff val="-882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5068907"/>
                <a:satOff val="-13064"/>
                <a:lumOff val="-882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5068907"/>
                <a:satOff val="-13064"/>
                <a:lumOff val="-882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b="0" i="0" kern="1200" noProof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 формою правління Флоренція була республікою. Згідно з Конституцією </a:t>
          </a:r>
          <a:r>
            <a:rPr lang="uk-UA" sz="1600" b="0" i="0" u="sng" kern="1200" noProof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1293 р., </a:t>
          </a:r>
          <a:r>
            <a:rPr lang="uk-UA" sz="1600" b="0" i="0" kern="1200" noProof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верховним органом влади була</a:t>
          </a:r>
          <a:r>
            <a:rPr lang="uk-UA" sz="1600" b="1" i="0" u="sng" kern="1200" noProof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 сеньйорія</a:t>
          </a:r>
          <a:r>
            <a:rPr lang="uk-UA" sz="1600" b="0" i="0" kern="1200" noProof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 Очолював сеньйорію </a:t>
          </a:r>
          <a:r>
            <a:rPr lang="uk-UA" sz="1600" b="0" i="0" kern="1200" noProof="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гонфалоньєр</a:t>
          </a:r>
          <a:r>
            <a:rPr lang="uk-UA" sz="1600" b="0" i="0" kern="1200" noProof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який під час війни ще й командував міським ополченням.</a:t>
          </a:r>
          <a:endParaRPr lang="uk-UA" sz="1600" kern="1200" noProof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546900" y="2321119"/>
        <a:ext cx="3312706" cy="1987624"/>
      </dsp:txXfrm>
    </dsp:sp>
    <dsp:sp modelId="{310AA483-15C9-46D6-8BB0-D3EE18E9B0EF}">
      <dsp:nvSpPr>
        <dsp:cNvPr id="0" name=""/>
        <dsp:cNvSpPr/>
      </dsp:nvSpPr>
      <dsp:spPr>
        <a:xfrm>
          <a:off x="6190878" y="2321119"/>
          <a:ext cx="3312706" cy="1987624"/>
        </a:xfrm>
        <a:prstGeom prst="rect">
          <a:avLst/>
        </a:prstGeom>
        <a:gradFill rotWithShape="0">
          <a:gsLst>
            <a:gs pos="0">
              <a:schemeClr val="accent5">
                <a:hueOff val="-6758543"/>
                <a:satOff val="-17419"/>
                <a:lumOff val="-1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758543"/>
                <a:satOff val="-17419"/>
                <a:lumOff val="-1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758543"/>
                <a:satOff val="-17419"/>
                <a:lumOff val="-1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500" b="0" i="0" kern="1200" noProof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Боротьбу за вищі посади в республіці вели декілька найбагатших родин міста. Від кінця </a:t>
          </a:r>
          <a:r>
            <a:rPr lang="ru-RU" sz="1500" b="0" i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XIV ст. </a:t>
          </a:r>
          <a:r>
            <a:rPr lang="uk-UA" sz="1500" b="0" i="0" kern="1200" noProof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найбільший вплив у місті мала родина </a:t>
          </a:r>
          <a:r>
            <a:rPr lang="uk-UA" sz="1500" b="1" i="0" kern="1200" noProof="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Медічі</a:t>
          </a:r>
          <a:r>
            <a:rPr lang="uk-UA" sz="1500" b="0" i="0" kern="1200" noProof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 У 1434 р. правителем Флоренції майже на 30 років став </a:t>
          </a:r>
          <a:r>
            <a:rPr lang="uk-UA" sz="1500" b="1" i="0" kern="1200" noProof="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Козімо</a:t>
          </a:r>
          <a:r>
            <a:rPr lang="uk-UA" sz="1500" b="1" i="0" kern="1200" noProof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uk-UA" sz="1500" b="1" i="0" kern="1200" noProof="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Медічі</a:t>
          </a:r>
          <a:r>
            <a:rPr lang="uk-UA" sz="1500" b="0" i="0" kern="1200" noProof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uk-UA" sz="1500" kern="1200" noProof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190878" y="2321119"/>
        <a:ext cx="3312706" cy="198762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7822DE-AA0B-4F4A-B38E-3663B7D781A0}">
      <dsp:nvSpPr>
        <dsp:cNvPr id="0" name=""/>
        <dsp:cNvSpPr/>
      </dsp:nvSpPr>
      <dsp:spPr>
        <a:xfrm>
          <a:off x="0" y="244925"/>
          <a:ext cx="11723007" cy="1088319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b="0" i="0" kern="1200" noProof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Міста-республіки Венеція і Генуя досягли найбільшої могутності в XIII—XV ст. Основним джерелом їхнього розквіту була посередницька торгівля в Середземному та Чорному морях, що давала величезні прибутки.</a:t>
          </a:r>
          <a:endParaRPr lang="uk-UA" sz="1600" kern="1200" noProof="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3127" y="298052"/>
        <a:ext cx="11616753" cy="982065"/>
      </dsp:txXfrm>
    </dsp:sp>
    <dsp:sp modelId="{165B69D7-14E6-4463-9C93-F0FAD2267073}">
      <dsp:nvSpPr>
        <dsp:cNvPr id="0" name=""/>
        <dsp:cNvSpPr/>
      </dsp:nvSpPr>
      <dsp:spPr>
        <a:xfrm>
          <a:off x="0" y="1553629"/>
          <a:ext cx="11723007" cy="1088319"/>
        </a:xfrm>
        <a:prstGeom prst="roundRect">
          <a:avLst/>
        </a:prstGeom>
        <a:solidFill>
          <a:schemeClr val="accent4">
            <a:hueOff val="2450223"/>
            <a:satOff val="-10194"/>
            <a:lumOff val="2402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b="0" i="0" kern="1200" noProof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Генуя контролювала Західне Середземномор’я й Чорне море, Венеція — Східне Середземномор’я. Суперництво за контроль над важливими морськими шляхами призводило до збройних протистоянь.</a:t>
          </a:r>
          <a:endParaRPr lang="uk-UA" sz="1600" kern="1200" noProof="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3127" y="1606756"/>
        <a:ext cx="11616753" cy="982065"/>
      </dsp:txXfrm>
    </dsp:sp>
    <dsp:sp modelId="{1C3FA410-6F95-4CFD-A611-F38552EEF722}">
      <dsp:nvSpPr>
        <dsp:cNvPr id="0" name=""/>
        <dsp:cNvSpPr/>
      </dsp:nvSpPr>
      <dsp:spPr>
        <a:xfrm>
          <a:off x="0" y="2835856"/>
          <a:ext cx="11723007" cy="1088319"/>
        </a:xfrm>
        <a:prstGeom prst="roundRect">
          <a:avLst/>
        </a:prstGeom>
        <a:solidFill>
          <a:schemeClr val="accent4">
            <a:hueOff val="4900445"/>
            <a:satOff val="-20388"/>
            <a:lumOff val="4804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b="0" i="0" kern="1200" noProof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Для панування на торговельних шляхах Венеції доводилося проводити активну зовнішню політику, яка потребувала значних фінансових, військових і дипломатичних ресурсів. </a:t>
          </a:r>
          <a:endParaRPr lang="uk-UA" sz="1600" kern="1200" noProof="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3127" y="2888983"/>
        <a:ext cx="11616753" cy="982065"/>
      </dsp:txXfrm>
    </dsp:sp>
    <dsp:sp modelId="{99B2A349-40DC-4235-A9E1-CC052E19CA8A}">
      <dsp:nvSpPr>
        <dsp:cNvPr id="0" name=""/>
        <dsp:cNvSpPr/>
      </dsp:nvSpPr>
      <dsp:spPr>
        <a:xfrm>
          <a:off x="0" y="4079784"/>
          <a:ext cx="11723007" cy="1088319"/>
        </a:xfrm>
        <a:prstGeom prst="roundRect">
          <a:avLst/>
        </a:prstGeom>
        <a:solidFill>
          <a:schemeClr val="accent4">
            <a:hueOff val="7350668"/>
            <a:satOff val="-30583"/>
            <a:lumOff val="7206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b="0" i="0" kern="1200" noProof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Для швидкого реагування на зміни в Європі, які могли вплинути на становище республіки, венеціанці першими почали відправляти спеціальних послів у двори європейських монархів. їхнім головним завданням було повідомляти про події, що відбулися в тих державах, де вони перебували.</a:t>
          </a:r>
          <a:endParaRPr lang="uk-UA" sz="1600" kern="1200" noProof="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3127" y="4132911"/>
        <a:ext cx="11616753" cy="982065"/>
      </dsp:txXfrm>
    </dsp:sp>
    <dsp:sp modelId="{399D8A04-6053-47FC-815F-AB0CAA4E375B}">
      <dsp:nvSpPr>
        <dsp:cNvPr id="0" name=""/>
        <dsp:cNvSpPr/>
      </dsp:nvSpPr>
      <dsp:spPr>
        <a:xfrm>
          <a:off x="21335" y="5323124"/>
          <a:ext cx="11690417" cy="1177909"/>
        </a:xfrm>
        <a:prstGeom prst="roundRect">
          <a:avLst/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b="0" i="1" kern="1200" noProof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Система управління в містах-республіках, особливо у Венеції, була складною. Венеціанську республіку очолював </a:t>
          </a:r>
          <a:r>
            <a:rPr lang="uk-UA" sz="1600" b="1" i="1" kern="1200" noProof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дож</a:t>
          </a:r>
          <a:r>
            <a:rPr lang="uk-UA" sz="1600" b="0" i="1" kern="1200" noProof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якого обирали на довічний термін. Однак його влада була обмежена </a:t>
          </a:r>
          <a:r>
            <a:rPr lang="uk-UA" sz="1600" b="1" i="1" kern="1200" noProof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Великою радою</a:t>
          </a:r>
          <a:r>
            <a:rPr lang="uk-UA" sz="1600" b="0" i="1" kern="1200" noProof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 — вищим законодавчим і контролюючим органом держави. Від кінця XIII ст. влада у Венеції зосередилася в руках вузького кола найбагатших родин. Для контролю за дожами і представниками знаті було створено спеціальні судові органи, що карали за спроби змінити державний устрій.</a:t>
          </a:r>
          <a:endParaRPr lang="uk-UA" sz="1600" kern="1200" noProof="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8836" y="5380625"/>
        <a:ext cx="11575415" cy="10629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EB4602-A0E6-4ECB-87BD-E9CA6F8BA3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BDAF66D-9589-4050-8674-A597C37BBA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338F6A6-F543-46BC-A2D2-359B4FD697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FA6BD-D1F8-48A9-B725-020EDE14EE45}" type="datetimeFigureOut">
              <a:rPr lang="ru-RU" smtClean="0"/>
              <a:t>13.02.2024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B439035-D828-4842-830A-7BA0AFF9E4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862C9FC-70FF-4F87-9835-441ED523F4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64F3E-5DD9-43A0-B553-E196F11812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63964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E7CEFB-F716-4BDA-BCC6-D85CAD0D95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EDCE6E4-ADC8-4014-B27F-B2903BDA61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FB1AF81-4C76-4684-A478-432B264F29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FA6BD-D1F8-48A9-B725-020EDE14EE45}" type="datetimeFigureOut">
              <a:rPr lang="ru-RU" smtClean="0"/>
              <a:t>13.02.2024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DDE994A-6456-4F48-AB88-2DA9E86E31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DB21AE0-0197-4BAC-B361-79BAE41C9E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64F3E-5DD9-43A0-B553-E196F11812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6266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F29DB19-EAB6-4E8C-B97C-A227068AE7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7F1DA9C-C39A-4FAF-BC32-EE8939F9B8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BA6AB1F-1B1A-4C05-AD0A-BB45782B1B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FA6BD-D1F8-48A9-B725-020EDE14EE45}" type="datetimeFigureOut">
              <a:rPr lang="ru-RU" smtClean="0"/>
              <a:t>13.02.2024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7F35EA5-CFC8-4391-A90B-96D900FE0D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3247478-6D03-464B-867E-C029C5853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64F3E-5DD9-43A0-B553-E196F11812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10937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EE2D9F-596B-4CB8-8967-2531C45256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0CF210A-0D85-4800-B313-3C232AF7B3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91F5BAA-3CA8-477A-8FB8-77D2304315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FA6BD-D1F8-48A9-B725-020EDE14EE45}" type="datetimeFigureOut">
              <a:rPr lang="ru-RU" smtClean="0"/>
              <a:t>13.02.2024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244BCA7-B20E-4352-8AC3-16DE1C2BEE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2D46150-2345-4AA2-A6FC-3B3C116966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64F3E-5DD9-43A0-B553-E196F11812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9894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3C130A-5815-42DC-9038-9FBBC51798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B09639C-347B-4A66-8ACD-40994BE917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092A48B-271B-4026-82EE-A4DABC4EA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FA6BD-D1F8-48A9-B725-020EDE14EE45}" type="datetimeFigureOut">
              <a:rPr lang="ru-RU" smtClean="0"/>
              <a:t>13.02.2024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8D82AC9-2C78-4E1B-B0BA-F865271CE7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747647F-A8BE-4C59-87DB-DB4C5881D4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64F3E-5DD9-43A0-B553-E196F11812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47421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5A4CF6-B8D3-449A-AD3A-B2F642FC52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6E484A4-0AB9-4383-8209-B1B1EFDAE7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991B4B5-5180-45E9-9CBF-8082080520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CA1F273-D270-499F-8F51-DD3CA341C7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FA6BD-D1F8-48A9-B725-020EDE14EE45}" type="datetimeFigureOut">
              <a:rPr lang="ru-RU" smtClean="0"/>
              <a:t>13.02.2024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63BAFB5-1697-4F74-803B-DF5F13D94C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C8DCFBF-5712-4FB4-BFDE-4DFB769134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64F3E-5DD9-43A0-B553-E196F11812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86644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B90E23-E4CC-433C-9861-1FD6FD19EC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731CF97-37FB-45F5-87F7-93BBEC216C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BF8A4AD-55BE-4013-B1A2-53B9C9B49D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2CFBB2E-4534-4AF6-9BB0-8C583ED6B7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E721B96-CB15-44AA-B7D0-203CFD50B48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4876A0E1-B2FA-4738-9954-B96F35859F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FA6BD-D1F8-48A9-B725-020EDE14EE45}" type="datetimeFigureOut">
              <a:rPr lang="ru-RU" smtClean="0"/>
              <a:t>13.02.2024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CBFE4D8-81A7-4CEE-A429-DB4AB69274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67CF3F9-F2F2-483B-80DB-C8CB9CB1EE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64F3E-5DD9-43A0-B553-E196F11812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03728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105182-181B-4297-88D0-850D8C29F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FB43973-EBF4-44F4-B7C0-B53AFE4490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FA6BD-D1F8-48A9-B725-020EDE14EE45}" type="datetimeFigureOut">
              <a:rPr lang="ru-RU" smtClean="0"/>
              <a:t>13.02.2024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37DC60C-B26C-4C49-86B1-5CCC78B4E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BC0BDD6-CABF-472C-906A-3AB685E70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64F3E-5DD9-43A0-B553-E196F11812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976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DE45ADA-051C-4CFA-963D-3AC88DD61F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FA6BD-D1F8-48A9-B725-020EDE14EE45}" type="datetimeFigureOut">
              <a:rPr lang="ru-RU" smtClean="0"/>
              <a:t>13.02.2024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F3EBDC6-DBE5-43A1-B359-B9D70C2165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9911EB3-C7BD-4185-8493-0E55ABA328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64F3E-5DD9-43A0-B553-E196F11812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97201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C0EE04-C7D8-48C3-887E-BD6B8F63A8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B664B58-CF9F-41E1-BF78-BBF1CDCD23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4897708-C04B-4E76-B774-032D518098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E876ACE-39AA-4844-83E0-946F1C122F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FA6BD-D1F8-48A9-B725-020EDE14EE45}" type="datetimeFigureOut">
              <a:rPr lang="ru-RU" smtClean="0"/>
              <a:t>13.02.2024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E2C9D3F-2E7A-464A-A538-8D979D08DB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06405CA-9ED7-4199-8C8A-1B97B3980C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64F3E-5DD9-43A0-B553-E196F11812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09086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F6A209-DB5C-4505-A327-08A2DE55F0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1F76908-A5E8-48A8-A3B5-BCF49C0F19C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B9C2A08-6A12-4BC6-AA5A-4F4E9F1E59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3EBD61D-7942-4A8E-94AC-E07EAAFC6E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FA6BD-D1F8-48A9-B725-020EDE14EE45}" type="datetimeFigureOut">
              <a:rPr lang="ru-RU" smtClean="0"/>
              <a:t>13.02.2024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5CF3975-96A9-413D-AAA9-DF8541A530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A8925CC-F2A0-43C6-A8CD-5E3CECCB7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64F3E-5DD9-43A0-B553-E196F11812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46896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560EBA-7ABC-484E-839B-D3072F479B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5C55131-1473-437F-99F6-FD455D290E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5EEF903-3D95-484F-B9F5-277B1BBC67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6FA6BD-D1F8-48A9-B725-020EDE14EE45}" type="datetimeFigureOut">
              <a:rPr lang="ru-RU" smtClean="0"/>
              <a:t>13.02.2024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6547F12-E355-46A0-A3DA-6669CD4FA8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AE572BE-A9CC-431D-B063-BF282F4D0E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64F3E-5DD9-43A0-B553-E196F11812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0561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s://history-maps.com/uk/story/History-of-Italy/event/Guelphs-and-Ghibellines" TargetMode="External"/><Relationship Id="rId3" Type="http://schemas.openxmlformats.org/officeDocument/2006/relationships/hyperlink" Target="https://naurok.com.ua/urok-z-vsesvitno-istori-dlya-7-go-klasu-na-temu-italiyski-torgovelni-respubliki-utvorennya-korolivstva-ispaniya-7572.html" TargetMode="External"/><Relationship Id="rId7" Type="http://schemas.openxmlformats.org/officeDocument/2006/relationships/hyperlink" Target="https://uahistory.co/pidruchniki/lihtei-2015-world-history-7-class/18.php" TargetMode="External"/><Relationship Id="rId12" Type="http://schemas.openxmlformats.org/officeDocument/2006/relationships/hyperlink" Target="https://naurok.com.ua/didaktichniy-material-signalni-kartki-140233.html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uahistory.co/pidruchniki/world-history-7-class-2020-sorochinska/22.php" TargetMode="External"/><Relationship Id="rId11" Type="http://schemas.openxmlformats.org/officeDocument/2006/relationships/hyperlink" Target="https://uk.wikipedia.org/wiki/%D0%90%D0%B2%D1%96%D0%BD%D1%8C%D0%B9%D0%BE%D0%BD%D1%81%D1%8C%D0%BA%D0%B8%D0%B9_%D0%BF%D0%BE%D0%BB%D0%BE%D0%BD_%D0%BF%D0%B0%D0%BF" TargetMode="External"/><Relationship Id="rId5" Type="http://schemas.openxmlformats.org/officeDocument/2006/relationships/hyperlink" Target="https://uahistory.co/pidruchniki/podalyak-2020-world-history-7-class/17.php" TargetMode="External"/><Relationship Id="rId10" Type="http://schemas.openxmlformats.org/officeDocument/2006/relationships/hyperlink" Target="https://uk.wikipedia.org/wiki/%D0%9B%D0%BE%D1%80%D0%B5%D0%BD%D1%86%D0%BE_%D0%9C%D0%B5%D0%B4%D1%96%D1%87%D1%96" TargetMode="External"/><Relationship Id="rId4" Type="http://schemas.openxmlformats.org/officeDocument/2006/relationships/hyperlink" Target="https://uahistory.co/pidruchniki/gisem-2020-world-history-7-class/15.php" TargetMode="External"/><Relationship Id="rId9" Type="http://schemas.openxmlformats.org/officeDocument/2006/relationships/hyperlink" Target="https://uk.wikipedia.org/wiki/%D0%9A%D0%BE%D0%B7%D1%96%D0%BC%D0%BE_%D0%9C%D0%B5%D0%B4%D1%96%D1%87%D1%96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837F259-6E58-4B74-A9F3-AC0DCAE50C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6DAE32-1753-4F61-AEA9-0D8E46B6FB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01485" y="2046094"/>
            <a:ext cx="9144000" cy="2387600"/>
          </a:xfrm>
        </p:spPr>
        <p:txBody>
          <a:bodyPr>
            <a:noAutofit/>
          </a:bodyPr>
          <a:lstStyle/>
          <a:p>
            <a:r>
              <a:rPr lang="uk-UA" sz="9600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rkiz de Sad script" panose="03000400000000000000" pitchFamily="66" charset="0"/>
              </a:rPr>
              <a:t>Італійські торгівельні республіки</a:t>
            </a:r>
            <a:endParaRPr lang="ru-RU" sz="9600" b="1" dirty="0">
              <a:solidFill>
                <a:srgbClr val="0033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rkiz de Sad script" panose="03000400000000000000" pitchFamily="66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385D4E0-A9C9-4180-B4C6-D10B1FAEC3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7449" y="5691840"/>
            <a:ext cx="5139847" cy="1030288"/>
          </a:xfrm>
        </p:spPr>
        <p:txBody>
          <a:bodyPr>
            <a:noAutofit/>
          </a:bodyPr>
          <a:lstStyle/>
          <a:p>
            <a:r>
              <a:rPr lang="uk-UA" sz="3600" b="1" dirty="0">
                <a:latin typeface="Markiz de Sad script" panose="03000400000000000000" pitchFamily="66" charset="0"/>
              </a:rPr>
              <a:t>Підготувала вчителька історії</a:t>
            </a:r>
          </a:p>
          <a:p>
            <a:r>
              <a:rPr lang="uk-UA" sz="3600" b="1" dirty="0">
                <a:latin typeface="Markiz de Sad script" panose="03000400000000000000" pitchFamily="66" charset="0"/>
              </a:rPr>
              <a:t>Халак Катерина Ігорівна</a:t>
            </a:r>
            <a:endParaRPr lang="ru-RU" sz="3600" b="1" dirty="0">
              <a:latin typeface="Markiz de Sad script" panose="030004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89279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DADC07CF-894E-4E3A-A08A-E45DB3F378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53744" y="702129"/>
            <a:ext cx="6520542" cy="6155871"/>
          </a:xfrm>
        </p:spPr>
        <p:txBody>
          <a:bodyPr>
            <a:normAutofit fontScale="70000" lnSpcReduction="20000"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XIII ст</a:t>
            </a: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папи домоглися розширення своїх володінь за рахунок сусідніх земель, проте влада на місцях належала великим феодалам.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XIV ст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папи потрапили в залежність від французьких королів і були «ув’язнені» в Авіньйоні. </a:t>
            </a:r>
            <a:r>
              <a:rPr lang="uk-UA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uk-UA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Авіньйонський</a:t>
            </a:r>
            <a:r>
              <a:rPr lang="uk-UA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полон»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мав негативні наслідки для розвитку Папської області. Вона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розпалася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безліч феодальних володінь, 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Римі почали правити аристократи.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uk-UA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Спроба проголосити в Римі комуну </a:t>
            </a:r>
            <a:r>
              <a:rPr lang="uk-UA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середині </a:t>
            </a:r>
            <a:r>
              <a:rPr lang="en-US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XIV </a:t>
            </a:r>
            <a:r>
              <a:rPr lang="ru-RU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</a:t>
            </a: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виявилася невдалою через слабкість торговельно-промислових верств міста. Заклик керівника руху за комуну Кола ді </a:t>
            </a:r>
            <a:r>
              <a:rPr lang="uk-UA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Рієнцо</a:t>
            </a:r>
            <a:r>
              <a:rPr lang="uk-UA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всіх італійських міст об’єднатися навколо давньої столиці теж не був підтриманий.</a:t>
            </a:r>
          </a:p>
        </p:txBody>
      </p:sp>
      <p:pic>
        <p:nvPicPr>
          <p:cNvPr id="5122" name="Picture 2" descr="Авіньйонський полон пап — Вікіпедія">
            <a:extLst>
              <a:ext uri="{FF2B5EF4-FFF2-40B4-BE49-F238E27FC236}">
                <a16:creationId xmlns:a16="http://schemas.microsoft.com/office/drawing/2014/main" id="{1DE57B16-C988-48BE-90D4-B354BD4994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389" y="1426029"/>
            <a:ext cx="5295355" cy="4005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26126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A92D095-C8EC-47A5-9BFA-73CA09A2BECC}"/>
              </a:ext>
            </a:extLst>
          </p:cNvPr>
          <p:cNvSpPr/>
          <p:nvPr/>
        </p:nvSpPr>
        <p:spPr>
          <a:xfrm>
            <a:off x="261257" y="342901"/>
            <a:ext cx="6074229" cy="6025242"/>
          </a:xfrm>
          <a:prstGeom prst="rect">
            <a:avLst/>
          </a:prstGeom>
          <a:solidFill>
            <a:srgbClr val="48784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sz="20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Після придушення комунального руху й наведення порядку в </a:t>
            </a:r>
            <a:r>
              <a:rPr lang="uk-UA" sz="2000" u="sng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1357 р.</a:t>
            </a:r>
            <a:r>
              <a:rPr lang="uk-UA" sz="20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ініціативи </a:t>
            </a:r>
            <a:r>
              <a:rPr lang="uk-UA" sz="2000" u="sng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кардинала </a:t>
            </a:r>
            <a:r>
              <a:rPr lang="uk-UA" sz="2000" u="sng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Альборноса</a:t>
            </a:r>
            <a:r>
              <a:rPr lang="uk-UA" sz="20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зборах вищого духовенства і знаті </a:t>
            </a:r>
            <a:r>
              <a:rPr lang="uk-UA" sz="2000" u="sng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було прийнято Конституцію</a:t>
            </a:r>
            <a:r>
              <a:rPr lang="uk-UA" sz="20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згідно з якою в Папській області встановлювалася </a:t>
            </a:r>
            <a:r>
              <a:rPr lang="uk-UA" sz="2000" u="sng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централізована система управління</a:t>
            </a:r>
            <a:r>
              <a:rPr lang="uk-UA" sz="20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 знать, вище духовенство, представники комун у провінціях здобули право видавати закони й розподіляти податки.</a:t>
            </a:r>
          </a:p>
          <a:p>
            <a:pPr algn="just">
              <a:lnSpc>
                <a:spcPct val="150000"/>
              </a:lnSpc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sz="2000" dirty="0">
                <a:solidFill>
                  <a:srgbClr val="FF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Проте розкол у християнській церкві </a:t>
            </a:r>
            <a:r>
              <a:rPr lang="uk-UA" sz="2000" u="sng" dirty="0">
                <a:solidFill>
                  <a:srgbClr val="FF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1378 р</a:t>
            </a:r>
            <a:r>
              <a:rPr lang="uk-UA" sz="2000" dirty="0">
                <a:solidFill>
                  <a:srgbClr val="FF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завдав нового удару по стабільності. Ситуація покращилася за часів </a:t>
            </a:r>
            <a:r>
              <a:rPr lang="uk-UA" sz="2000" u="sng" dirty="0">
                <a:solidFill>
                  <a:srgbClr val="FF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Папи </a:t>
            </a:r>
            <a:r>
              <a:rPr lang="uk-UA" sz="2000" b="1" u="sng" dirty="0">
                <a:solidFill>
                  <a:srgbClr val="FF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Мартіна </a:t>
            </a:r>
            <a:r>
              <a:rPr lang="ru-RU" sz="2000" b="1" u="sng" dirty="0">
                <a:solidFill>
                  <a:srgbClr val="FF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ru-RU" sz="2000" u="sng" dirty="0">
                <a:solidFill>
                  <a:srgbClr val="FF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(1417—1431 </a:t>
            </a:r>
            <a:r>
              <a:rPr lang="ru-RU" sz="2000" u="sng" dirty="0" err="1">
                <a:solidFill>
                  <a:srgbClr val="FF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рр</a:t>
            </a:r>
            <a:r>
              <a:rPr lang="uk-UA" sz="2000" u="sng" dirty="0">
                <a:solidFill>
                  <a:srgbClr val="FF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.), </a:t>
            </a:r>
            <a:r>
              <a:rPr lang="uk-UA" sz="2000" dirty="0">
                <a:solidFill>
                  <a:srgbClr val="FF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який відновив у Римі комуну.</a:t>
            </a:r>
          </a:p>
          <a:p>
            <a:pPr algn="ctr"/>
            <a:endParaRPr lang="ru-RU" dirty="0"/>
          </a:p>
        </p:txBody>
      </p:sp>
      <p:pic>
        <p:nvPicPr>
          <p:cNvPr id="6146" name="Picture 2" descr="Мартин V — Вікіпедія">
            <a:extLst>
              <a:ext uri="{FF2B5EF4-FFF2-40B4-BE49-F238E27FC236}">
                <a16:creationId xmlns:a16="http://schemas.microsoft.com/office/drawing/2014/main" id="{BAFB395B-0753-4F01-A69A-617A060F26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6809" y="693964"/>
            <a:ext cx="4422907" cy="5470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19601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DADC07CF-894E-4E3A-A08A-E45DB3F378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0960" y="702128"/>
            <a:ext cx="10970079" cy="6155872"/>
          </a:xfrm>
        </p:spPr>
        <p:txBody>
          <a:bodyPr/>
          <a:lstStyle/>
          <a:p>
            <a:pPr marL="196850" marR="0" indent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b="1" i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Самостійна робота з підручником (с.83 )</a:t>
            </a:r>
          </a:p>
          <a:p>
            <a:pPr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uk-UA" i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Учні опрацьовують 1 пункт параграфа та записують до нього тези. Через кілька хвилин обмінюються отриманою інформацією.</a:t>
            </a:r>
            <a:endParaRPr lang="uk-UA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uk-UA" i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Південна Італія і Сицилія.</a:t>
            </a:r>
            <a:endParaRPr lang="uk-UA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2545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uk-UA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 і коли утворилося Сицилійське королівство?</a:t>
            </a:r>
          </a:p>
          <a:p>
            <a:pPr marL="42545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uk-UA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правління якого короля воно досягло найбільшого розквіту?</a:t>
            </a:r>
          </a:p>
          <a:p>
            <a:pPr marL="42545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uk-UA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 заходи провів Фрідріх ІІ?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780301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DADC07CF-894E-4E3A-A08A-E45DB3F378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2370" y="359229"/>
            <a:ext cx="10341429" cy="5817734"/>
          </a:xfrm>
        </p:spPr>
        <p:txBody>
          <a:bodyPr/>
          <a:lstStyle/>
          <a:p>
            <a:pPr marL="0" indent="0" algn="ctr">
              <a:lnSpc>
                <a:spcPct val="100000"/>
              </a:lnSpc>
              <a:buNone/>
            </a:pPr>
            <a:r>
              <a:rPr lang="uk-UA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Узагальнення та систематизація знань учнів.</a:t>
            </a:r>
          </a:p>
          <a:p>
            <a:pPr algn="just">
              <a:lnSpc>
                <a:spcPct val="100000"/>
              </a:lnSpc>
            </a:pPr>
            <a:r>
              <a:rPr lang="uk-UA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Бесіда за запитаннями підручника.</a:t>
            </a:r>
          </a:p>
          <a:p>
            <a:pPr algn="just">
              <a:lnSpc>
                <a:spcPct val="100000"/>
              </a:lnSpc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Яких завойовників пережила Італія в середі віки?</a:t>
            </a:r>
          </a:p>
          <a:p>
            <a:pPr algn="just">
              <a:lnSpc>
                <a:spcPct val="100000"/>
              </a:lnSpc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Якими були причини роздробленості Італії?</a:t>
            </a:r>
          </a:p>
          <a:p>
            <a:pPr algn="just">
              <a:lnSpc>
                <a:spcPct val="100000"/>
              </a:lnSpc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Назвіть найбільшу італійські міста-республіки.</a:t>
            </a:r>
          </a:p>
          <a:p>
            <a:pPr algn="just">
              <a:lnSpc>
                <a:spcPct val="100000"/>
              </a:lnSpc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Хто такі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гвельфи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гібеліни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endParaRPr lang="ru-RU" dirty="0"/>
          </a:p>
        </p:txBody>
      </p:sp>
      <p:pic>
        <p:nvPicPr>
          <p:cNvPr id="7172" name="Picture 4" descr="Дидактичний матеріал &quot;Сигнальні картки&quot;">
            <a:extLst>
              <a:ext uri="{FF2B5EF4-FFF2-40B4-BE49-F238E27FC236}">
                <a16:creationId xmlns:a16="http://schemas.microsoft.com/office/drawing/2014/main" id="{19FC7BBD-9B19-4A2A-8339-CDF0F2BBF8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958" y="3790173"/>
            <a:ext cx="4310742" cy="2708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01425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CE475F-8E18-46AF-81DB-DF088B1330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8986" y="365125"/>
            <a:ext cx="4762500" cy="1055461"/>
          </a:xfrm>
        </p:spPr>
        <p:txBody>
          <a:bodyPr/>
          <a:lstStyle/>
          <a:p>
            <a:r>
              <a:rPr lang="uk-UA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Домашнє завдання </a:t>
            </a:r>
            <a:endParaRPr lang="ru-R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ADC07CF-894E-4E3A-A08A-E45DB3F378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Опрацювати матеріал презентації.</a:t>
            </a:r>
          </a:p>
          <a:p>
            <a:pPr algn="just">
              <a:lnSpc>
                <a:spcPct val="150000"/>
              </a:lnSpc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Виконати інтерактивне завдання з теми </a:t>
            </a:r>
          </a:p>
          <a:p>
            <a:pPr algn="just">
              <a:lnSpc>
                <a:spcPct val="150000"/>
              </a:lnSpc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Підготуватись до контрольної роботи ( Англія, Франція, Німеччина, Іспанія</a:t>
            </a:r>
            <a:r>
              <a:rPr lang="uk-UA">
                <a:latin typeface="Times New Roman" panose="02020603050405020304" pitchFamily="18" charset="0"/>
                <a:cs typeface="Times New Roman" panose="02020603050405020304" pitchFamily="18" charset="0"/>
              </a:rPr>
              <a:t>, Італійські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республіки)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61075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CE475F-8E18-46AF-81DB-DF088B1330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ADC07CF-894E-4E3A-A08A-E45DB3F378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85588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CE475F-8E18-46AF-81DB-DF088B1330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ADC07CF-894E-4E3A-A08A-E45DB3F378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04143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CE475F-8E18-46AF-81DB-DF088B1330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ADC07CF-894E-4E3A-A08A-E45DB3F378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466685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CE475F-8E18-46AF-81DB-DF088B1330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5517" y="264918"/>
            <a:ext cx="7545888" cy="1163050"/>
          </a:xfrm>
        </p:spPr>
        <p:txBody>
          <a:bodyPr/>
          <a:lstStyle/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Використаних джерел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ADC07CF-894E-4E3A-A08A-E45DB3F378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0099" y="1427968"/>
            <a:ext cx="10874829" cy="5165114"/>
          </a:xfrm>
        </p:spPr>
        <p:txBody>
          <a:bodyPr>
            <a:normAutofit fontScale="85000" lnSpcReduction="20000"/>
          </a:bodyPr>
          <a:lstStyle/>
          <a:p>
            <a:r>
              <a:rPr lang="en-US" dirty="0">
                <a:hlinkClick r:id="rId3"/>
              </a:rPr>
              <a:t>https://naurok.com.ua/urok-z-vsesvitno-istori-dlya-7-go-klasu-na-temu-italiyski-torgovelni-respubliki-utvorennya-korolivstva-ispaniya-7572.html</a:t>
            </a:r>
            <a:r>
              <a:rPr lang="uk-UA" dirty="0"/>
              <a:t> </a:t>
            </a:r>
          </a:p>
          <a:p>
            <a:r>
              <a:rPr lang="en-US" dirty="0">
                <a:hlinkClick r:id="rId4"/>
              </a:rPr>
              <a:t>https://uahistory.co/pidruchniki/gisem-2020-world-history-7-class/15.php</a:t>
            </a:r>
            <a:r>
              <a:rPr lang="uk-UA" dirty="0"/>
              <a:t> </a:t>
            </a:r>
          </a:p>
          <a:p>
            <a:r>
              <a:rPr lang="en-US" dirty="0">
                <a:hlinkClick r:id="rId5"/>
              </a:rPr>
              <a:t>https://uahistory.co/pidruchniki/podalyak-2020-world-history-7-class/17.php</a:t>
            </a:r>
            <a:r>
              <a:rPr lang="uk-UA" dirty="0"/>
              <a:t> </a:t>
            </a:r>
          </a:p>
          <a:p>
            <a:r>
              <a:rPr lang="en-US" dirty="0">
                <a:hlinkClick r:id="rId6"/>
              </a:rPr>
              <a:t>https://uahistory.co/pidruchniki/world-history-7-class-2020-sorochinska/22.php</a:t>
            </a:r>
            <a:r>
              <a:rPr lang="uk-UA" dirty="0"/>
              <a:t> </a:t>
            </a:r>
          </a:p>
          <a:p>
            <a:r>
              <a:rPr lang="en-US" dirty="0">
                <a:hlinkClick r:id="rId7"/>
              </a:rPr>
              <a:t>https://uahistory.co/pidruchniki/lihtei-2015-world-history-7-class/18.php</a:t>
            </a:r>
            <a:r>
              <a:rPr lang="uk-UA" dirty="0"/>
              <a:t> </a:t>
            </a:r>
          </a:p>
          <a:p>
            <a:r>
              <a:rPr lang="en-US" dirty="0">
                <a:hlinkClick r:id="rId8"/>
              </a:rPr>
              <a:t>https://history-maps.com/uk/story/History-of-Italy/event/Guelphs-and-Ghibellines</a:t>
            </a:r>
            <a:r>
              <a:rPr lang="uk-UA" dirty="0"/>
              <a:t> </a:t>
            </a:r>
          </a:p>
          <a:p>
            <a:r>
              <a:rPr lang="en-US" dirty="0">
                <a:hlinkClick r:id="rId9"/>
              </a:rPr>
              <a:t>https://uk.wikipedia.org/wiki/%D0%9A%D0%BE%D0%B7%D1%96%D0%BC%D0%BE_%D0%9C%D0%B5%D0%B4%D1%96%D1%87%D1%96</a:t>
            </a:r>
            <a:r>
              <a:rPr lang="uk-UA" dirty="0"/>
              <a:t> </a:t>
            </a:r>
          </a:p>
          <a:p>
            <a:r>
              <a:rPr lang="en-US" dirty="0">
                <a:hlinkClick r:id="rId10"/>
              </a:rPr>
              <a:t>https://uk.wikipedia.org/wiki/%D0%9B%D0%BE%D1%80%D0%B5%D0%BD%D1%86%D0%BE_%D0%9C%D0%B5%D0%B4%D1%96%D1%87%D1%96</a:t>
            </a:r>
            <a:r>
              <a:rPr lang="uk-UA" dirty="0"/>
              <a:t> </a:t>
            </a:r>
          </a:p>
          <a:p>
            <a:r>
              <a:rPr lang="en-US" dirty="0">
                <a:hlinkClick r:id="rId11"/>
              </a:rPr>
              <a:t>https://uk.wikipedia.org/wiki/%D0%90%D0%B2%D1%96%D0%BD%D1%8C%D0%B9%D0%BE%D0%BD%D1%81%D1%8C%D0%BA%D0%B8%D0%B9_%D0%BF%D0%BE%D0%BB%D0%BE%D0%BD_%D0%BF%D0%B0%D0%BF</a:t>
            </a:r>
            <a:r>
              <a:rPr lang="uk-UA" dirty="0"/>
              <a:t> </a:t>
            </a:r>
          </a:p>
          <a:p>
            <a:pPr marL="0" indent="0">
              <a:buNone/>
            </a:pPr>
            <a:r>
              <a:rPr lang="en-US" dirty="0">
                <a:hlinkClick r:id="rId12"/>
              </a:rPr>
              <a:t>https://naurok.com.ua/didaktichniy-material-signalni-kartki-140233.html</a:t>
            </a:r>
            <a:r>
              <a:rPr lang="uk-UA" dirty="0"/>
              <a:t>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223126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CE475F-8E18-46AF-81DB-DF088B1330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5517" y="264918"/>
            <a:ext cx="7545888" cy="1163050"/>
          </a:xfrm>
        </p:spPr>
        <p:txBody>
          <a:bodyPr/>
          <a:lstStyle/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Використаних джерел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ADC07CF-894E-4E3A-A08A-E45DB3F378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0099" y="1427968"/>
            <a:ext cx="10874829" cy="516511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uk-UA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337988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6">
            <a:extLst>
              <a:ext uri="{FF2B5EF4-FFF2-40B4-BE49-F238E27FC236}">
                <a16:creationId xmlns:a16="http://schemas.microsoft.com/office/drawing/2014/main" id="{D0B6E468-DDBC-4295-8E03-DAC57C37C9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7584" y="808824"/>
            <a:ext cx="9731828" cy="5759928"/>
          </a:xfrm>
        </p:spPr>
        <p:txBody>
          <a:bodyPr>
            <a:normAutofit fontScale="92500"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uk-UA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Мета:</a:t>
            </a:r>
            <a:r>
              <a:rPr lang="uk-UA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ознайомити учнів з процесом державотворення країн Середземноморського басейну, їх боротьбою проти завойовників, особливостями політичного та економічного життя італійських міст-держав і Папської області; виявляти спільне та відмінне у розвитку державних утворень регіону та інших європейських країн, причини посилення боротьби світської влади з папством.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uk-UA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Обладнання: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підручник «Всесвітня історія» для 7-го класу (О. В.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Гісем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роздатковий матеріал.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uk-UA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Тип уроку</a:t>
            </a:r>
            <a:r>
              <a:rPr lang="uk-UA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комбінований.</a:t>
            </a:r>
          </a:p>
        </p:txBody>
      </p:sp>
    </p:spTree>
    <p:extLst>
      <p:ext uri="{BB962C8B-B14F-4D97-AF65-F5344CB8AC3E}">
        <p14:creationId xmlns:p14="http://schemas.microsoft.com/office/powerpoint/2010/main" val="23082572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DADC07CF-894E-4E3A-A08A-E45DB3F378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3704" y="16053"/>
            <a:ext cx="9618306" cy="1139971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uk-UA" sz="1600" b="1" dirty="0"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Хід уроку</a:t>
            </a:r>
            <a:endParaRPr lang="uk-UA" sz="1600" dirty="0">
              <a:solidFill>
                <a:srgbClr val="CC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uk-UA" sz="16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Організаційний </a:t>
            </a:r>
            <a:r>
              <a:rPr lang="ru-RU" sz="16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момент.</a:t>
            </a:r>
          </a:p>
          <a:p>
            <a:pPr marL="0" indent="0" algn="ctr">
              <a:buNone/>
            </a:pPr>
            <a:r>
              <a:rPr lang="uk-UA" sz="16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Перевірка домашнього завдання. </a:t>
            </a:r>
          </a:p>
          <a:p>
            <a:pPr marL="0" indent="0" algn="ctr">
              <a:buNone/>
            </a:pPr>
            <a:r>
              <a:rPr lang="uk-UA" sz="16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Актуалізація опорних знань учнів.</a:t>
            </a: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BD450F78-FA68-42B3-B7BB-95B5DBE0AA8A}"/>
              </a:ext>
            </a:extLst>
          </p:cNvPr>
          <p:cNvSpPr/>
          <p:nvPr/>
        </p:nvSpPr>
        <p:spPr>
          <a:xfrm>
            <a:off x="111968" y="1092966"/>
            <a:ext cx="8546840" cy="5653067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uk-UA" sz="1400" b="1" i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Установіть хронологічну послідовність подій.</a:t>
            </a:r>
          </a:p>
          <a:p>
            <a:pPr>
              <a:lnSpc>
                <a:spcPct val="150000"/>
              </a:lnSpc>
            </a:pPr>
            <a:r>
              <a:rPr lang="uk-UA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 битва на р. Лех</a:t>
            </a:r>
          </a:p>
          <a:p>
            <a:pPr>
              <a:lnSpc>
                <a:spcPct val="150000"/>
              </a:lnSpc>
            </a:pP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uk-UA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 утворення Німецького королівства   </a:t>
            </a:r>
          </a:p>
          <a:p>
            <a:pPr>
              <a:lnSpc>
                <a:spcPct val="150000"/>
              </a:lnSpc>
            </a:pP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uk-UA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 започатковано </a:t>
            </a:r>
            <a:r>
              <a:rPr lang="uk-UA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Ганзійський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Союз </a:t>
            </a:r>
          </a:p>
          <a:p>
            <a:pPr>
              <a:lnSpc>
                <a:spcPct val="150000"/>
              </a:lnSpc>
            </a:pPr>
            <a:r>
              <a:rPr lang="uk-UA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Г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 битва піл </a:t>
            </a:r>
            <a:r>
              <a:rPr lang="uk-UA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Леньяно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uk-UA" sz="1400" b="1" i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Виправте</a:t>
            </a:r>
            <a:r>
              <a:rPr lang="uk-UA" sz="14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помилки.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uk-UA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Верденською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угодою «землі східних франків» отримав  Генріх І Птахолов. 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Засновником Німецького королівства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 </a:t>
            </a:r>
            <a:r>
              <a:rPr lang="ru-RU" sz="1400" strike="sngStrike" dirty="0">
                <a:latin typeface="Times New Roman" panose="02020603050405020304" pitchFamily="18" charset="0"/>
                <a:cs typeface="Times New Roman" panose="02020603050405020304" pitchFamily="18" charset="0"/>
              </a:rPr>
              <a:t>843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р. став Оттон І. </a:t>
            </a:r>
            <a:endParaRPr lang="ru-RU" sz="1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Оттон І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був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коронований 962 р. папою 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Григорієм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ІІ. </a:t>
            </a:r>
            <a:endParaRPr lang="ru-RU" sz="1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Генріх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IV 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скасував інвеститури – права імператора чи короля затверджувати духовних осіб на церковні посади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  </a:t>
            </a:r>
            <a:endParaRPr lang="ru-RU" sz="1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Вислів «ходіння в Каноссу» означає паломництво до святих місць.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Битва 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під </a:t>
            </a:r>
            <a:r>
              <a:rPr lang="uk-UA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Леньяно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відбулася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 1410 р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Карл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IV 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із династії </a:t>
            </a:r>
            <a:r>
              <a:rPr lang="uk-UA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Люксембургів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був одночасно і королем Польщі. </a:t>
            </a: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B5FD990F-F177-4D82-9BD5-24A876754D0D}"/>
              </a:ext>
            </a:extLst>
          </p:cNvPr>
          <p:cNvSpPr/>
          <p:nvPr/>
        </p:nvSpPr>
        <p:spPr>
          <a:xfrm>
            <a:off x="8658808" y="1343607"/>
            <a:ext cx="3421224" cy="5402426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373888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uk-UA" sz="1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1.Чим відрізнялася утворена Оттоном І Римська імперія від імперії Карла Великого?</a:t>
            </a:r>
          </a:p>
          <a:p>
            <a:pPr marL="373888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uk-UA" sz="1400" dirty="0">
                <a:solidFill>
                  <a:schemeClr val="tx1"/>
                </a:solidFill>
                <a:latin typeface="Times New Roman" panose="02020603050405020304" pitchFamily="18" charset="0"/>
              </a:rPr>
              <a:t>2.У чому полягали причини боротьби між римськими папами та німецькими імператорами?</a:t>
            </a:r>
          </a:p>
          <a:p>
            <a:pPr marL="373888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uk-UA" sz="1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3.Які факти свідчать про відновлення могутності Німецької імперії за часів правління династії </a:t>
            </a:r>
            <a:r>
              <a:rPr lang="uk-UA" sz="1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Штауфенів</a:t>
            </a:r>
            <a:r>
              <a:rPr lang="uk-UA" sz="1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?</a:t>
            </a:r>
          </a:p>
          <a:p>
            <a:pPr marL="373888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uk-UA" sz="1400" dirty="0">
                <a:solidFill>
                  <a:schemeClr val="tx1"/>
                </a:solidFill>
                <a:latin typeface="Times New Roman" panose="02020603050405020304" pitchFamily="18" charset="0"/>
              </a:rPr>
              <a:t>4.Якими були результати і наслідки «наступу на Схід»?</a:t>
            </a:r>
          </a:p>
          <a:p>
            <a:pPr marL="373888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uk-UA" sz="1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5.Із чим пов’язані зміни в назві імперії?</a:t>
            </a:r>
          </a:p>
          <a:p>
            <a:pPr algn="ctr"/>
            <a:endParaRPr lang="ru-RU" dirty="0"/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1A60AF03-A6A9-4023-9751-AB0160BFE038}"/>
              </a:ext>
            </a:extLst>
          </p:cNvPr>
          <p:cNvSpPr/>
          <p:nvPr/>
        </p:nvSpPr>
        <p:spPr>
          <a:xfrm>
            <a:off x="2221095" y="3030213"/>
            <a:ext cx="849088" cy="32667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1176</a:t>
            </a:r>
            <a:endParaRPr lang="ru-RU" sz="1400" dirty="0"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8ED2418D-24D7-4A24-A4F6-2F3FDFCDABE2}"/>
              </a:ext>
            </a:extLst>
          </p:cNvPr>
          <p:cNvSpPr/>
          <p:nvPr/>
        </p:nvSpPr>
        <p:spPr>
          <a:xfrm>
            <a:off x="3353689" y="2719866"/>
            <a:ext cx="985799" cy="32667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1241</a:t>
            </a:r>
            <a:endParaRPr lang="ru-RU" sz="1400" dirty="0"/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A1E4E89B-E98B-4627-9F5A-B79B91F72116}"/>
              </a:ext>
            </a:extLst>
          </p:cNvPr>
          <p:cNvSpPr/>
          <p:nvPr/>
        </p:nvSpPr>
        <p:spPr>
          <a:xfrm>
            <a:off x="3552125" y="2305626"/>
            <a:ext cx="833263" cy="32667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919</a:t>
            </a:r>
            <a:endParaRPr lang="ru-RU" sz="1400" dirty="0"/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C167A310-6AAA-4CD5-93A5-292D3610D3B5}"/>
              </a:ext>
            </a:extLst>
          </p:cNvPr>
          <p:cNvSpPr/>
          <p:nvPr/>
        </p:nvSpPr>
        <p:spPr>
          <a:xfrm>
            <a:off x="2092541" y="2011850"/>
            <a:ext cx="849088" cy="32667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955</a:t>
            </a:r>
            <a:endParaRPr lang="ru-RU" sz="1400" dirty="0"/>
          </a:p>
        </p:txBody>
      </p:sp>
      <p:sp>
        <p:nvSpPr>
          <p:cNvPr id="11" name="Блок-схема: знак завершения 10">
            <a:extLst>
              <a:ext uri="{FF2B5EF4-FFF2-40B4-BE49-F238E27FC236}">
                <a16:creationId xmlns:a16="http://schemas.microsoft.com/office/drawing/2014/main" id="{8EF29D3C-E946-4A69-AEFF-D0AA0D056434}"/>
              </a:ext>
            </a:extLst>
          </p:cNvPr>
          <p:cNvSpPr/>
          <p:nvPr/>
        </p:nvSpPr>
        <p:spPr>
          <a:xfrm>
            <a:off x="6714619" y="3657782"/>
            <a:ext cx="1813562" cy="254647"/>
          </a:xfrm>
          <a:prstGeom prst="flowChartTerminator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Людвіг Німецький</a:t>
            </a:r>
            <a:endParaRPr lang="ru-RU" sz="1200" dirty="0"/>
          </a:p>
        </p:txBody>
      </p:sp>
      <p:sp>
        <p:nvSpPr>
          <p:cNvPr id="12" name="Блок-схема: знак завершения 11">
            <a:extLst>
              <a:ext uri="{FF2B5EF4-FFF2-40B4-BE49-F238E27FC236}">
                <a16:creationId xmlns:a16="http://schemas.microsoft.com/office/drawing/2014/main" id="{2C39C4C9-9C96-4673-A139-EBC431D264E6}"/>
              </a:ext>
            </a:extLst>
          </p:cNvPr>
          <p:cNvSpPr/>
          <p:nvPr/>
        </p:nvSpPr>
        <p:spPr>
          <a:xfrm>
            <a:off x="4861900" y="4350589"/>
            <a:ext cx="1315210" cy="254647"/>
          </a:xfrm>
          <a:prstGeom prst="flowChartTerminator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Іоанном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ХІІ</a:t>
            </a:r>
            <a:endParaRPr lang="ru-RU" sz="1200" dirty="0"/>
          </a:p>
        </p:txBody>
      </p:sp>
      <p:sp>
        <p:nvSpPr>
          <p:cNvPr id="13" name="Блок-схема: знак завершения 12">
            <a:extLst>
              <a:ext uri="{FF2B5EF4-FFF2-40B4-BE49-F238E27FC236}">
                <a16:creationId xmlns:a16="http://schemas.microsoft.com/office/drawing/2014/main" id="{8F5629AF-B62F-4C34-A965-9757B862A34A}"/>
              </a:ext>
            </a:extLst>
          </p:cNvPr>
          <p:cNvSpPr/>
          <p:nvPr/>
        </p:nvSpPr>
        <p:spPr>
          <a:xfrm>
            <a:off x="2047974" y="4937052"/>
            <a:ext cx="1457903" cy="254647"/>
          </a:xfrm>
          <a:prstGeom prst="flowChartTerminator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Григорієм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ІІ</a:t>
            </a:r>
            <a:endParaRPr lang="ru-RU" sz="1200" dirty="0"/>
          </a:p>
        </p:txBody>
      </p:sp>
      <p:sp>
        <p:nvSpPr>
          <p:cNvPr id="14" name="Блок-схема: знак завершения 13">
            <a:extLst>
              <a:ext uri="{FF2B5EF4-FFF2-40B4-BE49-F238E27FC236}">
                <a16:creationId xmlns:a16="http://schemas.microsoft.com/office/drawing/2014/main" id="{BE74BE80-ED89-4929-8CC8-0BCC6E5BDAF6}"/>
              </a:ext>
            </a:extLst>
          </p:cNvPr>
          <p:cNvSpPr/>
          <p:nvPr/>
        </p:nvSpPr>
        <p:spPr>
          <a:xfrm>
            <a:off x="5871687" y="5158532"/>
            <a:ext cx="2440375" cy="414576"/>
          </a:xfrm>
          <a:prstGeom prst="flowChartTerminator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приниження переможеного переможцем)</a:t>
            </a:r>
            <a:endParaRPr lang="ru-RU" sz="1200" dirty="0"/>
          </a:p>
        </p:txBody>
      </p:sp>
      <p:sp>
        <p:nvSpPr>
          <p:cNvPr id="15" name="Блок-схема: знак завершения 14">
            <a:extLst>
              <a:ext uri="{FF2B5EF4-FFF2-40B4-BE49-F238E27FC236}">
                <a16:creationId xmlns:a16="http://schemas.microsoft.com/office/drawing/2014/main" id="{F417B304-268D-457B-B4BC-5C8FB12AE1BF}"/>
              </a:ext>
            </a:extLst>
          </p:cNvPr>
          <p:cNvSpPr/>
          <p:nvPr/>
        </p:nvSpPr>
        <p:spPr>
          <a:xfrm>
            <a:off x="3745594" y="5573108"/>
            <a:ext cx="985799" cy="254647"/>
          </a:xfrm>
          <a:prstGeom prst="flowChartTerminator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1176</a:t>
            </a:r>
            <a:endParaRPr lang="ru-RU" sz="1200" dirty="0"/>
          </a:p>
        </p:txBody>
      </p:sp>
      <p:sp>
        <p:nvSpPr>
          <p:cNvPr id="16" name="Блок-схема: знак завершения 15">
            <a:extLst>
              <a:ext uri="{FF2B5EF4-FFF2-40B4-BE49-F238E27FC236}">
                <a16:creationId xmlns:a16="http://schemas.microsoft.com/office/drawing/2014/main" id="{574A629C-7246-413B-8FEC-CE3983CD4304}"/>
              </a:ext>
            </a:extLst>
          </p:cNvPr>
          <p:cNvSpPr/>
          <p:nvPr/>
        </p:nvSpPr>
        <p:spPr>
          <a:xfrm>
            <a:off x="5871687" y="5865672"/>
            <a:ext cx="1034861" cy="293898"/>
          </a:xfrm>
          <a:prstGeom prst="flowChartTerminator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Чехії</a:t>
            </a:r>
            <a:endParaRPr lang="ru-RU" sz="1200" dirty="0"/>
          </a:p>
        </p:txBody>
      </p:sp>
      <p:sp>
        <p:nvSpPr>
          <p:cNvPr id="17" name="Блок-схема: знак завершения 16">
            <a:extLst>
              <a:ext uri="{FF2B5EF4-FFF2-40B4-BE49-F238E27FC236}">
                <a16:creationId xmlns:a16="http://schemas.microsoft.com/office/drawing/2014/main" id="{A802F58C-77CB-42B0-B046-802B1C989338}"/>
              </a:ext>
            </a:extLst>
          </p:cNvPr>
          <p:cNvSpPr/>
          <p:nvPr/>
        </p:nvSpPr>
        <p:spPr>
          <a:xfrm>
            <a:off x="5353640" y="3990272"/>
            <a:ext cx="2291017" cy="254647"/>
          </a:xfrm>
          <a:prstGeom prst="flowChartTerminator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919 р.; </a:t>
            </a:r>
            <a:r>
              <a:rPr lang="ru-RU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Генріх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Птахолов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630237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DADC07CF-894E-4E3A-A08A-E45DB3F378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8294" y="817918"/>
            <a:ext cx="9871788" cy="2611082"/>
          </a:xfrm>
        </p:spPr>
        <p:txBody>
          <a:bodyPr/>
          <a:lstStyle/>
          <a:p>
            <a:pPr marL="0" indent="0">
              <a:buNone/>
            </a:pP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Мотивація навчальної діяльності. Повідомлення теми та мети уроку.</a:t>
            </a:r>
          </a:p>
          <a:p>
            <a:r>
              <a:rPr lang="uk-UA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Вправа «Асоціації».</a:t>
            </a: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Які асоціації у вас викликає Італія? </a:t>
            </a:r>
          </a:p>
          <a:p>
            <a:endParaRPr lang="ru-RU" dirty="0"/>
          </a:p>
        </p:txBody>
      </p:sp>
      <p:sp>
        <p:nvSpPr>
          <p:cNvPr id="4" name="Овал 3">
            <a:extLst>
              <a:ext uri="{FF2B5EF4-FFF2-40B4-BE49-F238E27FC236}">
                <a16:creationId xmlns:a16="http://schemas.microsoft.com/office/drawing/2014/main" id="{7807C37E-C6E5-4A12-A118-44E9B84E24A0}"/>
              </a:ext>
            </a:extLst>
          </p:cNvPr>
          <p:cNvSpPr/>
          <p:nvPr/>
        </p:nvSpPr>
        <p:spPr>
          <a:xfrm>
            <a:off x="4208106" y="3778899"/>
            <a:ext cx="3312368" cy="1567542"/>
          </a:xfrm>
          <a:prstGeom prst="ellipse">
            <a:avLst/>
          </a:prstGeom>
          <a:solidFill>
            <a:srgbClr val="FFFF6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600" dirty="0">
                <a:solidFill>
                  <a:srgbClr val="002060"/>
                </a:solidFill>
                <a:latin typeface="Bickham Script Three" panose="03000207080000090004" pitchFamily="66" charset="0"/>
              </a:rPr>
              <a:t>Італія</a:t>
            </a:r>
          </a:p>
        </p:txBody>
      </p:sp>
      <p:sp>
        <p:nvSpPr>
          <p:cNvPr id="6" name="Стрелка: влево 5">
            <a:extLst>
              <a:ext uri="{FF2B5EF4-FFF2-40B4-BE49-F238E27FC236}">
                <a16:creationId xmlns:a16="http://schemas.microsoft.com/office/drawing/2014/main" id="{DF15A6E7-2BE1-4E5B-B26B-518F2028225B}"/>
              </a:ext>
            </a:extLst>
          </p:cNvPr>
          <p:cNvSpPr/>
          <p:nvPr/>
        </p:nvSpPr>
        <p:spPr>
          <a:xfrm rot="5222714">
            <a:off x="4846319" y="3226580"/>
            <a:ext cx="835855" cy="205633"/>
          </a:xfrm>
          <a:prstGeom prst="lef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: влево 6">
            <a:extLst>
              <a:ext uri="{FF2B5EF4-FFF2-40B4-BE49-F238E27FC236}">
                <a16:creationId xmlns:a16="http://schemas.microsoft.com/office/drawing/2014/main" id="{2419D685-9146-4EC1-8D0D-FF9347FDE45E}"/>
              </a:ext>
            </a:extLst>
          </p:cNvPr>
          <p:cNvSpPr/>
          <p:nvPr/>
        </p:nvSpPr>
        <p:spPr>
          <a:xfrm rot="6867006">
            <a:off x="6468617" y="3278994"/>
            <a:ext cx="871909" cy="186176"/>
          </a:xfrm>
          <a:prstGeom prst="lef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: влево 7">
            <a:extLst>
              <a:ext uri="{FF2B5EF4-FFF2-40B4-BE49-F238E27FC236}">
                <a16:creationId xmlns:a16="http://schemas.microsoft.com/office/drawing/2014/main" id="{9215B519-5C6E-490F-AD2C-DB6C9305F88A}"/>
              </a:ext>
            </a:extLst>
          </p:cNvPr>
          <p:cNvSpPr/>
          <p:nvPr/>
        </p:nvSpPr>
        <p:spPr>
          <a:xfrm rot="19524284">
            <a:off x="3327642" y="5193291"/>
            <a:ext cx="989487" cy="196793"/>
          </a:xfrm>
          <a:prstGeom prst="lef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: влево 8">
            <a:extLst>
              <a:ext uri="{FF2B5EF4-FFF2-40B4-BE49-F238E27FC236}">
                <a16:creationId xmlns:a16="http://schemas.microsoft.com/office/drawing/2014/main" id="{611C0133-EE16-48F1-A24E-FA49753F1DED}"/>
              </a:ext>
            </a:extLst>
          </p:cNvPr>
          <p:cNvSpPr/>
          <p:nvPr/>
        </p:nvSpPr>
        <p:spPr>
          <a:xfrm rot="9960352">
            <a:off x="7565795" y="4132068"/>
            <a:ext cx="883928" cy="217183"/>
          </a:xfrm>
          <a:prstGeom prst="lef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: влево 9">
            <a:extLst>
              <a:ext uri="{FF2B5EF4-FFF2-40B4-BE49-F238E27FC236}">
                <a16:creationId xmlns:a16="http://schemas.microsoft.com/office/drawing/2014/main" id="{45C4D383-C502-4AFF-AABF-5505D016906D}"/>
              </a:ext>
            </a:extLst>
          </p:cNvPr>
          <p:cNvSpPr/>
          <p:nvPr/>
        </p:nvSpPr>
        <p:spPr>
          <a:xfrm rot="952383">
            <a:off x="3177494" y="3928248"/>
            <a:ext cx="957286" cy="205869"/>
          </a:xfrm>
          <a:prstGeom prst="lef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: влево 10">
            <a:extLst>
              <a:ext uri="{FF2B5EF4-FFF2-40B4-BE49-F238E27FC236}">
                <a16:creationId xmlns:a16="http://schemas.microsoft.com/office/drawing/2014/main" id="{741462D0-C0EE-46CC-B5F8-8CCD341A9CB3}"/>
              </a:ext>
            </a:extLst>
          </p:cNvPr>
          <p:cNvSpPr/>
          <p:nvPr/>
        </p:nvSpPr>
        <p:spPr>
          <a:xfrm rot="12698144">
            <a:off x="7357995" y="5220254"/>
            <a:ext cx="1009250" cy="228370"/>
          </a:xfrm>
          <a:prstGeom prst="lef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: влево 11">
            <a:extLst>
              <a:ext uri="{FF2B5EF4-FFF2-40B4-BE49-F238E27FC236}">
                <a16:creationId xmlns:a16="http://schemas.microsoft.com/office/drawing/2014/main" id="{7EE404C8-6221-461B-9C33-A79267CA476C}"/>
              </a:ext>
            </a:extLst>
          </p:cNvPr>
          <p:cNvSpPr/>
          <p:nvPr/>
        </p:nvSpPr>
        <p:spPr>
          <a:xfrm rot="14777690">
            <a:off x="6313814" y="5782612"/>
            <a:ext cx="906913" cy="201229"/>
          </a:xfrm>
          <a:prstGeom prst="lef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: влево 12">
            <a:extLst>
              <a:ext uri="{FF2B5EF4-FFF2-40B4-BE49-F238E27FC236}">
                <a16:creationId xmlns:a16="http://schemas.microsoft.com/office/drawing/2014/main" id="{98100BDB-3D79-48CB-A95F-BD914CC376B5}"/>
              </a:ext>
            </a:extLst>
          </p:cNvPr>
          <p:cNvSpPr/>
          <p:nvPr/>
        </p:nvSpPr>
        <p:spPr>
          <a:xfrm rot="16462380">
            <a:off x="4799081" y="5933213"/>
            <a:ext cx="897251" cy="213737"/>
          </a:xfrm>
          <a:prstGeom prst="lef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17363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DADC07CF-894E-4E3A-A08A-E45DB3F378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96643" y="408214"/>
            <a:ext cx="6025243" cy="6449785"/>
          </a:xfrm>
        </p:spPr>
        <p:txBody>
          <a:bodyPr>
            <a:normAutofit fontScale="70000" lnSpcReduction="20000"/>
          </a:bodyPr>
          <a:lstStyle/>
          <a:p>
            <a:pPr algn="just">
              <a:lnSpc>
                <a:spcPct val="170000"/>
              </a:lnSpc>
            </a:pPr>
            <a:r>
              <a:rPr lang="uk-UA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Вивчення нового матеріалу.</a:t>
            </a:r>
          </a:p>
          <a:p>
            <a:pPr algn="just">
              <a:lnSpc>
                <a:spcPct val="170000"/>
              </a:lnSpc>
            </a:pP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Італійські міські республіки. 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Італія за часів Римської імперії була її центром та одним із найрозвиненіших регіонів. У Середні віки саме з Італії почалося відродження міського життя в Європі. Однак через постійне перебування під владою завойовників (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лангобарди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візантійці, франки, араби, нормани, німецькі імператори) італійські міста вважали за краще жити самостійним життям.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XI—XII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італійські міста перетворилися на комуни. Тут боролися за владу різні угруповання.</a:t>
            </a:r>
          </a:p>
        </p:txBody>
      </p:sp>
      <p:sp>
        <p:nvSpPr>
          <p:cNvPr id="4" name="Блок-схема: знак завершения 3">
            <a:extLst>
              <a:ext uri="{FF2B5EF4-FFF2-40B4-BE49-F238E27FC236}">
                <a16:creationId xmlns:a16="http://schemas.microsoft.com/office/drawing/2014/main" id="{0E45B1DF-3D3D-4695-90AD-895028FA9424}"/>
              </a:ext>
            </a:extLst>
          </p:cNvPr>
          <p:cNvSpPr/>
          <p:nvPr/>
        </p:nvSpPr>
        <p:spPr>
          <a:xfrm>
            <a:off x="1482493" y="87085"/>
            <a:ext cx="2792186" cy="642257"/>
          </a:xfrm>
          <a:prstGeom prst="flowChartTerminator">
            <a:avLst/>
          </a:prstGeom>
          <a:solidFill>
            <a:srgbClr val="CC99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Угрупування Італії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Блок-схема: знак завершения 4">
            <a:extLst>
              <a:ext uri="{FF2B5EF4-FFF2-40B4-BE49-F238E27FC236}">
                <a16:creationId xmlns:a16="http://schemas.microsoft.com/office/drawing/2014/main" id="{C1D09E8F-286D-49A7-9544-CBB3C2102985}"/>
              </a:ext>
            </a:extLst>
          </p:cNvPr>
          <p:cNvSpPr/>
          <p:nvPr/>
        </p:nvSpPr>
        <p:spPr>
          <a:xfrm>
            <a:off x="3211284" y="941591"/>
            <a:ext cx="1801588" cy="642257"/>
          </a:xfrm>
          <a:prstGeom prst="flowChartTerminator">
            <a:avLst/>
          </a:prstGeom>
          <a:solidFill>
            <a:srgbClr val="FF99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Гібеліни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Блок-схема: знак завершения 5">
            <a:extLst>
              <a:ext uri="{FF2B5EF4-FFF2-40B4-BE49-F238E27FC236}">
                <a16:creationId xmlns:a16="http://schemas.microsoft.com/office/drawing/2014/main" id="{DF5C5954-06C8-4D4F-9DF6-0215651B7012}"/>
              </a:ext>
            </a:extLst>
          </p:cNvPr>
          <p:cNvSpPr/>
          <p:nvPr/>
        </p:nvSpPr>
        <p:spPr>
          <a:xfrm>
            <a:off x="570145" y="925274"/>
            <a:ext cx="2130879" cy="642257"/>
          </a:xfrm>
          <a:prstGeom prst="flowChartTerminator">
            <a:avLst/>
          </a:prstGeom>
          <a:solidFill>
            <a:srgbClr val="FF66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Гвельфи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Блок-схема: знак завершения 6">
            <a:extLst>
              <a:ext uri="{FF2B5EF4-FFF2-40B4-BE49-F238E27FC236}">
                <a16:creationId xmlns:a16="http://schemas.microsoft.com/office/drawing/2014/main" id="{B83CD1D6-AA25-4F62-BD1D-79CDCB955957}"/>
              </a:ext>
            </a:extLst>
          </p:cNvPr>
          <p:cNvSpPr/>
          <p:nvPr/>
        </p:nvSpPr>
        <p:spPr>
          <a:xfrm>
            <a:off x="27215" y="1937639"/>
            <a:ext cx="2792186" cy="1970324"/>
          </a:xfrm>
          <a:prstGeom prst="flowChartTerminator">
            <a:avLst/>
          </a:prstGeom>
          <a:solidFill>
            <a:srgbClr val="FF66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політична течія в Італії </a:t>
            </a:r>
            <a:r>
              <a:rPr 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XII—XVI ст.; </a:t>
            </a:r>
            <a:r>
              <a:rPr lang="ru-RU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прихильники</a:t>
            </a:r>
            <a:r>
              <a:rPr 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римських пап у їхній боротьбі проти німецьких імператорів.</a:t>
            </a:r>
            <a:endParaRPr lang="uk-UA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Блок-схема: знак завершения 7">
            <a:extLst>
              <a:ext uri="{FF2B5EF4-FFF2-40B4-BE49-F238E27FC236}">
                <a16:creationId xmlns:a16="http://schemas.microsoft.com/office/drawing/2014/main" id="{C4570D5B-A4EF-4B51-871F-EE34B1C10307}"/>
              </a:ext>
            </a:extLst>
          </p:cNvPr>
          <p:cNvSpPr/>
          <p:nvPr/>
        </p:nvSpPr>
        <p:spPr>
          <a:xfrm>
            <a:off x="3211284" y="1937639"/>
            <a:ext cx="2445207" cy="1970325"/>
          </a:xfrm>
          <a:prstGeom prst="flowChartTerminator">
            <a:avLst/>
          </a:prstGeom>
          <a:solidFill>
            <a:srgbClr val="FF99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політична течія в Італії </a:t>
            </a:r>
            <a:r>
              <a:rPr 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XII—XVI ст.; </a:t>
            </a:r>
            <a:r>
              <a:rPr lang="uk-UA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прихильники німецьких імператорів у їхній боротьбі проти римських пап.</a:t>
            </a:r>
            <a:endParaRPr lang="uk-UA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E58FE4D3-8CCD-4223-93FA-2631204D0780}"/>
              </a:ext>
            </a:extLst>
          </p:cNvPr>
          <p:cNvCxnSpPr>
            <a:cxnSpLocks/>
          </p:cNvCxnSpPr>
          <p:nvPr/>
        </p:nvCxnSpPr>
        <p:spPr>
          <a:xfrm flipH="1">
            <a:off x="1061357" y="470812"/>
            <a:ext cx="401400" cy="454462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FA7A1DE6-251D-4F11-8CAD-B04FBBB8E726}"/>
              </a:ext>
            </a:extLst>
          </p:cNvPr>
          <p:cNvCxnSpPr>
            <a:cxnSpLocks/>
          </p:cNvCxnSpPr>
          <p:nvPr/>
        </p:nvCxnSpPr>
        <p:spPr>
          <a:xfrm>
            <a:off x="4251711" y="489888"/>
            <a:ext cx="306665" cy="435386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3783FDD0-32CD-4AC4-81E3-67997BAC1F52}"/>
              </a:ext>
            </a:extLst>
          </p:cNvPr>
          <p:cNvCxnSpPr>
            <a:cxnSpLocks/>
          </p:cNvCxnSpPr>
          <p:nvPr/>
        </p:nvCxnSpPr>
        <p:spPr>
          <a:xfrm>
            <a:off x="971545" y="1611051"/>
            <a:ext cx="0" cy="326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8A662FED-D411-4547-BD14-2CFCFD5F3C1E}"/>
              </a:ext>
            </a:extLst>
          </p:cNvPr>
          <p:cNvCxnSpPr>
            <a:cxnSpLocks/>
          </p:cNvCxnSpPr>
          <p:nvPr/>
        </p:nvCxnSpPr>
        <p:spPr>
          <a:xfrm>
            <a:off x="4741394" y="1583848"/>
            <a:ext cx="0" cy="353791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Гвельфи і гібеліни">
            <a:extLst>
              <a:ext uri="{FF2B5EF4-FFF2-40B4-BE49-F238E27FC236}">
                <a16:creationId xmlns:a16="http://schemas.microsoft.com/office/drawing/2014/main" id="{1F7943C0-FA6A-4EB5-8F7A-72BAB23612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527" y="4148827"/>
            <a:ext cx="3496117" cy="262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39290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C6424DBD-1951-416C-B00A-0E2EC6F9ADE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75214650"/>
              </p:ext>
            </p:extLst>
          </p:nvPr>
        </p:nvGraphicFramePr>
        <p:xfrm>
          <a:off x="0" y="244702"/>
          <a:ext cx="12050486" cy="43109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050" name="Picture 2" descr="Флорин — Вікіпедія">
            <a:extLst>
              <a:ext uri="{FF2B5EF4-FFF2-40B4-BE49-F238E27FC236}">
                <a16:creationId xmlns:a16="http://schemas.microsoft.com/office/drawing/2014/main" id="{1C7F95A7-C6D5-4D9D-818A-2BF39DC4DC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514" y="4555671"/>
            <a:ext cx="4103915" cy="2041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Козімо Медічі — Вікіпедія">
            <a:extLst>
              <a:ext uri="{FF2B5EF4-FFF2-40B4-BE49-F238E27FC236}">
                <a16:creationId xmlns:a16="http://schemas.microsoft.com/office/drawing/2014/main" id="{64A49C7B-3652-4BBA-A4B0-F0518AD5F7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2715" y="3669080"/>
            <a:ext cx="2307771" cy="3188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3162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40122B64-5456-40A6-B03C-3C125E1A6750}"/>
              </a:ext>
            </a:extLst>
          </p:cNvPr>
          <p:cNvSpPr/>
          <p:nvPr/>
        </p:nvSpPr>
        <p:spPr>
          <a:xfrm>
            <a:off x="146956" y="359229"/>
            <a:ext cx="6498773" cy="6139543"/>
          </a:xfrm>
          <a:prstGeom prst="round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Наступники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Козімо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особливо його онук </a:t>
            </a:r>
            <a:r>
              <a:rPr lang="uk-UA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Лоренцо Пишний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(1469—1492 рр.), уже не приховували своєї першості в місті. Розкішні палаци, королівський спосіб життя поєднувалися із широким меценатством (благодійністю). Поступово авторитет членів родини зростав у всіх країнах Європи. У 1537 р. вони отримали титул великих герцогів Тоскани. Із цієї родини вийшли знамениті папи римські, зокрема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Лев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X,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французькі королеви Катерина й Марія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Медічі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dirty="0"/>
          </a:p>
        </p:txBody>
      </p:sp>
      <p:pic>
        <p:nvPicPr>
          <p:cNvPr id="3074" name="Picture 2" descr="Лоренцо Медічі — Вікіпедія">
            <a:extLst>
              <a:ext uri="{FF2B5EF4-FFF2-40B4-BE49-F238E27FC236}">
                <a16:creationId xmlns:a16="http://schemas.microsoft.com/office/drawing/2014/main" id="{8230E897-7582-4B3B-BFF2-9F5F668D05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1385" y="679249"/>
            <a:ext cx="4626201" cy="5499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0336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id="{1675AA85-7D27-4D59-8D46-4A612EFF1DB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96247680"/>
              </p:ext>
            </p:extLst>
          </p:nvPr>
        </p:nvGraphicFramePr>
        <p:xfrm>
          <a:off x="229507" y="179614"/>
          <a:ext cx="11723007" cy="66783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44203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DADC07CF-894E-4E3A-A08A-E45DB3F378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669471"/>
            <a:ext cx="7625443" cy="5894615"/>
          </a:xfrm>
        </p:spPr>
        <p:txBody>
          <a:bodyPr>
            <a:normAutofit fontScale="70000" lnSpcReduction="20000"/>
          </a:bodyPr>
          <a:lstStyle/>
          <a:p>
            <a:pPr algn="just">
              <a:lnSpc>
                <a:spcPct val="160000"/>
              </a:lnSpc>
            </a:pP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Папська область. 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Територія римських пап у Центральній Італії — </a:t>
            </a:r>
            <a:r>
              <a:rPr lang="uk-UA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Папська область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— поділила Італію на дві частини й стала чинником, який унеможливлював об’єднання Італії аж до середини XIX ст. У своїх володіннях, крім церковної влади, папи здійснювали таку саму світську владу, як і будь-який правитель Європи. Папам, як і королям, не давали спокою великі феодали, які до того ж зазіхали й на Святий престол. До середини XIII ст. Папська область потерпала від майже безперервної боротьби між папами й імператорами.</a:t>
            </a:r>
          </a:p>
          <a:p>
            <a:pPr algn="just">
              <a:lnSpc>
                <a:spcPct val="160000"/>
              </a:lnSpc>
            </a:pPr>
            <a:r>
              <a:rPr lang="uk-UA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Папська область</a:t>
            </a:r>
            <a:r>
              <a:rPr lang="uk-UA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— територія держави Папи Римського в Центральній Італії, що проіснувала до другої половини XIX ст.</a:t>
            </a:r>
            <a:endParaRPr lang="uk-UA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60000"/>
              </a:lnSpc>
            </a:pP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Папська держава — Вікіпедія">
            <a:extLst>
              <a:ext uri="{FF2B5EF4-FFF2-40B4-BE49-F238E27FC236}">
                <a16:creationId xmlns:a16="http://schemas.microsoft.com/office/drawing/2014/main" id="{90BCDC36-2230-40E5-95B2-1807094536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4914" y="1137701"/>
            <a:ext cx="3429000" cy="424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00225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352</TotalTime>
  <Words>1012</Words>
  <Application>Microsoft Office PowerPoint</Application>
  <PresentationFormat>Широкоэкранный</PresentationFormat>
  <Paragraphs>96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7" baseType="lpstr">
      <vt:lpstr>Arial</vt:lpstr>
      <vt:lpstr>Bickham Script Three</vt:lpstr>
      <vt:lpstr>Calibri</vt:lpstr>
      <vt:lpstr>Calibri Light</vt:lpstr>
      <vt:lpstr>Markiz de Sad script</vt:lpstr>
      <vt:lpstr>Times New Roman</vt:lpstr>
      <vt:lpstr>Wingdings</vt:lpstr>
      <vt:lpstr>Тема Office</vt:lpstr>
      <vt:lpstr>Італійські торгівельні республіки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Домашнє завдання </vt:lpstr>
      <vt:lpstr>Презентация PowerPoint</vt:lpstr>
      <vt:lpstr>Презентация PowerPoint</vt:lpstr>
      <vt:lpstr>Презентация PowerPoint</vt:lpstr>
      <vt:lpstr>Список Використаних джерел</vt:lpstr>
      <vt:lpstr>Список Використаних джерел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Екатерина Халак</dc:creator>
  <cp:lastModifiedBy>Екатерина Халак</cp:lastModifiedBy>
  <cp:revision>41</cp:revision>
  <dcterms:created xsi:type="dcterms:W3CDTF">2024-02-13T20:59:47Z</dcterms:created>
  <dcterms:modified xsi:type="dcterms:W3CDTF">2024-02-14T02:51:57Z</dcterms:modified>
</cp:coreProperties>
</file>