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6858000" cx="9144000"/>
  <p:notesSz cx="6858000" cy="9144000"/>
  <p:embeddedFontLst>
    <p:embeddedFont>
      <p:font typeface="Candara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Candara-bold.fntdata"/><Relationship Id="rId27" Type="http://schemas.openxmlformats.org/officeDocument/2006/relationships/font" Target="fonts/Candar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andara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Candara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0" name="Google Shape;13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0" name="Google Shape;21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3" name="Google Shape;22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9" name="Google Shape;22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7" name="Google Shape;23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3" name="Google Shape;24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9" name="Google Shape;24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5" name="Google Shape;13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0" name="Google Shape;300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1" name="Google Shape;14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0" name="Google Shape;190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7" name="Google Shape;197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4" name="Google Shape;204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fmla="val 1272" name="adj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21" name="Google Shape;21;p2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23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3905250" y="4294188"/>
              <a:ext cx="13011150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26" name="Google Shape;26;p2"/>
          <p:cNvSpPr txBox="1"/>
          <p:nvPr>
            <p:ph type="ctrTitle"/>
          </p:nvPr>
        </p:nvSpPr>
        <p:spPr>
          <a:xfrm>
            <a:off x="685800" y="1600200"/>
            <a:ext cx="7772400" cy="17801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  <a:defRPr sz="4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"/>
          <p:cNvSpPr txBox="1"/>
          <p:nvPr>
            <p:ph idx="1" type="subTitle"/>
          </p:nvPr>
        </p:nvSpPr>
        <p:spPr>
          <a:xfrm>
            <a:off x="1371600" y="3556001"/>
            <a:ext cx="6400800" cy="14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2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1"/>
          <p:cNvSpPr txBox="1"/>
          <p:nvPr>
            <p:ph idx="1" type="body"/>
          </p:nvPr>
        </p:nvSpPr>
        <p:spPr>
          <a:xfrm rot="5400000">
            <a:off x="2850886" y="696648"/>
            <a:ext cx="3450696" cy="7408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*"/>
              <a:defRPr/>
            </a:lvl1pPr>
            <a:lvl2pPr indent="-368300" lvl="1" marL="9144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Char char="*"/>
              <a:defRPr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*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*"/>
              <a:defRPr/>
            </a:lvl5pPr>
            <a:lvl6pPr indent="-342900" lvl="5" marL="2743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12" name="Google Shape;112;p11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1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1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showMasterSp="0" type="vertTitleAndTx">
  <p:cSld name="VERTICAL_TITLE_AND_VERTICAL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fmla="val 7136" name="adj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7" name="Google Shape;117;p12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2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2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120" name="Google Shape;120;p12"/>
          <p:cNvGrpSpPr/>
          <p:nvPr/>
        </p:nvGrpSpPr>
        <p:grpSpPr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21" name="Google Shape;121;p12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23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2" name="Google Shape;122;p12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3" name="Google Shape;123;p12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4" name="Google Shape;124;p12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5" name="Google Shape;125;p12"/>
            <p:cNvSpPr/>
            <p:nvPr/>
          </p:nvSpPr>
          <p:spPr>
            <a:xfrm>
              <a:off x="-3905250" y="4294188"/>
              <a:ext cx="13011150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126" name="Google Shape;126;p12"/>
          <p:cNvSpPr txBox="1"/>
          <p:nvPr>
            <p:ph type="title"/>
          </p:nvPr>
        </p:nvSpPr>
        <p:spPr>
          <a:xfrm rot="5400000">
            <a:off x="5414434" y="2662767"/>
            <a:ext cx="448733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ndara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2"/>
          <p:cNvSpPr txBox="1"/>
          <p:nvPr>
            <p:ph idx="1" type="body"/>
          </p:nvPr>
        </p:nvSpPr>
        <p:spPr>
          <a:xfrm rot="5400000">
            <a:off x="1223433" y="681567"/>
            <a:ext cx="448733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*"/>
              <a:defRPr/>
            </a:lvl1pPr>
            <a:lvl2pPr indent="-368300" lvl="1" marL="9144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*"/>
              <a:defRPr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*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*"/>
              <a:defRPr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*"/>
              <a:defRPr/>
            </a:lvl5pPr>
            <a:lvl6pPr indent="-342900" lvl="5" marL="2743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/>
          <p:nvPr>
            <p:ph idx="1" type="body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5pPr>
            <a:lvl6pPr indent="-342900" lvl="5" marL="2743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6" name="Google Shape;36;p3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fmla="val 1272" name="adj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6047438" y="4203592"/>
            <a:ext cx="2876429" cy="714026"/>
          </a:xfrm>
          <a:custGeom>
            <a:rect b="b" l="l" r="r" t="t"/>
            <a:pathLst>
              <a:path extrusionOk="0" h="640" w="2706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lt2">
              <a:alpha val="2823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2619320" y="4075290"/>
            <a:ext cx="5544515" cy="850138"/>
          </a:xfrm>
          <a:custGeom>
            <a:rect b="b" l="l" r="r" t="t"/>
            <a:pathLst>
              <a:path extrusionOk="0" h="762" w="5216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lt2">
              <a:alpha val="400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2828728" y="4087562"/>
            <a:ext cx="5467980" cy="774272"/>
          </a:xfrm>
          <a:custGeom>
            <a:rect b="b" l="l" r="r" t="t"/>
            <a:pathLst>
              <a:path extrusionOk="0" h="694" w="514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5609489" y="4074174"/>
            <a:ext cx="3308000" cy="651549"/>
          </a:xfrm>
          <a:custGeom>
            <a:rect b="b" l="l" r="r" t="t"/>
            <a:pathLst>
              <a:path extrusionOk="0" h="584" w="3112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211665" y="4058555"/>
            <a:ext cx="8723376" cy="1329874"/>
          </a:xfrm>
          <a:custGeom>
            <a:rect b="b" l="l" r="r" t="t"/>
            <a:pathLst>
              <a:path extrusionOk="0" h="1192" w="8196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4" name="Google Shape;44;p4"/>
          <p:cNvSpPr txBox="1"/>
          <p:nvPr>
            <p:ph type="title"/>
          </p:nvPr>
        </p:nvSpPr>
        <p:spPr>
          <a:xfrm>
            <a:off x="690032" y="246356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"/>
          <p:cNvSpPr txBox="1"/>
          <p:nvPr>
            <p:ph idx="1" type="body"/>
          </p:nvPr>
        </p:nvSpPr>
        <p:spPr>
          <a:xfrm>
            <a:off x="1367365" y="1437448"/>
            <a:ext cx="6417734" cy="939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" name="Google Shape;46;p4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4" name="Google Shape;54;p5"/>
          <p:cNvSpPr txBox="1"/>
          <p:nvPr>
            <p:ph idx="1" type="body"/>
          </p:nvPr>
        </p:nvSpPr>
        <p:spPr>
          <a:xfrm>
            <a:off x="676655" y="2679192"/>
            <a:ext cx="3822192" cy="3447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5pPr>
            <a:lvl6pPr indent="-342900" lvl="5" marL="2743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2" type="body"/>
          </p:nvPr>
        </p:nvSpPr>
        <p:spPr>
          <a:xfrm>
            <a:off x="4645152" y="2679192"/>
            <a:ext cx="3822192" cy="3447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5pPr>
            <a:lvl6pPr indent="-342900" lvl="5" marL="2743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" type="body"/>
          </p:nvPr>
        </p:nvSpPr>
        <p:spPr>
          <a:xfrm>
            <a:off x="676656" y="2678114"/>
            <a:ext cx="3822192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6"/>
          <p:cNvSpPr txBox="1"/>
          <p:nvPr>
            <p:ph idx="2" type="body"/>
          </p:nvPr>
        </p:nvSpPr>
        <p:spPr>
          <a:xfrm>
            <a:off x="677332" y="3429000"/>
            <a:ext cx="3820055" cy="2697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*"/>
              <a:defRPr sz="20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 sz="1800"/>
            </a:lvl2pPr>
            <a:lvl3pPr indent="-3302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*"/>
              <a:defRPr sz="1600"/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*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*"/>
              <a:defRPr sz="1400"/>
            </a:lvl5pPr>
            <a:lvl6pPr indent="-330200" lvl="5" marL="2743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9pPr>
          </a:lstStyle>
          <a:p/>
        </p:txBody>
      </p:sp>
      <p:sp>
        <p:nvSpPr>
          <p:cNvPr id="60" name="Google Shape;60;p6"/>
          <p:cNvSpPr txBox="1"/>
          <p:nvPr>
            <p:ph idx="3" type="body"/>
          </p:nvPr>
        </p:nvSpPr>
        <p:spPr>
          <a:xfrm>
            <a:off x="4648200" y="2678113"/>
            <a:ext cx="3822192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b="0" i="0" sz="24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6"/>
          <p:cNvSpPr txBox="1"/>
          <p:nvPr>
            <p:ph idx="4" type="body"/>
          </p:nvPr>
        </p:nvSpPr>
        <p:spPr>
          <a:xfrm>
            <a:off x="4645025" y="3429000"/>
            <a:ext cx="3822192" cy="2697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*"/>
              <a:defRPr sz="20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  <a:defRPr sz="1800"/>
            </a:lvl2pPr>
            <a:lvl3pPr indent="-3302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*"/>
              <a:defRPr sz="1600"/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*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*"/>
              <a:defRPr sz="1400"/>
            </a:lvl5pPr>
            <a:lvl6pPr indent="-330200" lvl="5" marL="2743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9pPr>
          </a:lstStyle>
          <a:p/>
        </p:txBody>
      </p:sp>
      <p:sp>
        <p:nvSpPr>
          <p:cNvPr id="62" name="Google Shape;62;p6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7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showMasterSp="0" typ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fmla="val 7136" name="adj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72" name="Google Shape;72;p8"/>
          <p:cNvGrpSpPr/>
          <p:nvPr/>
        </p:nvGrpSpPr>
        <p:grpSpPr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3" name="Google Shape;73;p8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23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-3905251" y="4294188"/>
              <a:ext cx="13027839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78" name="Google Shape;78;p8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8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8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showMasterSp="0" type="objTx">
  <p:cSld name="OBJECT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fmla="val 7136" name="adj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3" name="Google Shape;83;p9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9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9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6" name="Google Shape;86;p9"/>
          <p:cNvSpPr txBox="1"/>
          <p:nvPr>
            <p:ph idx="1" type="body"/>
          </p:nvPr>
        </p:nvSpPr>
        <p:spPr>
          <a:xfrm>
            <a:off x="914400" y="3581400"/>
            <a:ext cx="3352800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grpSp>
        <p:nvGrpSpPr>
          <p:cNvPr id="87" name="Google Shape;87;p9"/>
          <p:cNvGrpSpPr/>
          <p:nvPr/>
        </p:nvGrpSpPr>
        <p:grpSpPr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88" name="Google Shape;88;p9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23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89" name="Google Shape;89;p9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0" name="Google Shape;90;p9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1" name="Google Shape;91;p9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2" name="Google Shape;92;p9"/>
            <p:cNvSpPr/>
            <p:nvPr/>
          </p:nvSpPr>
          <p:spPr>
            <a:xfrm>
              <a:off x="-3905250" y="4294188"/>
              <a:ext cx="13011150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93" name="Google Shape;93;p9"/>
          <p:cNvSpPr txBox="1"/>
          <p:nvPr>
            <p:ph type="title"/>
          </p:nvPr>
        </p:nvSpPr>
        <p:spPr>
          <a:xfrm>
            <a:off x="914400" y="2286000"/>
            <a:ext cx="33528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ndara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9"/>
          <p:cNvSpPr txBox="1"/>
          <p:nvPr>
            <p:ph idx="2" type="body"/>
          </p:nvPr>
        </p:nvSpPr>
        <p:spPr>
          <a:xfrm>
            <a:off x="4651962" y="1828800"/>
            <a:ext cx="3904076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Char char="*"/>
              <a:defRPr sz="2200"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*"/>
              <a:defRPr sz="2000"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*"/>
              <a:defRPr sz="1800">
                <a:solidFill>
                  <a:schemeClr val="dk2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*"/>
              <a:defRPr sz="1600"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*"/>
              <a:defRPr sz="1600">
                <a:solidFill>
                  <a:schemeClr val="dk2"/>
                </a:solidFill>
              </a:defRPr>
            </a:lvl5pPr>
            <a:lvl6pPr indent="-355600" lvl="5" marL="2743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2000"/>
              <a:buChar char="●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2000"/>
              <a:buChar char="●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2000"/>
              <a:buChar char="●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showMasterSp="0" type="picTx">
  <p:cSld name="PICTURE_WITH_CAPTION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fmla="val 1272" name="adj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97" name="Google Shape;97;p10"/>
          <p:cNvGrpSpPr/>
          <p:nvPr/>
        </p:nvGrpSpPr>
        <p:grpSpPr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98" name="Google Shape;98;p10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23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-3905250" y="4294188"/>
              <a:ext cx="13011150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103" name="Google Shape;103;p10"/>
          <p:cNvSpPr txBox="1"/>
          <p:nvPr>
            <p:ph type="title"/>
          </p:nvPr>
        </p:nvSpPr>
        <p:spPr>
          <a:xfrm>
            <a:off x="4874155" y="338667"/>
            <a:ext cx="3812645" cy="2429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ndara"/>
              <a:buNone/>
              <a:defRPr b="0"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0"/>
          <p:cNvSpPr txBox="1"/>
          <p:nvPr>
            <p:ph idx="1" type="body"/>
          </p:nvPr>
        </p:nvSpPr>
        <p:spPr>
          <a:xfrm>
            <a:off x="4868333" y="2785533"/>
            <a:ext cx="3818467" cy="2421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05" name="Google Shape;105;p10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0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0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8" name="Google Shape;108;p10"/>
          <p:cNvSpPr/>
          <p:nvPr>
            <p:ph idx="2" type="pic"/>
          </p:nvPr>
        </p:nvSpPr>
        <p:spPr>
          <a:xfrm>
            <a:off x="838200" y="1371600"/>
            <a:ext cx="3566160" cy="2926080"/>
          </a:xfrm>
          <a:prstGeom prst="roundRect">
            <a:avLst>
              <a:gd fmla="val 3924" name="adj"/>
            </a:avLst>
          </a:prstGeom>
          <a:solidFill>
            <a:schemeClr val="accent1"/>
          </a:solidFill>
          <a:ln>
            <a:noFill/>
          </a:ln>
          <a:effectLst>
            <a:reflection blurRad="0" dir="5400000" dist="5000" endA="0" endPos="30000" kx="0" rotWithShape="0" algn="bl" stA="30000" stPos="0" sy="-100000" ky="0"/>
          </a:effectLst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fmla="val 3362" name="adj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7" name="Google Shape;7;p1"/>
          <p:cNvGrpSpPr/>
          <p:nvPr/>
        </p:nvGrpSpPr>
        <p:grpSpPr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8" name="Google Shape;8;p1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23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-3905251" y="4294188"/>
              <a:ext cx="13027839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13" name="Google Shape;13;p1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  <a:defRPr b="0" i="0" sz="44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" name="Google Shape;17;p1"/>
          <p:cNvSpPr txBox="1"/>
          <p:nvPr>
            <p:ph idx="1" type="body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*"/>
              <a:defRPr b="0" i="0" sz="24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*"/>
              <a:defRPr b="0" i="0" sz="22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*"/>
              <a:defRPr b="0" i="0" sz="2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*"/>
              <a:defRPr b="0" i="0" sz="18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*"/>
              <a:defRPr b="0" i="0" sz="16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google.com.ua/intl/ru/earth/" TargetMode="External"/><Relationship Id="rId4" Type="http://schemas.openxmlformats.org/officeDocument/2006/relationships/hyperlink" Target="https://www.google.com.ua/intl/ru/earth/" TargetMode="External"/><Relationship Id="rId5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Relationship Id="rId4" Type="http://schemas.openxmlformats.org/officeDocument/2006/relationships/image" Target="../media/image15.jpg"/><Relationship Id="rId5" Type="http://schemas.openxmlformats.org/officeDocument/2006/relationships/image" Target="../media/image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lviv.look.city/ua/about" TargetMode="External"/><Relationship Id="rId4" Type="http://schemas.openxmlformats.org/officeDocument/2006/relationships/hyperlink" Target="https://walqlike.com/about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/>
          <p:nvPr>
            <p:ph type="ctrTitle"/>
          </p:nvPr>
        </p:nvSpPr>
        <p:spPr>
          <a:xfrm>
            <a:off x="685800" y="1600200"/>
            <a:ext cx="7772400" cy="17801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</a:pPr>
            <a:r>
              <a:rPr lang="ru-RU"/>
              <a:t>"Туристичні інформаційні продукти на базі ГІС"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/>
          <p:nvPr>
            <p:ph idx="1" type="body"/>
          </p:nvPr>
        </p:nvSpPr>
        <p:spPr>
          <a:xfrm>
            <a:off x="5220072" y="2996952"/>
            <a:ext cx="3528392" cy="3450696"/>
          </a:xfrm>
          <a:prstGeom prst="rect">
            <a:avLst/>
          </a:prstGeom>
          <a:gradFill>
            <a:gsLst>
              <a:gs pos="0">
                <a:srgbClr val="FFFFFF"/>
              </a:gs>
              <a:gs pos="44000">
                <a:srgbClr val="A1F3F0"/>
              </a:gs>
              <a:gs pos="100000">
                <a:srgbClr val="3EDED9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1. </a:t>
            </a:r>
            <a:r>
              <a:rPr b="1" lang="ru-RU" u="sng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Пошук та перегляд визначних туристичних місць планети</a:t>
            </a:r>
            <a:r>
              <a:rPr lang="ru-RU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у звичайному режимі, у режимі 3D-зображення або перегляд відеозображень за допомогою встановлених численних веб-камер.</a:t>
            </a:r>
            <a:endParaRPr/>
          </a:p>
        </p:txBody>
      </p:sp>
      <p:sp>
        <p:nvSpPr>
          <p:cNvPr id="213" name="Google Shape;213;p22"/>
          <p:cNvSpPr txBox="1"/>
          <p:nvPr>
            <p:ph type="title"/>
          </p:nvPr>
        </p:nvSpPr>
        <p:spPr>
          <a:xfrm>
            <a:off x="457200" y="338328"/>
            <a:ext cx="8229600" cy="1722520"/>
          </a:xfrm>
          <a:prstGeom prst="rect">
            <a:avLst/>
          </a:prstGeom>
          <a:gradFill>
            <a:gsLst>
              <a:gs pos="0">
                <a:srgbClr val="FFFFFF"/>
              </a:gs>
              <a:gs pos="44000">
                <a:srgbClr val="FFDDA6"/>
              </a:gs>
              <a:gs pos="100000">
                <a:srgbClr val="F4BA47"/>
              </a:gs>
            </a:gsLst>
            <a:lin ang="5400000" scaled="0"/>
          </a:gra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r>
              <a:rPr lang="ru-RU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Основні переваги використання програми для працівників туристичних підприємств:</a:t>
            </a:r>
            <a:endParaRPr/>
          </a:p>
        </p:txBody>
      </p:sp>
      <p:pic>
        <p:nvPicPr>
          <p:cNvPr id="214" name="Google Shape;214;p22"/>
          <p:cNvPicPr preferRelativeResize="0"/>
          <p:nvPr/>
        </p:nvPicPr>
        <p:blipFill rotWithShape="1">
          <a:blip r:embed="rId3">
            <a:alphaModFix/>
          </a:blip>
          <a:srcRect b="10461" l="24477" r="21350" t="40920"/>
          <a:stretch/>
        </p:blipFill>
        <p:spPr>
          <a:xfrm>
            <a:off x="179512" y="2996952"/>
            <a:ext cx="5108776" cy="276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"/>
          <p:cNvSpPr txBox="1"/>
          <p:nvPr>
            <p:ph idx="1" type="body"/>
          </p:nvPr>
        </p:nvSpPr>
        <p:spPr>
          <a:xfrm>
            <a:off x="2699792" y="332656"/>
            <a:ext cx="6372696" cy="2769757"/>
          </a:xfrm>
          <a:prstGeom prst="rect">
            <a:avLst/>
          </a:prstGeom>
          <a:gradFill>
            <a:gsLst>
              <a:gs pos="0">
                <a:srgbClr val="FFFFFF"/>
              </a:gs>
              <a:gs pos="44000">
                <a:srgbClr val="FFDDA6"/>
              </a:gs>
              <a:gs pos="100000">
                <a:srgbClr val="F4BA47"/>
              </a:gs>
            </a:gsLst>
            <a:lin ang="5400000" scaled="0"/>
          </a:gra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*"/>
            </a:pPr>
            <a:r>
              <a:rPr lang="ru-RU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Використання ГІС  надає можливість переглянути у тривимірному режимі практично будь-який рельєф місцевості або окрему споруду певного міста Також використання програм надає можливість «зсередини» переглянути внутрішню частину будівлі або частину вулиці. </a:t>
            </a:r>
            <a:endParaRPr/>
          </a:p>
        </p:txBody>
      </p:sp>
      <p:pic>
        <p:nvPicPr>
          <p:cNvPr id="220" name="Google Shape;220;p23"/>
          <p:cNvPicPr preferRelativeResize="0"/>
          <p:nvPr/>
        </p:nvPicPr>
        <p:blipFill rotWithShape="1">
          <a:blip r:embed="rId3">
            <a:alphaModFix/>
          </a:blip>
          <a:srcRect b="11697" l="0" r="0" t="0"/>
          <a:stretch/>
        </p:blipFill>
        <p:spPr>
          <a:xfrm>
            <a:off x="54967" y="3425796"/>
            <a:ext cx="6480720" cy="2894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9672" y="2492896"/>
            <a:ext cx="733425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4"/>
          <p:cNvSpPr txBox="1"/>
          <p:nvPr>
            <p:ph idx="1" type="body"/>
          </p:nvPr>
        </p:nvSpPr>
        <p:spPr>
          <a:xfrm>
            <a:off x="0" y="116632"/>
            <a:ext cx="3528392" cy="3450696"/>
          </a:xfrm>
          <a:prstGeom prst="rect">
            <a:avLst/>
          </a:prstGeom>
          <a:gradFill>
            <a:gsLst>
              <a:gs pos="0">
                <a:srgbClr val="FFFFFF"/>
              </a:gs>
              <a:gs pos="44000">
                <a:srgbClr val="AFE8B8"/>
              </a:gs>
              <a:gs pos="100000">
                <a:srgbClr val="5FCD77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*"/>
            </a:pPr>
            <a:r>
              <a:rPr lang="ru-RU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2. </a:t>
            </a:r>
            <a:r>
              <a:rPr b="1" lang="ru-RU" u="sng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Створення шляху, орієнтиру, маршруту. </a:t>
            </a:r>
            <a:r>
              <a:rPr lang="ru-RU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Перегляд та створення оптимальних маршрутів переміщення з визначенням точної відстані маршруту, а також з вказівкою приблизного часу, який потрібен на подолання маршруту.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"/>
          <p:cNvSpPr txBox="1"/>
          <p:nvPr>
            <p:ph idx="1" type="body"/>
          </p:nvPr>
        </p:nvSpPr>
        <p:spPr>
          <a:xfrm>
            <a:off x="182767" y="3212976"/>
            <a:ext cx="7408333" cy="3450696"/>
          </a:xfrm>
          <a:prstGeom prst="rect">
            <a:avLst/>
          </a:prstGeom>
          <a:gradFill>
            <a:gsLst>
              <a:gs pos="0">
                <a:srgbClr val="FFFFFF"/>
              </a:gs>
              <a:gs pos="44000">
                <a:srgbClr val="A8BFEB"/>
              </a:gs>
              <a:gs pos="100000">
                <a:srgbClr val="5283D1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*"/>
            </a:pPr>
            <a:r>
              <a:rPr lang="ru-RU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4.  </a:t>
            </a:r>
            <a:r>
              <a:rPr b="1" lang="ru-RU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У програмі  </a:t>
            </a:r>
            <a:r>
              <a:rPr b="1" lang="ru-RU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Google Планета Земля є</a:t>
            </a:r>
            <a:endParaRPr b="1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4"/>
            </a:endParaRPr>
          </a:p>
          <a:p>
            <a:pPr indent="0" lvl="0" marL="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SzPct val="100000"/>
              <a:buNone/>
            </a:pPr>
            <a:r>
              <a:rPr b="1" lang="ru-RU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імітатор польоту. 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SzPct val="100000"/>
              <a:buNone/>
            </a:pPr>
            <a:r>
              <a:rPr lang="ru-RU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Використання  функції «імітатор польоту» дає змогу «здійснювати подорожі» через всю планету та відвідати визначні туристичні місця. У імітаторі можна літати, як і над землею так і під водою, щоправда занурюватись під воду потрібно під малим кутом (приблизно 10 градусів) інакше ви просто «розіб’єтесь» і політ потрібно буде розпочати з початку.</a:t>
            </a:r>
            <a:endParaRPr/>
          </a:p>
        </p:txBody>
      </p:sp>
      <p:sp>
        <p:nvSpPr>
          <p:cNvPr id="232" name="Google Shape;232;p25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</a:pPr>
            <a:r>
              <a:t/>
            </a:r>
            <a:endParaRPr/>
          </a:p>
        </p:txBody>
      </p:sp>
      <p:sp>
        <p:nvSpPr>
          <p:cNvPr descr="Google Планета Земля получила первое крупное обновление за два года" id="233" name="Google Shape;233;p2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34" name="Google Shape;23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19872" y="18181"/>
            <a:ext cx="5724128" cy="3219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 txBox="1"/>
          <p:nvPr>
            <p:ph idx="1" type="body"/>
          </p:nvPr>
        </p:nvSpPr>
        <p:spPr>
          <a:xfrm>
            <a:off x="395537" y="404664"/>
            <a:ext cx="4320480" cy="3450696"/>
          </a:xfrm>
          <a:prstGeom prst="rect">
            <a:avLst/>
          </a:prstGeom>
          <a:gradFill>
            <a:gsLst>
              <a:gs pos="0">
                <a:srgbClr val="FFFFFF"/>
              </a:gs>
              <a:gs pos="44000">
                <a:srgbClr val="AFE8B8"/>
              </a:gs>
              <a:gs pos="100000">
                <a:srgbClr val="5FCD77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5. Завантаження в середовище фотографій визначних місць та прив’язування географічного розташування фотографій до карти.</a:t>
            </a:r>
            <a:endParaRPr/>
          </a:p>
        </p:txBody>
      </p:sp>
      <p:pic>
        <p:nvPicPr>
          <p:cNvPr id="240" name="Google Shape;24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7824" y="2739127"/>
            <a:ext cx="6156176" cy="4093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7"/>
          <p:cNvSpPr txBox="1"/>
          <p:nvPr>
            <p:ph idx="1" type="body"/>
          </p:nvPr>
        </p:nvSpPr>
        <p:spPr>
          <a:xfrm>
            <a:off x="1735667" y="260648"/>
            <a:ext cx="7408333" cy="1545621"/>
          </a:xfrm>
          <a:prstGeom prst="rect">
            <a:avLst/>
          </a:prstGeom>
          <a:gradFill>
            <a:gsLst>
              <a:gs pos="0">
                <a:srgbClr val="FFFFFF"/>
              </a:gs>
              <a:gs pos="44000">
                <a:srgbClr val="D0E9A4"/>
              </a:gs>
              <a:gs pos="100000">
                <a:srgbClr val="A5CE47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6. Створення власних відеотурів і здійснення віртуальних подорожей</a:t>
            </a:r>
            <a:endParaRPr/>
          </a:p>
        </p:txBody>
      </p:sp>
      <p:pic>
        <p:nvPicPr>
          <p:cNvPr id="246" name="Google Shape;24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386" y="1916832"/>
            <a:ext cx="720090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/>
          <p:nvPr>
            <p:ph idx="1" type="body"/>
          </p:nvPr>
        </p:nvSpPr>
        <p:spPr>
          <a:xfrm>
            <a:off x="323528" y="260648"/>
            <a:ext cx="7408333" cy="2736304"/>
          </a:xfrm>
          <a:prstGeom prst="rect">
            <a:avLst/>
          </a:prstGeom>
          <a:gradFill>
            <a:gsLst>
              <a:gs pos="0">
                <a:srgbClr val="FFFFFF"/>
              </a:gs>
              <a:gs pos="44000">
                <a:srgbClr val="FFDDA6"/>
              </a:gs>
              <a:gs pos="100000">
                <a:srgbClr val="F4BA47"/>
              </a:gs>
            </a:gsLst>
            <a:lin ang="5400000" scaled="0"/>
          </a:gra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7. Режим «Зображення у часі». За допомогою цього режиму можна подорожувати в минуле, переглядати фотографії, зроблені в попередні роки, і порівнювати їх із сучасними. Використання режиму надає можливість оглядати будинки, вулиці та міста та дізнаватися, як вони змінювалися з часом.</a:t>
            </a:r>
            <a:endParaRPr/>
          </a:p>
        </p:txBody>
      </p:sp>
      <p:pic>
        <p:nvPicPr>
          <p:cNvPr id="252" name="Google Shape;25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1760" y="3068960"/>
            <a:ext cx="6391356" cy="3595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9"/>
          <p:cNvSpPr txBox="1"/>
          <p:nvPr>
            <p:ph type="title"/>
          </p:nvPr>
        </p:nvSpPr>
        <p:spPr>
          <a:xfrm>
            <a:off x="457200" y="338328"/>
            <a:ext cx="8229600" cy="11500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228600" lvl="0" marL="0" rtl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45454"/>
              <a:buNone/>
            </a:pPr>
            <a:r>
              <a:rPr b="1" lang="ru-RU" sz="4400">
                <a:latin typeface="Times New Roman"/>
                <a:ea typeface="Times New Roman"/>
                <a:cs typeface="Times New Roman"/>
                <a:sym typeface="Times New Roman"/>
              </a:rPr>
              <a:t>Віртуальні тури та екскурсії.</a:t>
            </a:r>
            <a:br>
              <a:rPr lang="ru-R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sp>
        <p:nvSpPr>
          <p:cNvPr id="258" name="Google Shape;258;p29"/>
          <p:cNvSpPr txBox="1"/>
          <p:nvPr/>
        </p:nvSpPr>
        <p:spPr>
          <a:xfrm>
            <a:off x="457200" y="913330"/>
            <a:ext cx="4572000" cy="5320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22860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 більш презентаційний продукт. За допомогою віртуальних турів можна  професійно презентувати будь що  на  особистих сайтах. Його використовують й туристичні компанії, готельні підприємства, гіди в своєї діяльності та музеї. </a:t>
            </a:r>
            <a:endParaRPr/>
          </a:p>
          <a:p>
            <a:pPr indent="228600" lvl="0" marL="0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туриста -  це можливість більш цікавіше організувати свою подорож.</a:t>
            </a:r>
            <a:endParaRPr/>
          </a:p>
          <a:p>
            <a:pPr indent="228600" lvl="0" marL="0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 правило до віртуальних турів додають аудіогіда.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9" name="Google Shape;259;p29"/>
          <p:cNvSpPr txBox="1"/>
          <p:nvPr/>
        </p:nvSpPr>
        <p:spPr>
          <a:xfrm>
            <a:off x="5515583" y="2357602"/>
            <a:ext cx="362841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https://guide.kyivcity.gov.ua/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9"/>
          <p:cNvSpPr txBox="1"/>
          <p:nvPr/>
        </p:nvSpPr>
        <p:spPr>
          <a:xfrm>
            <a:off x="5515583" y="2665380"/>
            <a:ext cx="240273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https://museum-portal.com/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9"/>
          <p:cNvSpPr txBox="1"/>
          <p:nvPr/>
        </p:nvSpPr>
        <p:spPr>
          <a:xfrm>
            <a:off x="5515583" y="3201918"/>
            <a:ext cx="292802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https://museums.authenticukraine.com.ua/ua/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9"/>
          <p:cNvSpPr txBox="1"/>
          <p:nvPr/>
        </p:nvSpPr>
        <p:spPr>
          <a:xfrm>
            <a:off x="5515583" y="4038733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https://artsandculture.google.com/?hl=uk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/>
          <p:nvPr>
            <p:ph idx="1" type="body"/>
          </p:nvPr>
        </p:nvSpPr>
        <p:spPr>
          <a:xfrm>
            <a:off x="220493" y="1303505"/>
            <a:ext cx="2211422" cy="53929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7500" lnSpcReduction="20000"/>
          </a:bodyPr>
          <a:lstStyle/>
          <a:p>
            <a:pPr indent="-342900" lvl="0" marL="457200" rtl="0" algn="just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ct val="105263"/>
              <a:buChar char="*"/>
            </a:pPr>
            <a:r>
              <a:rPr b="1" lang="ru-RU" sz="3600">
                <a:latin typeface="Times New Roman"/>
                <a:ea typeface="Times New Roman"/>
                <a:cs typeface="Times New Roman"/>
                <a:sym typeface="Times New Roman"/>
              </a:rPr>
              <a:t>теж додатковий продукт який підвищить цікавість туру або екскурсії,  поліпшить перше враження гостя готелю та налагодити з ним канал прямого зв’язку.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ct val="157894"/>
              <a:buNone/>
            </a:pPr>
            <a:r>
              <a:t/>
            </a:r>
            <a:endParaRPr/>
          </a:p>
        </p:txBody>
      </p:sp>
      <p:sp>
        <p:nvSpPr>
          <p:cNvPr id="268" name="Google Shape;268;p30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b="1" lang="ru-RU" sz="4400">
                <a:latin typeface="Times New Roman"/>
                <a:ea typeface="Times New Roman"/>
                <a:cs typeface="Times New Roman"/>
                <a:sym typeface="Times New Roman"/>
              </a:rPr>
              <a:t>Доповнена реальність </a:t>
            </a:r>
            <a:endParaRPr/>
          </a:p>
        </p:txBody>
      </p:sp>
      <p:grpSp>
        <p:nvGrpSpPr>
          <p:cNvPr id="269" name="Google Shape;269;p30"/>
          <p:cNvGrpSpPr/>
          <p:nvPr/>
        </p:nvGrpSpPr>
        <p:grpSpPr>
          <a:xfrm>
            <a:off x="2827507" y="1591056"/>
            <a:ext cx="6096000" cy="5105356"/>
            <a:chOff x="0" y="0"/>
            <a:chExt cx="6096000" cy="5105356"/>
          </a:xfrm>
        </p:grpSpPr>
        <p:sp>
          <p:nvSpPr>
            <p:cNvPr id="270" name="Google Shape;270;p30"/>
            <p:cNvSpPr/>
            <p:nvPr/>
          </p:nvSpPr>
          <p:spPr>
            <a:xfrm>
              <a:off x="0" y="0"/>
              <a:ext cx="6096000" cy="1595424"/>
            </a:xfrm>
            <a:prstGeom prst="roundRect">
              <a:avLst>
                <a:gd fmla="val 10000" name="adj"/>
              </a:avLst>
            </a:prstGeom>
            <a:solidFill>
              <a:srgbClr val="03DFDA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0"/>
            <p:cNvSpPr txBox="1"/>
            <p:nvPr/>
          </p:nvSpPr>
          <p:spPr>
            <a:xfrm>
              <a:off x="1378742" y="0"/>
              <a:ext cx="4717257" cy="15954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ru-RU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Засоби розміщення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ru-RU" sz="2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Через застосунок готелю користувач зможе взаємодіяти з інтерактивними елементами</a:t>
              </a:r>
              <a:endPara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159542" y="159542"/>
              <a:ext cx="1219200" cy="1276339"/>
            </a:xfrm>
            <a:prstGeom prst="roundRect">
              <a:avLst>
                <a:gd fmla="val 10000" name="adj"/>
              </a:avLst>
            </a:prstGeom>
            <a:blipFill rotWithShape="1">
              <a:blip r:embed="rId3">
                <a:alphaModFix/>
              </a:blip>
              <a:stretch>
                <a:fillRect b="0" l="-63999" r="-63999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0"/>
            <p:cNvSpPr/>
            <p:nvPr/>
          </p:nvSpPr>
          <p:spPr>
            <a:xfrm>
              <a:off x="0" y="1754966"/>
              <a:ext cx="6096000" cy="1595424"/>
            </a:xfrm>
            <a:prstGeom prst="roundRect">
              <a:avLst>
                <a:gd fmla="val 10000" name="adj"/>
              </a:avLst>
            </a:prstGeom>
            <a:solidFill>
              <a:srgbClr val="03DFDA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30"/>
            <p:cNvSpPr txBox="1"/>
            <p:nvPr/>
          </p:nvSpPr>
          <p:spPr>
            <a:xfrm>
              <a:off x="1378742" y="1754966"/>
              <a:ext cx="4717257" cy="15954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ru-RU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Заклади харчування</a:t>
              </a:r>
              <a:endPara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Char char="•"/>
              </a:pPr>
              <a:r>
                <a:rPr b="1" i="0" lang="ru-RU" sz="19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нтерактивне меню, яке з’являтиметься під час наведення користувачем камери смартфону на певний продукт</a:t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0"/>
            <p:cNvSpPr/>
            <p:nvPr/>
          </p:nvSpPr>
          <p:spPr>
            <a:xfrm>
              <a:off x="159542" y="1914508"/>
              <a:ext cx="1219200" cy="1276339"/>
            </a:xfrm>
            <a:prstGeom prst="roundRect">
              <a:avLst>
                <a:gd fmla="val 10000" name="adj"/>
              </a:avLst>
            </a:prstGeom>
            <a:blipFill rotWithShape="1">
              <a:blip r:embed="rId4">
                <a:alphaModFix/>
              </a:blip>
              <a:stretch>
                <a:fillRect b="0" l="-5999" r="-5998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0" y="3509932"/>
              <a:ext cx="6096000" cy="1595424"/>
            </a:xfrm>
            <a:prstGeom prst="roundRect">
              <a:avLst>
                <a:gd fmla="val 10000" name="adj"/>
              </a:avLst>
            </a:prstGeom>
            <a:solidFill>
              <a:srgbClr val="03DFDA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0"/>
            <p:cNvSpPr txBox="1"/>
            <p:nvPr/>
          </p:nvSpPr>
          <p:spPr>
            <a:xfrm>
              <a:off x="1378742" y="3509932"/>
              <a:ext cx="4717257" cy="15954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ru-RU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Транспорт</a:t>
              </a:r>
              <a:endPara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Char char="•"/>
              </a:pPr>
              <a:r>
                <a:rPr b="1" i="0" lang="ru-RU" sz="19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застосунки, пов’язані з полегшенням орієнтування у системі транспорту туристичної дестинації</a:t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159542" y="3669475"/>
              <a:ext cx="1219200" cy="1276339"/>
            </a:xfrm>
            <a:prstGeom prst="roundRect">
              <a:avLst>
                <a:gd fmla="val 10000" name="adj"/>
              </a:avLst>
            </a:prstGeom>
            <a:blipFill rotWithShape="1">
              <a:blip r:embed="rId5">
                <a:alphaModFix/>
              </a:blip>
              <a:stretch>
                <a:fillRect b="0" l="-5999" r="-5998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 txBox="1"/>
          <p:nvPr>
            <p:ph type="title"/>
          </p:nvPr>
        </p:nvSpPr>
        <p:spPr>
          <a:xfrm>
            <a:off x="457200" y="262648"/>
            <a:ext cx="8229600" cy="1478604"/>
          </a:xfrm>
          <a:prstGeom prst="rect">
            <a:avLst/>
          </a:prstGeom>
          <a:solidFill>
            <a:srgbClr val="2861A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449580" lvl="0" marL="0" rtl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55555"/>
              <a:buNone/>
            </a:pPr>
            <a:br>
              <a:rPr b="1" lang="ru-RU" sz="36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-RU" sz="3600">
                <a:latin typeface="Times New Roman"/>
                <a:ea typeface="Times New Roman"/>
                <a:cs typeface="Times New Roman"/>
                <a:sym typeface="Times New Roman"/>
              </a:rPr>
              <a:t>Інтерактивні квести   - туристичний продук на базі ГІС.</a:t>
            </a:r>
            <a:br>
              <a:rPr lang="ru-R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sp>
        <p:nvSpPr>
          <p:cNvPr id="284" name="Google Shape;284;p31"/>
          <p:cNvSpPr txBox="1"/>
          <p:nvPr/>
        </p:nvSpPr>
        <p:spPr>
          <a:xfrm>
            <a:off x="165369" y="1941706"/>
            <a:ext cx="2840478" cy="4653646"/>
          </a:xfrm>
          <a:prstGeom prst="rect">
            <a:avLst/>
          </a:prstGeom>
          <a:solidFill>
            <a:srgbClr val="F9D98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958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Туристичні фірми можуть створювати прибуток, організовуючи інтерактивні квести та впроваджуючи різні стратегії монетизації. Ось деякі способи, якими вони можуть це зробити: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85" name="Google Shape;285;p31"/>
          <p:cNvGrpSpPr/>
          <p:nvPr/>
        </p:nvGrpSpPr>
        <p:grpSpPr>
          <a:xfrm>
            <a:off x="3302540" y="2013626"/>
            <a:ext cx="5466944" cy="4637233"/>
            <a:chOff x="3302540" y="2013626"/>
            <a:chExt cx="5466944" cy="4637233"/>
          </a:xfrm>
        </p:grpSpPr>
        <p:sp>
          <p:nvSpPr>
            <p:cNvPr id="286" name="Google Shape;286;p31"/>
            <p:cNvSpPr/>
            <p:nvPr/>
          </p:nvSpPr>
          <p:spPr>
            <a:xfrm>
              <a:off x="3404683" y="2013626"/>
              <a:ext cx="2733472" cy="836579"/>
            </a:xfrm>
            <a:prstGeom prst="rect">
              <a:avLst/>
            </a:prstGeom>
            <a:solidFill>
              <a:srgbClr val="016295"/>
            </a:solidFill>
            <a:ln cap="flat" cmpd="sng" w="25400">
              <a:solidFill>
                <a:srgbClr val="144C6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Оплата за участь</a:t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6036012" y="3053530"/>
              <a:ext cx="2733472" cy="836579"/>
            </a:xfrm>
            <a:prstGeom prst="rect">
              <a:avLst/>
            </a:prstGeom>
            <a:solidFill>
              <a:srgbClr val="9BE2AD"/>
            </a:solidFill>
            <a:ln cap="flat" cmpd="sng" w="25400">
              <a:solidFill>
                <a:srgbClr val="144C6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0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Спонсорські угоди:</a:t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3302540" y="4017526"/>
              <a:ext cx="2733472" cy="836579"/>
            </a:xfrm>
            <a:prstGeom prst="rect">
              <a:avLst/>
            </a:prstGeom>
            <a:solidFill>
              <a:srgbClr val="F9D98B"/>
            </a:solidFill>
            <a:ln cap="flat" cmpd="sng" w="25400">
              <a:solidFill>
                <a:srgbClr val="144C6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0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Франшизи і ліцензії: </a:t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5953328" y="4960157"/>
              <a:ext cx="2733472" cy="836579"/>
            </a:xfrm>
            <a:prstGeom prst="rect">
              <a:avLst/>
            </a:prstGeom>
            <a:solidFill>
              <a:srgbClr val="FFFF00"/>
            </a:solidFill>
            <a:ln cap="flat" cmpd="sng" w="25400">
              <a:solidFill>
                <a:srgbClr val="144C6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0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Маркетинг та реклама</a:t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3302540" y="5814280"/>
              <a:ext cx="2733472" cy="836579"/>
            </a:xfrm>
            <a:prstGeom prst="rect">
              <a:avLst/>
            </a:prstGeom>
            <a:solidFill>
              <a:srgbClr val="FF0000"/>
            </a:solidFill>
            <a:ln cap="flat" cmpd="sng" w="25400">
              <a:solidFill>
                <a:srgbClr val="144C6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0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Партнерські угоди</a:t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 txBox="1"/>
          <p:nvPr>
            <p:ph idx="1" type="body"/>
          </p:nvPr>
        </p:nvSpPr>
        <p:spPr>
          <a:xfrm>
            <a:off x="539552" y="404664"/>
            <a:ext cx="7408333" cy="2664296"/>
          </a:xfrm>
          <a:prstGeom prst="rect">
            <a:avLst/>
          </a:prstGeom>
          <a:gradFill>
            <a:gsLst>
              <a:gs pos="0">
                <a:srgbClr val="FFFFFF"/>
              </a:gs>
              <a:gs pos="44000">
                <a:srgbClr val="D0E9A4"/>
              </a:gs>
              <a:gs pos="100000">
                <a:srgbClr val="A5CE47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*"/>
            </a:pPr>
            <a:r>
              <a:rPr lang="ru-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сучасному етапі розвитку науки й технологій, у тому числі враховуючи повсюдну комп’ютеризацію, одним із найбільш ефективних засобів пізнання навколишнього світу, вивчення та управління територіями визнані геоінформаційні системи (ГІС).</a:t>
            </a:r>
            <a:endParaRPr/>
          </a:p>
        </p:txBody>
      </p:sp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8024" y="2683373"/>
            <a:ext cx="4355976" cy="4168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"/>
          <p:cNvSpPr txBox="1"/>
          <p:nvPr>
            <p:ph idx="1" type="body"/>
          </p:nvPr>
        </p:nvSpPr>
        <p:spPr>
          <a:xfrm>
            <a:off x="366229" y="554838"/>
            <a:ext cx="7408333" cy="1322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</a:pPr>
            <a:r>
              <a:rPr lang="ru-RU" u="sng">
                <a:solidFill>
                  <a:schemeClr val="hlink"/>
                </a:solidFill>
                <a:highlight>
                  <a:srgbClr val="000000"/>
                </a:highlight>
                <a:hlinkClick r:id="rId3"/>
              </a:rPr>
              <a:t>https://lviv.look.city/ua/about</a:t>
            </a:r>
            <a:endParaRPr>
              <a:highlight>
                <a:srgbClr val="000000"/>
              </a:highlight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*"/>
            </a:pPr>
            <a:r>
              <a:rPr lang="ru-RU" u="sng">
                <a:solidFill>
                  <a:schemeClr val="hlink"/>
                </a:solidFill>
                <a:highlight>
                  <a:srgbClr val="000000"/>
                </a:highlight>
                <a:hlinkClick r:id="rId4"/>
              </a:rPr>
              <a:t>https://walqlike.com/about</a:t>
            </a:r>
            <a:endParaRPr>
              <a:highlight>
                <a:srgbClr val="000000"/>
              </a:highlight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96" name="Google Shape;296;p32"/>
          <p:cNvPicPr preferRelativeResize="0"/>
          <p:nvPr/>
        </p:nvPicPr>
        <p:blipFill rotWithShape="1">
          <a:blip r:embed="rId5">
            <a:alphaModFix/>
          </a:blip>
          <a:srcRect b="13592" l="30744" r="1169" t="17376"/>
          <a:stretch/>
        </p:blipFill>
        <p:spPr>
          <a:xfrm>
            <a:off x="2762655" y="3307405"/>
            <a:ext cx="6225702" cy="3550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2"/>
          <p:cNvPicPr preferRelativeResize="0"/>
          <p:nvPr/>
        </p:nvPicPr>
        <p:blipFill rotWithShape="1">
          <a:blip r:embed="rId6">
            <a:alphaModFix/>
          </a:blip>
          <a:srcRect b="7542" l="0" r="18085" t="12458"/>
          <a:stretch/>
        </p:blipFill>
        <p:spPr>
          <a:xfrm>
            <a:off x="116731" y="1556426"/>
            <a:ext cx="5291848" cy="290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3"/>
          <p:cNvSpPr txBox="1"/>
          <p:nvPr>
            <p:ph idx="1" type="body"/>
          </p:nvPr>
        </p:nvSpPr>
        <p:spPr>
          <a:xfrm>
            <a:off x="541326" y="992582"/>
            <a:ext cx="7931465" cy="3450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457200" rtl="0" algn="just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ct val="88235"/>
              <a:buNone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Отже, програмні засоби на базі ГІС задовольняють запит споживачів на унікальність, індивідуалізацію споживчого досвіду, що робить створення та розвиток таких продуктів досить перспективним.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9580" lvl="0" marL="906780" rtl="0" algn="just">
              <a:lnSpc>
                <a:spcPct val="150000"/>
              </a:lnSpc>
              <a:spcBef>
                <a:spcPts val="1160"/>
              </a:spcBef>
              <a:spcAft>
                <a:spcPts val="0"/>
              </a:spcAft>
              <a:buSzPct val="88235"/>
              <a:buChar char="*"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 Створення стартапів даної спрямованості має суспільне соціокультурне значення, у зв’язку з чим може знаходити фінансову підтримку з боку державних та громадських фондів.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ct val="88235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/>
          <p:nvPr/>
        </p:nvSpPr>
        <p:spPr>
          <a:xfrm>
            <a:off x="971600" y="4653136"/>
            <a:ext cx="8064896" cy="1872208"/>
          </a:xfrm>
          <a:prstGeom prst="wedgeRoundRectCallout">
            <a:avLst>
              <a:gd fmla="val -46794" name="adj1"/>
              <a:gd fmla="val -197045" name="adj2"/>
              <a:gd fmla="val 16667" name="adj3"/>
            </a:avLst>
          </a:prstGeom>
          <a:solidFill>
            <a:schemeClr val="accent1"/>
          </a:solidFill>
          <a:ln cap="flat" cmpd="sng" w="15875">
            <a:solidFill>
              <a:srgbClr val="175B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ГІС – це синонім програмних засобів, програмних продуктів чи програмного забезпечення, в якому закладені функціональні можливості для реалізації всіх тих завдань, що визначені в першому тлумаченні </a:t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4" name="Google Shape;144;p15"/>
          <p:cNvSpPr txBox="1"/>
          <p:nvPr>
            <p:ph idx="1" type="body"/>
          </p:nvPr>
        </p:nvSpPr>
        <p:spPr>
          <a:xfrm>
            <a:off x="251520" y="404664"/>
            <a:ext cx="7408333" cy="1728192"/>
          </a:xfrm>
          <a:prstGeom prst="rect">
            <a:avLst/>
          </a:prstGeom>
          <a:gradFill>
            <a:gsLst>
              <a:gs pos="0">
                <a:srgbClr val="FEDB83"/>
              </a:gs>
              <a:gs pos="100000">
                <a:srgbClr val="E4AC21"/>
              </a:gs>
            </a:gsLst>
            <a:lin ang="5400000" scaled="0"/>
          </a:gra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7254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*"/>
            </a:pPr>
            <a:r>
              <a:rPr lang="ru-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Аналізуючи різні тлумачення поняття геоінформаційних систем, варто зупинитися на двох провідних смислових значеннях, що є найбільш вживаними. </a:t>
            </a:r>
            <a:endParaRPr/>
          </a:p>
        </p:txBody>
      </p:sp>
      <p:sp>
        <p:nvSpPr>
          <p:cNvPr id="145" name="Google Shape;145;p15"/>
          <p:cNvSpPr/>
          <p:nvPr/>
        </p:nvSpPr>
        <p:spPr>
          <a:xfrm>
            <a:off x="2339752" y="2420888"/>
            <a:ext cx="6696744" cy="1944216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5875">
            <a:solidFill>
              <a:srgbClr val="175B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Геоінформаційні системи – це інформаційна система, що забезпечує збір, збереження, обробку, доступ, відображення і поширення просторових даних.</a:t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 txBox="1"/>
          <p:nvPr>
            <p:ph idx="1" type="body"/>
          </p:nvPr>
        </p:nvSpPr>
        <p:spPr>
          <a:xfrm>
            <a:off x="323528" y="404664"/>
            <a:ext cx="5472607" cy="3891508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*"/>
            </a:pPr>
            <a:r>
              <a:rPr lang="ru-RU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Розробники ГІС дають можливість  багато чого побачити у вигляді знімків, які були сфотографовані із супутника.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ru-RU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Так зараз  можна оглянути будь-яку країну чи місто, знайти найближчі готелі, ресторани та інші підприємства. </a:t>
            </a:r>
            <a:endParaRPr/>
          </a:p>
        </p:txBody>
      </p:sp>
      <p:pic>
        <p:nvPicPr>
          <p:cNvPr id="151" name="Google Shape;151;p16"/>
          <p:cNvPicPr preferRelativeResize="0"/>
          <p:nvPr/>
        </p:nvPicPr>
        <p:blipFill rotWithShape="1">
          <a:blip r:embed="rId3">
            <a:alphaModFix/>
          </a:blip>
          <a:srcRect b="5699" l="0" r="15907" t="8194"/>
          <a:stretch/>
        </p:blipFill>
        <p:spPr>
          <a:xfrm>
            <a:off x="3071430" y="3390398"/>
            <a:ext cx="6053632" cy="3486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454"/>
              <a:buNone/>
            </a:pPr>
            <a:r>
              <a:rPr b="1" lang="ru-RU" sz="4400">
                <a:latin typeface="Times New Roman"/>
                <a:ea typeface="Times New Roman"/>
                <a:cs typeface="Times New Roman"/>
                <a:sym typeface="Times New Roman"/>
              </a:rPr>
              <a:t>Продукти на базі геоінформаційних систем (ГІС)</a:t>
            </a:r>
            <a:endParaRPr/>
          </a:p>
        </p:txBody>
      </p:sp>
      <p:grpSp>
        <p:nvGrpSpPr>
          <p:cNvPr id="157" name="Google Shape;157;p17"/>
          <p:cNvGrpSpPr/>
          <p:nvPr/>
        </p:nvGrpSpPr>
        <p:grpSpPr>
          <a:xfrm>
            <a:off x="113489" y="2519115"/>
            <a:ext cx="8651131" cy="3514522"/>
            <a:chOff x="0" y="641676"/>
            <a:chExt cx="8651131" cy="3514522"/>
          </a:xfrm>
        </p:grpSpPr>
        <p:sp>
          <p:nvSpPr>
            <p:cNvPr id="158" name="Google Shape;158;p17"/>
            <p:cNvSpPr/>
            <p:nvPr/>
          </p:nvSpPr>
          <p:spPr>
            <a:xfrm>
              <a:off x="0" y="654637"/>
              <a:ext cx="2703478" cy="1622087"/>
            </a:xfrm>
            <a:prstGeom prst="rect">
              <a:avLst/>
            </a:prstGeom>
            <a:solidFill>
              <a:srgbClr val="F3BE3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7"/>
            <p:cNvSpPr txBox="1"/>
            <p:nvPr/>
          </p:nvSpPr>
          <p:spPr>
            <a:xfrm>
              <a:off x="0" y="654637"/>
              <a:ext cx="2703478" cy="1622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ru-RU" sz="2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Онлайн- карти</a:t>
              </a:r>
              <a:endPara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2973826" y="670858"/>
              <a:ext cx="2703478" cy="1622087"/>
            </a:xfrm>
            <a:prstGeom prst="rect">
              <a:avLst/>
            </a:prstGeom>
            <a:solidFill>
              <a:srgbClr val="D3F52D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7"/>
            <p:cNvSpPr txBox="1"/>
            <p:nvPr/>
          </p:nvSpPr>
          <p:spPr>
            <a:xfrm>
              <a:off x="2973826" y="670858"/>
              <a:ext cx="2703478" cy="1622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Times New Roman"/>
                <a:buNone/>
              </a:pPr>
              <a:r>
                <a:rPr b="1" i="0" lang="ru-RU" sz="21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Віртуальні туристичні екскурсії</a:t>
              </a:r>
              <a:r>
                <a:rPr b="0" i="0" lang="ru-RU" sz="21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 </a:t>
              </a:r>
              <a:endPara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5947653" y="641676"/>
              <a:ext cx="2703478" cy="1622087"/>
            </a:xfrm>
            <a:prstGeom prst="rect">
              <a:avLst/>
            </a:prstGeom>
            <a:solidFill>
              <a:srgbClr val="70F51D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7"/>
            <p:cNvSpPr txBox="1"/>
            <p:nvPr/>
          </p:nvSpPr>
          <p:spPr>
            <a:xfrm>
              <a:off x="5947653" y="641676"/>
              <a:ext cx="2703478" cy="1622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ru-RU" sz="21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Додатки та інші  програмні продукти  для бронювання готелів і транспорту</a:t>
              </a:r>
              <a:endPara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0" y="2534111"/>
              <a:ext cx="2703478" cy="1622087"/>
            </a:xfrm>
            <a:prstGeom prst="rect">
              <a:avLst/>
            </a:prstGeom>
            <a:solidFill>
              <a:srgbClr val="0CF61D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7"/>
            <p:cNvSpPr txBox="1"/>
            <p:nvPr/>
          </p:nvSpPr>
          <p:spPr>
            <a:xfrm>
              <a:off x="0" y="2534111"/>
              <a:ext cx="2703478" cy="1622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ru-RU" sz="21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Мобільні квести</a:t>
              </a:r>
              <a:endPara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2973826" y="2534111"/>
              <a:ext cx="2703478" cy="1622087"/>
            </a:xfrm>
            <a:prstGeom prst="rect">
              <a:avLst/>
            </a:prstGeom>
            <a:solidFill>
              <a:srgbClr val="07EB7E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7"/>
            <p:cNvSpPr txBox="1"/>
            <p:nvPr/>
          </p:nvSpPr>
          <p:spPr>
            <a:xfrm>
              <a:off x="2973826" y="2534111"/>
              <a:ext cx="2703478" cy="1622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ru-RU" sz="21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Аудіогіди:</a:t>
              </a:r>
              <a:endPara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5947653" y="2534111"/>
              <a:ext cx="2703478" cy="1622087"/>
            </a:xfrm>
            <a:prstGeom prst="rect">
              <a:avLst/>
            </a:prstGeom>
            <a:solidFill>
              <a:srgbClr val="05DDD7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7"/>
            <p:cNvSpPr txBox="1"/>
            <p:nvPr/>
          </p:nvSpPr>
          <p:spPr>
            <a:xfrm>
              <a:off x="5947653" y="2534111"/>
              <a:ext cx="2703478" cy="1622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ru-RU" sz="21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Розширена реальність (AR):</a:t>
              </a:r>
              <a:endPara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454"/>
              <a:buNone/>
            </a:pPr>
            <a:r>
              <a:rPr lang="ru-RU"/>
              <a:t>Використання  продуктів на базі ГІС</a:t>
            </a:r>
            <a:endParaRPr/>
          </a:p>
        </p:txBody>
      </p:sp>
      <p:grpSp>
        <p:nvGrpSpPr>
          <p:cNvPr id="175" name="Google Shape;175;p18"/>
          <p:cNvGrpSpPr/>
          <p:nvPr/>
        </p:nvGrpSpPr>
        <p:grpSpPr>
          <a:xfrm>
            <a:off x="1524000" y="1437637"/>
            <a:ext cx="7162800" cy="5272097"/>
            <a:chOff x="0" y="40637"/>
            <a:chExt cx="7162800" cy="5272097"/>
          </a:xfrm>
        </p:grpSpPr>
        <p:sp>
          <p:nvSpPr>
            <p:cNvPr id="176" name="Google Shape;176;p18"/>
            <p:cNvSpPr/>
            <p:nvPr/>
          </p:nvSpPr>
          <p:spPr>
            <a:xfrm>
              <a:off x="0" y="474333"/>
              <a:ext cx="7162800" cy="756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rgbClr val="95BA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8"/>
            <p:cNvSpPr/>
            <p:nvPr/>
          </p:nvSpPr>
          <p:spPr>
            <a:xfrm>
              <a:off x="421609" y="40637"/>
              <a:ext cx="5013960" cy="885600"/>
            </a:xfrm>
            <a:prstGeom prst="roundRect">
              <a:avLst>
                <a:gd fmla="val 16667" name="adj"/>
              </a:avLst>
            </a:prstGeom>
            <a:solidFill>
              <a:srgbClr val="95BA2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8"/>
            <p:cNvSpPr txBox="1"/>
            <p:nvPr/>
          </p:nvSpPr>
          <p:spPr>
            <a:xfrm>
              <a:off x="464840" y="83868"/>
              <a:ext cx="4927498" cy="799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89500" spcFirstLastPara="1" rIns="1895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ru-RU" sz="3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Туроператори</a:t>
              </a:r>
              <a:endParaRPr b="0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8"/>
            <p:cNvSpPr/>
            <p:nvPr/>
          </p:nvSpPr>
          <p:spPr>
            <a:xfrm>
              <a:off x="0" y="1835133"/>
              <a:ext cx="7162800" cy="756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rgbClr val="A7D23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8"/>
            <p:cNvSpPr/>
            <p:nvPr/>
          </p:nvSpPr>
          <p:spPr>
            <a:xfrm>
              <a:off x="403860" y="1439403"/>
              <a:ext cx="5013960" cy="885600"/>
            </a:xfrm>
            <a:prstGeom prst="roundRect">
              <a:avLst>
                <a:gd fmla="val 16667" name="adj"/>
              </a:avLst>
            </a:prstGeom>
            <a:solidFill>
              <a:srgbClr val="A7D23C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8"/>
            <p:cNvSpPr txBox="1"/>
            <p:nvPr/>
          </p:nvSpPr>
          <p:spPr>
            <a:xfrm>
              <a:off x="447091" y="1482634"/>
              <a:ext cx="4927498" cy="799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89500" spcFirstLastPara="1" rIns="1895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ru-RU" sz="3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Готельні підприємства</a:t>
              </a:r>
              <a:endParaRPr b="0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8"/>
            <p:cNvSpPr/>
            <p:nvPr/>
          </p:nvSpPr>
          <p:spPr>
            <a:xfrm>
              <a:off x="0" y="3195934"/>
              <a:ext cx="7162800" cy="756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rgbClr val="B4D7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8"/>
            <p:cNvSpPr/>
            <p:nvPr/>
          </p:nvSpPr>
          <p:spPr>
            <a:xfrm>
              <a:off x="358140" y="2753133"/>
              <a:ext cx="5013960" cy="885600"/>
            </a:xfrm>
            <a:prstGeom prst="roundRect">
              <a:avLst>
                <a:gd fmla="val 16667" name="adj"/>
              </a:avLst>
            </a:prstGeom>
            <a:solidFill>
              <a:srgbClr val="B4D76B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8"/>
            <p:cNvSpPr txBox="1"/>
            <p:nvPr/>
          </p:nvSpPr>
          <p:spPr>
            <a:xfrm>
              <a:off x="401371" y="2796364"/>
              <a:ext cx="4927498" cy="799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89500" spcFirstLastPara="1" rIns="1895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ru-RU" sz="3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Музеї та культурні центри</a:t>
              </a:r>
              <a:endParaRPr b="0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0" y="4556734"/>
              <a:ext cx="7162800" cy="756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rgbClr val="C4DE9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8"/>
            <p:cNvSpPr/>
            <p:nvPr/>
          </p:nvSpPr>
          <p:spPr>
            <a:xfrm>
              <a:off x="358140" y="4113934"/>
              <a:ext cx="5013960" cy="885600"/>
            </a:xfrm>
            <a:prstGeom prst="roundRect">
              <a:avLst>
                <a:gd fmla="val 16667" name="adj"/>
              </a:avLst>
            </a:prstGeom>
            <a:solidFill>
              <a:srgbClr val="C4DE96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8"/>
            <p:cNvSpPr txBox="1"/>
            <p:nvPr/>
          </p:nvSpPr>
          <p:spPr>
            <a:xfrm>
              <a:off x="401371" y="4157165"/>
              <a:ext cx="4927498" cy="799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89500" spcFirstLastPara="1" rIns="1895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ru-RU" sz="3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Тематичні-парки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105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2363" y="3236913"/>
            <a:ext cx="6096000" cy="362108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9"/>
          <p:cNvSpPr txBox="1"/>
          <p:nvPr>
            <p:ph idx="1" type="body"/>
          </p:nvPr>
        </p:nvSpPr>
        <p:spPr>
          <a:xfrm>
            <a:off x="179512" y="1340768"/>
            <a:ext cx="4680520" cy="4824536"/>
          </a:xfrm>
          <a:prstGeom prst="rect">
            <a:avLst/>
          </a:prstGeom>
          <a:gradFill>
            <a:gsLst>
              <a:gs pos="0">
                <a:srgbClr val="90E7A4"/>
              </a:gs>
              <a:gs pos="100000">
                <a:srgbClr val="41BD5F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7254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*"/>
            </a:pPr>
            <a:r>
              <a:rPr b="1" lang="ru-RU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Google Earth (Google Планета Земля) - </a:t>
            </a:r>
            <a:r>
              <a:rPr lang="ru-RU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 це геосервіс, який відображає супутникові знімки та дозволяє переглядати їх у тривимірному чи двовимірному відображенні. Характерними рисами є, чіткість, точність та зручність у використанні. Google Earth візуалізує значні обсяги статистичної інформації та є унікальним інструментом для розпізнавання місцезнаходження туристичних об’єктів. </a:t>
            </a:r>
            <a:endParaRPr/>
          </a:p>
        </p:txBody>
      </p:sp>
      <p:sp>
        <p:nvSpPr>
          <p:cNvPr id="194" name="Google Shape;194;p19"/>
          <p:cNvSpPr txBox="1"/>
          <p:nvPr>
            <p:ph type="title"/>
          </p:nvPr>
        </p:nvSpPr>
        <p:spPr>
          <a:xfrm>
            <a:off x="457200" y="338328"/>
            <a:ext cx="8229600" cy="8584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</a:pPr>
            <a:r>
              <a:rPr lang="ru-RU"/>
              <a:t>Популярні  карти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3" y="3573016"/>
            <a:ext cx="6096000" cy="319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/>
          <p:nvPr/>
        </p:nvSpPr>
        <p:spPr>
          <a:xfrm>
            <a:off x="251520" y="568712"/>
            <a:ext cx="6102424" cy="1200329"/>
          </a:xfrm>
          <a:prstGeom prst="rect">
            <a:avLst/>
          </a:prstGeom>
          <a:gradFill>
            <a:gsLst>
              <a:gs pos="0">
                <a:srgbClr val="FFFFFF"/>
              </a:gs>
              <a:gs pos="44000">
                <a:srgbClr val="FFDDA6"/>
              </a:gs>
              <a:gs pos="100000">
                <a:srgbClr val="F4BA47"/>
              </a:gs>
            </a:gsLst>
            <a:lin ang="5400000" scaled="0"/>
          </a:gra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Google Maps (Google Карти)</a:t>
            </a:r>
            <a:r>
              <a:rPr b="0" i="0" lang="ru-RU" sz="18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 - це безкоштовна вебслужба, яка надає онлайн доступ до географічних карт із супутниковими зображеннями та аерофотозйомкою високої роздільної здатності. </a:t>
            </a:r>
            <a:endParaRPr b="0" i="0" sz="18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01" name="Google Shape;201;p20"/>
          <p:cNvSpPr/>
          <p:nvPr/>
        </p:nvSpPr>
        <p:spPr>
          <a:xfrm>
            <a:off x="3420371" y="1864856"/>
            <a:ext cx="5616624" cy="3416320"/>
          </a:xfrm>
          <a:prstGeom prst="rect">
            <a:avLst/>
          </a:prstGeom>
          <a:gradFill>
            <a:gsLst>
              <a:gs pos="0">
                <a:srgbClr val="FFFFFF"/>
              </a:gs>
              <a:gs pos="44000">
                <a:srgbClr val="A1F3F0"/>
              </a:gs>
              <a:gs pos="100000">
                <a:srgbClr val="3EDED9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Google-карти інтегруються із додатковою інформацією про місцевість.У режимі реального часу працівник туристичної фірми може ознайомити туристів з географічною місцевістю, назвами вулиць та доріг, відстежити відомі орієнтири та будівлі, розглянути графік громадського транспорту, пішохідного й велосипедного маршрутів, проаналізувати інформацію про умови дорожнього рух у, виміряти відстань від одного об’єкта до іншого тощо. Програма популярна для особистого користування.</a:t>
            </a:r>
            <a:endParaRPr b="0" i="0" sz="18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/>
          <p:nvPr/>
        </p:nvSpPr>
        <p:spPr>
          <a:xfrm>
            <a:off x="341784" y="511631"/>
            <a:ext cx="6228184" cy="2308324"/>
          </a:xfrm>
          <a:prstGeom prst="rect">
            <a:avLst/>
          </a:prstGeom>
          <a:gradFill>
            <a:gsLst>
              <a:gs pos="0">
                <a:srgbClr val="FFFFFF"/>
              </a:gs>
              <a:gs pos="44000">
                <a:srgbClr val="FFDDA6"/>
              </a:gs>
              <a:gs pos="100000">
                <a:srgbClr val="F4BA47"/>
              </a:gs>
            </a:gsLst>
            <a:lin ang="5400000" scaled="0"/>
          </a:gra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Google Art Project (Google Арт-проект)</a:t>
            </a:r>
            <a:r>
              <a:rPr b="0" i="0" lang="ru-RU" sz="18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 - це інтерактивний проєкт, який вміщує на своєму сервісі оцифровані об’єкти культурної спадщини світової спільноти. За допомогою цього ресурсу забезпечується проведення, насамперед, віртуальних екскурсій і турів. Чіткість зображень та висока масштабованість дозволяє фахівцям з туризму здійснювати віртуальні тури галереями музеїв по всьому світі.</a:t>
            </a:r>
            <a:endParaRPr b="0" i="0" sz="18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07" name="Google Shape;207;p21"/>
          <p:cNvPicPr preferRelativeResize="0"/>
          <p:nvPr/>
        </p:nvPicPr>
        <p:blipFill rotWithShape="1">
          <a:blip r:embed="rId3">
            <a:alphaModFix/>
          </a:blip>
          <a:srcRect b="0" l="0" r="0" t="10708"/>
          <a:stretch/>
        </p:blipFill>
        <p:spPr>
          <a:xfrm>
            <a:off x="2409395" y="3429000"/>
            <a:ext cx="6246676" cy="3137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Волна">
  <a:themeElements>
    <a:clrScheme name="Волна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