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Roboto Bold" panose="020B0604020202020204" charset="0"/>
      <p:regular r:id="rId18"/>
    </p:embeddedFont>
    <p:embeddedFont>
      <p:font typeface="Robot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68503" y="138336"/>
            <a:ext cx="4719497" cy="4719497"/>
          </a:xfrm>
          <a:custGeom>
            <a:avLst/>
            <a:gdLst/>
            <a:ahLst/>
            <a:cxnLst/>
            <a:rect l="l" t="t" r="r" b="b"/>
            <a:pathLst>
              <a:path w="4719497" h="4719497">
                <a:moveTo>
                  <a:pt x="0" y="0"/>
                </a:moveTo>
                <a:lnTo>
                  <a:pt x="4719497" y="0"/>
                </a:lnTo>
                <a:lnTo>
                  <a:pt x="4719497" y="4719498"/>
                </a:lnTo>
                <a:lnTo>
                  <a:pt x="0" y="471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29277"/>
            <a:ext cx="11398236" cy="426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11999" dirty="0" err="1">
                <a:solidFill>
                  <a:srgbClr val="FFFFFF"/>
                </a:solidFill>
                <a:latin typeface="Roboto Bold"/>
              </a:rPr>
              <a:t>Хмарність</a:t>
            </a:r>
            <a:r>
              <a:rPr lang="en-US" sz="11999" dirty="0">
                <a:solidFill>
                  <a:srgbClr val="FFFFFF"/>
                </a:solidFill>
                <a:latin typeface="Roboto Bold"/>
              </a:rPr>
              <a:t>. </a:t>
            </a:r>
            <a:r>
              <a:rPr lang="en-US" sz="11999" dirty="0" err="1">
                <a:solidFill>
                  <a:srgbClr val="FFFFFF"/>
                </a:solidFill>
                <a:latin typeface="Roboto Bold"/>
              </a:rPr>
              <a:t>Атмосферні</a:t>
            </a:r>
            <a:r>
              <a:rPr lang="en-US" sz="1199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1999" dirty="0" err="1">
                <a:solidFill>
                  <a:srgbClr val="FFFFFF"/>
                </a:solidFill>
                <a:latin typeface="Roboto Bold"/>
              </a:rPr>
              <a:t>опади</a:t>
            </a:r>
            <a:endParaRPr lang="en-US" sz="11999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591300"/>
            <a:ext cx="320040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29337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327596" y="123825"/>
            <a:ext cx="1363280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uk-UA" sz="6999" dirty="0" smtClean="0">
                <a:solidFill>
                  <a:srgbClr val="FFFFFF"/>
                </a:solidFill>
                <a:latin typeface="Roboto Bold"/>
              </a:rPr>
              <a:t>Вплив хмар на температуру</a:t>
            </a:r>
            <a:endParaRPr lang="en-US" sz="6999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333500"/>
            <a:ext cx="8077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спостерігається в місцях зі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зниженим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атмосферним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тиском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повітря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підіймається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охолоджується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Хмари істотно впливають на температуру. Вони, як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напівпрозорий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розсіюють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відбивають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значну частину сонячних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променів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Водночас хмари затримують тепло, що йде від Землі, не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даючи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розсіюватися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Так, узимку й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уночі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хмарність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земної поверхні, а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удень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послаблює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нагрівання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земної поверхні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сонячними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променями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саме хмари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нашій планеті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згладжувати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добові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Фотографія Белое солнце пустыни / Анатолий Ветров / photographer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80" y="2441227"/>
            <a:ext cx="904254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4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33400" y="1470940"/>
            <a:ext cx="17293773" cy="8244560"/>
            <a:chOff x="0" y="0"/>
            <a:chExt cx="14810290" cy="841762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128746"/>
              <a:ext cx="14810290" cy="7288882"/>
              <a:chOff x="0" y="0"/>
              <a:chExt cx="812800" cy="4000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4000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001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400019"/>
                    </a:lnTo>
                    <a:lnTo>
                      <a:pt x="0" y="4000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12800" cy="447644"/>
              </a:xfrm>
              <a:prstGeom prst="rect">
                <a:avLst/>
              </a:prstGeom>
            </p:spPr>
            <p:txBody>
              <a:bodyPr lIns="48313" tIns="48313" rIns="48313" bIns="48313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0" y="0"/>
              <a:ext cx="14810290" cy="4828560"/>
            </a:xfrm>
            <a:custGeom>
              <a:avLst/>
              <a:gdLst/>
              <a:ahLst/>
              <a:cxnLst/>
              <a:rect l="l" t="t" r="r" b="b"/>
              <a:pathLst>
                <a:path w="14810290" h="4828560">
                  <a:moveTo>
                    <a:pt x="0" y="0"/>
                  </a:moveTo>
                  <a:lnTo>
                    <a:pt x="14810290" y="0"/>
                  </a:lnTo>
                  <a:lnTo>
                    <a:pt x="14810290" y="4828560"/>
                  </a:lnTo>
                  <a:lnTo>
                    <a:pt x="0" y="4828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5059025"/>
              <a:ext cx="14810290" cy="3232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9"/>
                </a:lnSpc>
              </a:pPr>
              <a:r>
                <a:rPr lang="en-US" sz="2749">
                  <a:solidFill>
                    <a:srgbClr val="000000"/>
                  </a:solidFill>
                  <a:latin typeface="Roboto"/>
                </a:rPr>
                <a:t>У хмарах дрібні краплинки води зливаються в більші, а ті - у ще більші й, досягши 0,1-7 мм у діаметрі, уже не можуть утримуватися в повітрі. Сила земного тяжіння тягне їх до поверхні планети. Так виникають </a:t>
              </a:r>
              <a:r>
                <a:rPr lang="en-US" sz="2749">
                  <a:solidFill>
                    <a:srgbClr val="F9BF24"/>
                  </a:solidFill>
                  <a:latin typeface="Roboto Bold"/>
                </a:rPr>
                <a:t>атмосферні опади - це уся вода, що випадає з атмосфери на земну поверхню в рідкому або твердому стані.</a:t>
              </a:r>
              <a:r>
                <a:rPr lang="en-US" sz="2749">
                  <a:solidFill>
                    <a:srgbClr val="000000"/>
                  </a:solidFill>
                  <a:latin typeface="Roboto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21946" y="320913"/>
            <a:ext cx="16232267" cy="115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5"/>
              </a:lnSpc>
            </a:pPr>
            <a:r>
              <a:rPr lang="en-US" sz="8635">
                <a:solidFill>
                  <a:srgbClr val="FFFFFF"/>
                </a:solidFill>
                <a:latin typeface="Roboto Bold"/>
              </a:rPr>
              <a:t>Атмосферні опади та їхні види </a:t>
            </a:r>
          </a:p>
        </p:txBody>
      </p:sp>
    </p:spTree>
    <p:extLst>
      <p:ext uri="{BB962C8B-B14F-4D97-AF65-F5344CB8AC3E}">
        <p14:creationId xmlns:p14="http://schemas.microsoft.com/office/powerpoint/2010/main" val="30146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0827" y="4854258"/>
            <a:ext cx="5435820" cy="4872333"/>
            <a:chOff x="0" y="0"/>
            <a:chExt cx="1431656" cy="1283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1656" cy="1283248"/>
            </a:xfrm>
            <a:custGeom>
              <a:avLst/>
              <a:gdLst/>
              <a:ahLst/>
              <a:cxnLst/>
              <a:rect l="l" t="t" r="r" b="b"/>
              <a:pathLst>
                <a:path w="1431656" h="1283248">
                  <a:moveTo>
                    <a:pt x="0" y="0"/>
                  </a:moveTo>
                  <a:lnTo>
                    <a:pt x="1431656" y="0"/>
                  </a:lnTo>
                  <a:lnTo>
                    <a:pt x="1431656" y="1283248"/>
                  </a:lnTo>
                  <a:lnTo>
                    <a:pt x="0" y="12832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31656" cy="133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0827" y="1470940"/>
            <a:ext cx="5435820" cy="5718200"/>
          </a:xfrm>
          <a:custGeom>
            <a:avLst/>
            <a:gdLst/>
            <a:ahLst/>
            <a:cxnLst/>
            <a:rect l="l" t="t" r="r" b="b"/>
            <a:pathLst>
              <a:path w="5435820" h="5718200">
                <a:moveTo>
                  <a:pt x="0" y="0"/>
                </a:moveTo>
                <a:lnTo>
                  <a:pt x="5435820" y="0"/>
                </a:lnTo>
                <a:lnTo>
                  <a:pt x="5435820" y="5718200"/>
                </a:lnTo>
                <a:lnTo>
                  <a:pt x="0" y="5718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689806" y="7940358"/>
            <a:ext cx="12137367" cy="1786233"/>
            <a:chOff x="0" y="0"/>
            <a:chExt cx="3196673" cy="4704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96673" cy="470448"/>
            </a:xfrm>
            <a:custGeom>
              <a:avLst/>
              <a:gdLst/>
              <a:ahLst/>
              <a:cxnLst/>
              <a:rect l="l" t="t" r="r" b="b"/>
              <a:pathLst>
                <a:path w="3196673" h="470448">
                  <a:moveTo>
                    <a:pt x="0" y="0"/>
                  </a:moveTo>
                  <a:lnTo>
                    <a:pt x="3196673" y="0"/>
                  </a:lnTo>
                  <a:lnTo>
                    <a:pt x="3196673" y="470448"/>
                  </a:lnTo>
                  <a:lnTo>
                    <a:pt x="0" y="4704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196673" cy="51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21946" y="320913"/>
            <a:ext cx="16232267" cy="115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5"/>
              </a:lnSpc>
            </a:pPr>
            <a:r>
              <a:rPr lang="en-US" sz="8635">
                <a:solidFill>
                  <a:srgbClr val="FFFFFF"/>
                </a:solidFill>
                <a:latin typeface="Roboto Bold"/>
              </a:rPr>
              <a:t>Атмосферні опади та їхні види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0096" y="7367588"/>
            <a:ext cx="16787807" cy="21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Roboto"/>
              </a:rPr>
              <a:t>Рідкі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опади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- це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дощ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роса</a:t>
            </a:r>
            <a:endParaRPr lang="en-US" sz="31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Roboto"/>
              </a:rPr>
              <a:t>й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туман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Тверді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- це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сніг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іній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та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град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Злива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- це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опади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великої інтенсивності.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Мрячні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опади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- це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коли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на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землю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поволі осі дають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найдрібніші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краплини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води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чи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сніжинки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Обложні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опади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- це невеликі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опади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, які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тривають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кілька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годин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Roboto"/>
              </a:rPr>
              <a:t>поспіль</a:t>
            </a:r>
            <a:r>
              <a:rPr lang="en-US" sz="3100" dirty="0">
                <a:solidFill>
                  <a:srgbClr val="000000"/>
                </a:solidFill>
                <a:latin typeface="Roboto"/>
              </a:rPr>
              <a:t>. </a:t>
            </a:r>
          </a:p>
        </p:txBody>
      </p:sp>
      <p:pic>
        <p:nvPicPr>
          <p:cNvPr id="4100" name="Picture 4" descr="Сонце змінять опади: синоптики розказали, де дощитиме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10" y="1451315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1486" y="229745"/>
            <a:ext cx="10441317" cy="9827509"/>
            <a:chOff x="0" y="0"/>
            <a:chExt cx="13921756" cy="13103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21756" cy="3585145"/>
            </a:xfrm>
            <a:custGeom>
              <a:avLst/>
              <a:gdLst/>
              <a:ahLst/>
              <a:cxnLst/>
              <a:rect l="l" t="t" r="r" b="b"/>
              <a:pathLst>
                <a:path w="13921756" h="3585145">
                  <a:moveTo>
                    <a:pt x="0" y="0"/>
                  </a:moveTo>
                  <a:lnTo>
                    <a:pt x="13921756" y="0"/>
                  </a:lnTo>
                  <a:lnTo>
                    <a:pt x="13921756" y="3585145"/>
                  </a:lnTo>
                  <a:lnTo>
                    <a:pt x="0" y="358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3749251"/>
              <a:ext cx="13921756" cy="4310712"/>
            </a:xfrm>
            <a:custGeom>
              <a:avLst/>
              <a:gdLst/>
              <a:ahLst/>
              <a:cxnLst/>
              <a:rect l="l" t="t" r="r" b="b"/>
              <a:pathLst>
                <a:path w="13921756" h="4310712">
                  <a:moveTo>
                    <a:pt x="0" y="0"/>
                  </a:moveTo>
                  <a:lnTo>
                    <a:pt x="13921756" y="0"/>
                  </a:lnTo>
                  <a:lnTo>
                    <a:pt x="13921756" y="4310713"/>
                  </a:lnTo>
                  <a:lnTo>
                    <a:pt x="0" y="4310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224070"/>
              <a:ext cx="13921756" cy="4879276"/>
            </a:xfrm>
            <a:custGeom>
              <a:avLst/>
              <a:gdLst/>
              <a:ahLst/>
              <a:cxnLst/>
              <a:rect l="l" t="t" r="r" b="b"/>
              <a:pathLst>
                <a:path w="13921756" h="4879276">
                  <a:moveTo>
                    <a:pt x="0" y="0"/>
                  </a:moveTo>
                  <a:lnTo>
                    <a:pt x="13921756" y="0"/>
                  </a:lnTo>
                  <a:lnTo>
                    <a:pt x="13921756" y="4879276"/>
                  </a:lnTo>
                  <a:lnTo>
                    <a:pt x="0" y="4879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0" y="478982"/>
            <a:ext cx="7927766" cy="28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FFFFFF"/>
                </a:solidFill>
                <a:latin typeface="Roboto Bold"/>
              </a:rPr>
              <a:t>Опади, що випадають з хмар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7831" y="3385692"/>
            <a:ext cx="6512104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oboto"/>
              </a:rPr>
              <a:t>Найбільше опадів дають хмари. Це - дощ, сніг і град. Дощ складається з різних за розміром краплин води. Сніг - із льодяних кристаликів — сніжинок. Часом град укриває землю шаром до 20-30 см і більше. Випадає град дуже нерівномірно. Він проходить вузькою, але довгою смугою. Град знищує посіви, оббиває цвіт і плоди на деревах, іноді завдає значних пошкоджень будівлям.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3003" y="2270248"/>
            <a:ext cx="13021994" cy="3836405"/>
          </a:xfrm>
          <a:custGeom>
            <a:avLst/>
            <a:gdLst/>
            <a:ahLst/>
            <a:cxnLst/>
            <a:rect l="l" t="t" r="r" b="b"/>
            <a:pathLst>
              <a:path w="13021994" h="3836405">
                <a:moveTo>
                  <a:pt x="0" y="0"/>
                </a:moveTo>
                <a:lnTo>
                  <a:pt x="13021994" y="0"/>
                </a:lnTo>
                <a:lnTo>
                  <a:pt x="13021994" y="3836405"/>
                </a:lnTo>
                <a:lnTo>
                  <a:pt x="0" y="3836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6500" y="134611"/>
            <a:ext cx="16995000" cy="192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7400">
                <a:solidFill>
                  <a:srgbClr val="FFFFFF"/>
                </a:solidFill>
                <a:latin typeface="Roboto"/>
              </a:rPr>
              <a:t>Опади, що випадають з насиченого водою повітря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3250" y="6254088"/>
            <a:ext cx="17641500" cy="403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8"/>
              </a:lnSpc>
            </a:pPr>
            <a:r>
              <a:rPr lang="en-US" sz="2848">
                <a:solidFill>
                  <a:srgbClr val="000000"/>
                </a:solidFill>
                <a:latin typeface="Roboto"/>
              </a:rPr>
              <a:t> Щоб опади випали з повітря, необхідний контакт теплого повітря з охолодженою земною поверхнею. Коли тепле повітря охолоджується, вологість зростає, і водяна пара конденсується. </a:t>
            </a:r>
            <a:r>
              <a:rPr lang="en-US" sz="2848">
                <a:solidFill>
                  <a:srgbClr val="F9BF24"/>
                </a:solidFill>
                <a:latin typeface="Roboto Bold"/>
              </a:rPr>
              <a:t>Туман - це дуже дрібні краплі, які ширяють у повітрі. </a:t>
            </a:r>
            <a:r>
              <a:rPr lang="en-US" sz="2848">
                <a:solidFill>
                  <a:srgbClr val="000000"/>
                </a:solidFill>
                <a:latin typeface="Roboto"/>
              </a:rPr>
              <a:t>Фактично це хмара, що лежить на земній поверхні. Туман частіше трапляється зранку. </a:t>
            </a:r>
            <a:r>
              <a:rPr lang="en-US" sz="2848">
                <a:solidFill>
                  <a:srgbClr val="F9BF24"/>
                </a:solidFill>
                <a:latin typeface="Roboto Bold"/>
              </a:rPr>
              <a:t>Серпанок - це явище, коли дальність видимості залишається достатньо великою (1-10 км).</a:t>
            </a:r>
            <a:r>
              <a:rPr lang="en-US" sz="2848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48">
                <a:solidFill>
                  <a:srgbClr val="F9BF24"/>
                </a:solidFill>
                <a:latin typeface="Roboto Bold"/>
              </a:rPr>
              <a:t>Смог- це суміш пилу, диму й туману.</a:t>
            </a:r>
            <a:r>
              <a:rPr lang="en-US" sz="2848">
                <a:solidFill>
                  <a:srgbClr val="000000"/>
                </a:solidFill>
                <a:latin typeface="Roboto"/>
                <a:ea typeface="Roboto"/>
              </a:rPr>
              <a:t> Він є одним з видів забруднення в містах. Коли тепле повітря, насичене водяною парою, у ясні літні ночі стикається в холодною землею, виникає роса. Так само восени та навесні утворюється іній, коли температура поверхні нижча за 0°С.</a:t>
            </a:r>
          </a:p>
          <a:p>
            <a:pPr>
              <a:lnSpc>
                <a:spcPts val="3988"/>
              </a:lnSpc>
            </a:pPr>
            <a:endParaRPr lang="en-US" sz="2848">
              <a:solidFill>
                <a:srgbClr val="000000"/>
              </a:solidFill>
              <a:latin typeface="Roboto"/>
              <a:ea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8841" y="351485"/>
            <a:ext cx="3017158" cy="3184336"/>
          </a:xfrm>
          <a:custGeom>
            <a:avLst/>
            <a:gdLst/>
            <a:ahLst/>
            <a:cxnLst/>
            <a:rect l="l" t="t" r="r" b="b"/>
            <a:pathLst>
              <a:path w="3017158" h="3184336">
                <a:moveTo>
                  <a:pt x="0" y="0"/>
                </a:moveTo>
                <a:lnTo>
                  <a:pt x="3017158" y="0"/>
                </a:lnTo>
                <a:lnTo>
                  <a:pt x="3017158" y="3184335"/>
                </a:lnTo>
                <a:lnTo>
                  <a:pt x="0" y="318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8841" y="5799284"/>
            <a:ext cx="5419248" cy="4119659"/>
            <a:chOff x="0" y="0"/>
            <a:chExt cx="7225664" cy="549287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611525"/>
              <a:ext cx="7225664" cy="3881353"/>
              <a:chOff x="0" y="0"/>
              <a:chExt cx="1427292" cy="7666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27292" cy="766687"/>
              </a:xfrm>
              <a:custGeom>
                <a:avLst/>
                <a:gdLst/>
                <a:ahLst/>
                <a:cxnLst/>
                <a:rect l="l" t="t" r="r" b="b"/>
                <a:pathLst>
                  <a:path w="1427292" h="766687">
                    <a:moveTo>
                      <a:pt x="0" y="0"/>
                    </a:moveTo>
                    <a:lnTo>
                      <a:pt x="1427292" y="0"/>
                    </a:lnTo>
                    <a:lnTo>
                      <a:pt x="1427292" y="766687"/>
                    </a:lnTo>
                    <a:lnTo>
                      <a:pt x="0" y="7666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427292" cy="8143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7225664" cy="4883278"/>
            </a:xfrm>
            <a:custGeom>
              <a:avLst/>
              <a:gdLst/>
              <a:ahLst/>
              <a:cxnLst/>
              <a:rect l="l" t="t" r="r" b="b"/>
              <a:pathLst>
                <a:path w="7225664" h="4883278">
                  <a:moveTo>
                    <a:pt x="0" y="0"/>
                  </a:moveTo>
                  <a:lnTo>
                    <a:pt x="7225664" y="0"/>
                  </a:lnTo>
                  <a:lnTo>
                    <a:pt x="7225664" y="4883278"/>
                  </a:lnTo>
                  <a:lnTo>
                    <a:pt x="0" y="488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4807078"/>
              <a:ext cx="7225664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Roboto Bold"/>
                </a:rPr>
                <a:t>Снігомірна рейка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67278" y="183327"/>
            <a:ext cx="15420722" cy="100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Як вимірюють кількість опадів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313625" y="1494502"/>
            <a:ext cx="5572405" cy="5393927"/>
            <a:chOff x="0" y="0"/>
            <a:chExt cx="7429873" cy="7191902"/>
          </a:xfrm>
        </p:grpSpPr>
        <p:grpSp>
          <p:nvGrpSpPr>
            <p:cNvPr id="11" name="Group 11"/>
            <p:cNvGrpSpPr/>
            <p:nvPr/>
          </p:nvGrpSpPr>
          <p:grpSpPr>
            <a:xfrm>
              <a:off x="519076" y="3077102"/>
              <a:ext cx="6391721" cy="4114800"/>
              <a:chOff x="0" y="0"/>
              <a:chExt cx="1262562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625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62562" h="812800">
                    <a:moveTo>
                      <a:pt x="0" y="0"/>
                    </a:moveTo>
                    <a:lnTo>
                      <a:pt x="1262562" y="0"/>
                    </a:lnTo>
                    <a:lnTo>
                      <a:pt x="126256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262562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519076" y="0"/>
              <a:ext cx="6391721" cy="6594633"/>
            </a:xfrm>
            <a:custGeom>
              <a:avLst/>
              <a:gdLst/>
              <a:ahLst/>
              <a:cxnLst/>
              <a:rect l="l" t="t" r="r" b="b"/>
              <a:pathLst>
                <a:path w="6391721" h="6594633">
                  <a:moveTo>
                    <a:pt x="0" y="0"/>
                  </a:moveTo>
                  <a:lnTo>
                    <a:pt x="6391721" y="0"/>
                  </a:lnTo>
                  <a:lnTo>
                    <a:pt x="6391721" y="6594633"/>
                  </a:lnTo>
                  <a:lnTo>
                    <a:pt x="0" y="659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6506103"/>
              <a:ext cx="7429873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Roboto Bold"/>
                </a:rPr>
                <a:t>Опадомір (плювіометр)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50087" y="1211187"/>
            <a:ext cx="9460048" cy="870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Roboto"/>
              </a:rPr>
              <a:t>Кількість опадів вимірюють у мм. Для цього використовують прилад опадомір. Двічі на добу визначають, скільки опадів зібралося. Сума показників - це добова кількість опадів. Місячну та річну кількість опадів визначають за таким же принципом. Якщо опади були у твердому стані, перед визначенням кількості дають їм розтанути. Товщину снігового покриву міряють снігомірною рейкою. У середньому на земну поверхню випадає близько 1000 мм опадів за рік. Якби це вода не випаровувалася і не всмоктувалася в землю, протягом року шар води завтовшки 1 м укрив би всю Землю. У Києві середньорічна кількість опадів становить близько 650 мм.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829" y="2095517"/>
            <a:ext cx="11896825" cy="4690208"/>
          </a:xfrm>
          <a:custGeom>
            <a:avLst/>
            <a:gdLst/>
            <a:ahLst/>
            <a:cxnLst/>
            <a:rect l="l" t="t" r="r" b="b"/>
            <a:pathLst>
              <a:path w="11896825" h="4690208">
                <a:moveTo>
                  <a:pt x="0" y="0"/>
                </a:moveTo>
                <a:lnTo>
                  <a:pt x="11896825" y="0"/>
                </a:lnTo>
                <a:lnTo>
                  <a:pt x="11896825" y="4690208"/>
                </a:lnTo>
                <a:lnTo>
                  <a:pt x="0" y="4690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07778" y="4874546"/>
            <a:ext cx="12267873" cy="5236027"/>
            <a:chOff x="0" y="0"/>
            <a:chExt cx="3231045" cy="13790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1045" cy="1379036"/>
            </a:xfrm>
            <a:custGeom>
              <a:avLst/>
              <a:gdLst/>
              <a:ahLst/>
              <a:cxnLst/>
              <a:rect l="l" t="t" r="r" b="b"/>
              <a:pathLst>
                <a:path w="3231045" h="1379036">
                  <a:moveTo>
                    <a:pt x="32185" y="0"/>
                  </a:moveTo>
                  <a:lnTo>
                    <a:pt x="3198860" y="0"/>
                  </a:lnTo>
                  <a:cubicBezTo>
                    <a:pt x="3207396" y="0"/>
                    <a:pt x="3215582" y="3391"/>
                    <a:pt x="3221618" y="9427"/>
                  </a:cubicBezTo>
                  <a:cubicBezTo>
                    <a:pt x="3227654" y="15462"/>
                    <a:pt x="3231045" y="23649"/>
                    <a:pt x="3231045" y="32185"/>
                  </a:cubicBezTo>
                  <a:lnTo>
                    <a:pt x="3231045" y="1346851"/>
                  </a:lnTo>
                  <a:cubicBezTo>
                    <a:pt x="3231045" y="1364626"/>
                    <a:pt x="3216635" y="1379036"/>
                    <a:pt x="3198860" y="1379036"/>
                  </a:cubicBezTo>
                  <a:lnTo>
                    <a:pt x="32185" y="1379036"/>
                  </a:lnTo>
                  <a:cubicBezTo>
                    <a:pt x="14410" y="1379036"/>
                    <a:pt x="0" y="1364626"/>
                    <a:pt x="0" y="1346851"/>
                  </a:cubicBezTo>
                  <a:lnTo>
                    <a:pt x="0" y="32185"/>
                  </a:lnTo>
                  <a:cubicBezTo>
                    <a:pt x="0" y="14410"/>
                    <a:pt x="14410" y="0"/>
                    <a:pt x="321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50000">
                  <a:srgbClr val="5089AB">
                    <a:alpha val="100000"/>
                  </a:srgbClr>
                </a:gs>
                <a:gs pos="100000">
                  <a:srgbClr val="3B5E6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31045" cy="142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93302" y="5012567"/>
            <a:ext cx="11896825" cy="488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Roboto"/>
              </a:rPr>
              <a:t>На Землі опади розподіляються вкрай нерівномірно. Прослідкувати розподіл опадів можна за кліматичною картою. На ній нанесені лінії рівної кількості опадів - ізогієти. На кліматичній карті світу помітно, що найбільше опадів одержують екваторіальні широти. Дещо менше — помірні. Натомість у тропічних та полярних широтах опадів мало. Кількість опадів насамперед пов'язана з атмосферним тиском.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Roboto"/>
              </a:rPr>
              <a:t>На кількість опадів також упливає напрям вітру. Вітер з океану приносить вологу погоду, а з материків - посушливу.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47093" y="133350"/>
            <a:ext cx="14193814" cy="196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Чому не скрізь однакова кількість опадів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90859" y="387160"/>
            <a:ext cx="3044295" cy="304429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6679" r="-1667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547297"/>
            <a:ext cx="11685431" cy="7361540"/>
            <a:chOff x="0" y="0"/>
            <a:chExt cx="15580574" cy="981538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580574" cy="9815387"/>
              <a:chOff x="0" y="0"/>
              <a:chExt cx="15848907" cy="998443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848907" cy="9984431"/>
              </a:xfrm>
              <a:custGeom>
                <a:avLst/>
                <a:gdLst/>
                <a:ahLst/>
                <a:cxnLst/>
                <a:rect l="l" t="t" r="r" b="b"/>
                <a:pathLst>
                  <a:path w="15848907" h="9984431">
                    <a:moveTo>
                      <a:pt x="15724448" y="9984431"/>
                    </a:moveTo>
                    <a:lnTo>
                      <a:pt x="124460" y="9984431"/>
                    </a:lnTo>
                    <a:cubicBezTo>
                      <a:pt x="55880" y="9984431"/>
                      <a:pt x="0" y="9928551"/>
                      <a:pt x="0" y="985997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724448" y="0"/>
                    </a:lnTo>
                    <a:cubicBezTo>
                      <a:pt x="15793027" y="0"/>
                      <a:pt x="15848907" y="55880"/>
                      <a:pt x="15848907" y="124460"/>
                    </a:cubicBezTo>
                    <a:lnTo>
                      <a:pt x="15848907" y="9859971"/>
                    </a:lnTo>
                    <a:cubicBezTo>
                      <a:pt x="15848907" y="9928551"/>
                      <a:pt x="15793027" y="9984431"/>
                      <a:pt x="15724448" y="99844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780790" y="15230"/>
              <a:ext cx="14018994" cy="9708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 spc="736">
                  <a:solidFill>
                    <a:srgbClr val="244C76"/>
                  </a:solidFill>
                  <a:latin typeface="Roboto"/>
                </a:rPr>
                <a:t>За яких умов вода переходить з одного агрегатного стану в іншій?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 spc="736">
                  <a:solidFill>
                    <a:srgbClr val="244C76"/>
                  </a:solidFill>
                  <a:latin typeface="Roboto"/>
                </a:rPr>
                <a:t>Як змінюється температура повітря з висотою в тропосфері?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 spc="736">
                  <a:solidFill>
                    <a:srgbClr val="244C76"/>
                  </a:solidFill>
                  <a:latin typeface="Roboto"/>
                </a:rPr>
                <a:t>Чому не можливо побачити водяну пару неозброєним оком?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 spc="736">
                  <a:solidFill>
                    <a:srgbClr val="244C76"/>
                  </a:solidFill>
                  <a:latin typeface="Roboto"/>
                </a:rPr>
                <a:t>Які вам доводилося спостерігати види атмосферних опадів?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 spc="736">
                  <a:solidFill>
                    <a:srgbClr val="244C76"/>
                  </a:solidFill>
                  <a:latin typeface="Roboto"/>
                </a:rPr>
                <a:t>З яких родів хмар можуть випадати опади та як довго вони тривають?</a:t>
              </a:r>
            </a:p>
            <a:p>
              <a:pPr marL="690881" lvl="1" indent="-345440" algn="l">
                <a:lnSpc>
                  <a:spcPts val="4480"/>
                </a:lnSpc>
                <a:buFont typeface="Arial"/>
                <a:buChar char="•"/>
              </a:pPr>
              <a:r>
                <a:rPr lang="en-US" sz="3200" spc="736">
                  <a:solidFill>
                    <a:srgbClr val="244C76"/>
                  </a:solidFill>
                  <a:latin typeface="Roboto"/>
                </a:rPr>
                <a:t>Яке повітря вважається насиченим водою?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62871" y="224524"/>
            <a:ext cx="2195642" cy="2170941"/>
          </a:xfrm>
          <a:custGeom>
            <a:avLst/>
            <a:gdLst/>
            <a:ahLst/>
            <a:cxnLst/>
            <a:rect l="l" t="t" r="r" b="b"/>
            <a:pathLst>
              <a:path w="2195642" h="2170941">
                <a:moveTo>
                  <a:pt x="0" y="0"/>
                </a:moveTo>
                <a:lnTo>
                  <a:pt x="2195642" y="0"/>
                </a:lnTo>
                <a:lnTo>
                  <a:pt x="2195642" y="2170941"/>
                </a:lnTo>
                <a:lnTo>
                  <a:pt x="0" y="2170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990859" y="3625852"/>
            <a:ext cx="3044295" cy="304429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6680" r="-16680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990859" y="6864543"/>
            <a:ext cx="3044295" cy="304429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25015" r="-25015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127998" y="682106"/>
            <a:ext cx="6157569" cy="122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16"/>
              </a:lnSpc>
            </a:pPr>
            <a:r>
              <a:rPr lang="en-US" sz="7899">
                <a:solidFill>
                  <a:srgbClr val="FFFFFF"/>
                </a:solidFill>
                <a:latin typeface="Roboto Bold"/>
              </a:rPr>
              <a:t>Пригадаймо!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1945" y="284260"/>
            <a:ext cx="10364111" cy="9718481"/>
            <a:chOff x="0" y="0"/>
            <a:chExt cx="2729642" cy="255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9642" cy="2559600"/>
            </a:xfrm>
            <a:custGeom>
              <a:avLst/>
              <a:gdLst/>
              <a:ahLst/>
              <a:cxnLst/>
              <a:rect l="l" t="t" r="r" b="b"/>
              <a:pathLst>
                <a:path w="2729642" h="2559600">
                  <a:moveTo>
                    <a:pt x="38097" y="0"/>
                  </a:moveTo>
                  <a:lnTo>
                    <a:pt x="2691546" y="0"/>
                  </a:lnTo>
                  <a:cubicBezTo>
                    <a:pt x="2701649" y="0"/>
                    <a:pt x="2711340" y="4014"/>
                    <a:pt x="2718484" y="11158"/>
                  </a:cubicBezTo>
                  <a:cubicBezTo>
                    <a:pt x="2725629" y="18303"/>
                    <a:pt x="2729642" y="27993"/>
                    <a:pt x="2729642" y="38097"/>
                  </a:cubicBezTo>
                  <a:lnTo>
                    <a:pt x="2729642" y="2521503"/>
                  </a:lnTo>
                  <a:cubicBezTo>
                    <a:pt x="2729642" y="2542543"/>
                    <a:pt x="2712586" y="2559600"/>
                    <a:pt x="2691546" y="2559600"/>
                  </a:cubicBezTo>
                  <a:lnTo>
                    <a:pt x="38097" y="2559600"/>
                  </a:lnTo>
                  <a:cubicBezTo>
                    <a:pt x="27993" y="2559600"/>
                    <a:pt x="18303" y="2555586"/>
                    <a:pt x="11158" y="2548442"/>
                  </a:cubicBezTo>
                  <a:cubicBezTo>
                    <a:pt x="4014" y="2541297"/>
                    <a:pt x="0" y="2531607"/>
                    <a:pt x="0" y="2521503"/>
                  </a:cubicBezTo>
                  <a:lnTo>
                    <a:pt x="0" y="38097"/>
                  </a:lnTo>
                  <a:cubicBezTo>
                    <a:pt x="0" y="27993"/>
                    <a:pt x="4014" y="18303"/>
                    <a:pt x="11158" y="11158"/>
                  </a:cubicBezTo>
                  <a:cubicBezTo>
                    <a:pt x="18303" y="4014"/>
                    <a:pt x="27993" y="0"/>
                    <a:pt x="38097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29642" cy="260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54450" y="468311"/>
            <a:ext cx="9760138" cy="99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244C76"/>
                </a:solidFill>
                <a:latin typeface="Roboto Bold"/>
              </a:rPr>
              <a:t>План роботи на уроці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3199" y="1393006"/>
            <a:ext cx="5493590" cy="62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2" action="ppaction://hlinksldjump"/>
              </a:rPr>
              <a:t>Звідки беруться хмари</a:t>
            </a:r>
          </a:p>
        </p:txBody>
      </p:sp>
      <p:sp>
        <p:nvSpPr>
          <p:cNvPr id="7" name="Freeform 7"/>
          <p:cNvSpPr/>
          <p:nvPr/>
        </p:nvSpPr>
        <p:spPr>
          <a:xfrm>
            <a:off x="5373913" y="1394413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233011" y="2305676"/>
            <a:ext cx="4283273" cy="62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4" action="ppaction://hlinksldjump"/>
              </a:rPr>
              <a:t>Основні роди хмар</a:t>
            </a:r>
            <a:r>
              <a:rPr lang="en-US" sz="3590">
                <a:solidFill>
                  <a:srgbClr val="244C76"/>
                </a:solidFill>
                <a:latin typeface="Roboto"/>
              </a:rPr>
              <a:t>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3199" y="3138455"/>
            <a:ext cx="6124615" cy="126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5" action="ppaction://hlinksldjump"/>
              </a:rPr>
              <a:t>Хмарність. Вплив хмарності на температуру повітря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4544" y="4626901"/>
            <a:ext cx="6661926" cy="62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6" action="ppaction://hlinksldjump"/>
              </a:rPr>
              <a:t>Атмосферні опади та їх види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24852" y="5537211"/>
            <a:ext cx="6992333" cy="62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7" action="ppaction://hlinksldjump"/>
              </a:rPr>
              <a:t>Опади, що випадають з хмар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33199" y="6372729"/>
            <a:ext cx="6583985" cy="126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8" action="ppaction://hlinksldjump"/>
              </a:rPr>
              <a:t>Опади, що випадають з насиченого водою повітря </a:t>
            </a:r>
          </a:p>
        </p:txBody>
      </p:sp>
      <p:sp>
        <p:nvSpPr>
          <p:cNvPr id="13" name="Freeform 13"/>
          <p:cNvSpPr/>
          <p:nvPr/>
        </p:nvSpPr>
        <p:spPr>
          <a:xfrm>
            <a:off x="5373913" y="2304344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373913" y="3214655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73913" y="4628308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373913" y="5538618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373913" y="6448929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73913" y="7863687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150619" y="7862679"/>
            <a:ext cx="6827086" cy="62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9" action="ppaction://hlinksldjump"/>
              </a:rPr>
              <a:t>Як вимірюють кількість опадів</a:t>
            </a:r>
          </a:p>
        </p:txBody>
      </p:sp>
      <p:sp>
        <p:nvSpPr>
          <p:cNvPr id="20" name="Freeform 20"/>
          <p:cNvSpPr/>
          <p:nvPr/>
        </p:nvSpPr>
        <p:spPr>
          <a:xfrm>
            <a:off x="5373913" y="8777857"/>
            <a:ext cx="696561" cy="696561"/>
          </a:xfrm>
          <a:custGeom>
            <a:avLst/>
            <a:gdLst/>
            <a:ahLst/>
            <a:cxnLst/>
            <a:rect l="l" t="t" r="r" b="b"/>
            <a:pathLst>
              <a:path w="696561" h="696561">
                <a:moveTo>
                  <a:pt x="0" y="0"/>
                </a:moveTo>
                <a:lnTo>
                  <a:pt x="696561" y="0"/>
                </a:lnTo>
                <a:lnTo>
                  <a:pt x="696561" y="696561"/>
                </a:lnTo>
                <a:lnTo>
                  <a:pt x="0" y="6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233199" y="8589525"/>
            <a:ext cx="7464134" cy="126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6"/>
              </a:lnSpc>
            </a:pPr>
            <a:r>
              <a:rPr lang="en-US" sz="3590" u="sng">
                <a:solidFill>
                  <a:srgbClr val="244C76"/>
                </a:solidFill>
                <a:latin typeface="Roboto"/>
                <a:hlinkClick r:id="rId10" action="ppaction://hlinksldjump"/>
              </a:rPr>
              <a:t>Чому не скрізь однакова кількість опадів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305300"/>
            <a:ext cx="1091190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  <a:spcBef>
                <a:spcPct val="0"/>
              </a:spcBef>
            </a:pP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Повітря,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нагріваючись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від землі,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підіймається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вгору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й поступово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охолоджується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Чим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повітря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холодніше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тим менше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водяної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пари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воно здатне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втримати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в собі.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Тому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відбувається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конденсація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водяної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пари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endParaRPr lang="en-US" sz="3299" dirty="0">
              <a:solidFill>
                <a:srgbClr val="F9BF24"/>
              </a:solidFill>
              <a:latin typeface="Robot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774958" y="1979103"/>
            <a:ext cx="5834723" cy="7619462"/>
          </a:xfrm>
          <a:custGeom>
            <a:avLst/>
            <a:gdLst/>
            <a:ahLst/>
            <a:cxnLst/>
            <a:rect l="l" t="t" r="r" b="b"/>
            <a:pathLst>
              <a:path w="5834723" h="7619462">
                <a:moveTo>
                  <a:pt x="0" y="0"/>
                </a:moveTo>
                <a:lnTo>
                  <a:pt x="5834723" y="0"/>
                </a:lnTo>
                <a:lnTo>
                  <a:pt x="5834723" y="7619462"/>
                </a:lnTo>
                <a:lnTo>
                  <a:pt x="0" y="761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93000" y="565143"/>
            <a:ext cx="15702001" cy="10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Roboto Bold"/>
              </a:rPr>
              <a:t>Звідки беруться хмари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635132"/>
            <a:ext cx="10911902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  <a:spcBef>
                <a:spcPct val="0"/>
              </a:spcBef>
            </a:pPr>
            <a:r>
              <a:rPr lang="en-US" sz="3299" dirty="0" smtClean="0">
                <a:solidFill>
                  <a:srgbClr val="FFFFFF"/>
                </a:solidFill>
                <a:latin typeface="Roboto"/>
                <a:ea typeface="Roboto"/>
              </a:rPr>
              <a:t>Якщо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діаметр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краплинок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менший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за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0,02-0,05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мм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то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вони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не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падають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на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землю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а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зависають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Так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виникає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хмарина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Для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її утворення, крім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водяної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пари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необхідні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частинки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пилу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або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диму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Навколо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них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і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конденсується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вода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При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-10°С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хмари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в половині випадків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краплинні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і лише у 20%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чисто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льодові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Але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коли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повітря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підіймається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занадто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високо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у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хмарі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стає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все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більше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найдрібніших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кристаликів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Roboto"/>
                <a:ea typeface="Roboto"/>
              </a:rPr>
              <a:t>льоду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endParaRPr lang="en-US" sz="3299" dirty="0">
              <a:solidFill>
                <a:srgbClr val="F9BF24"/>
              </a:solidFill>
              <a:latin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3000" y="565143"/>
            <a:ext cx="15702001" cy="10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Roboto Bold"/>
              </a:rPr>
              <a:t>Звідки беруться хмари</a:t>
            </a:r>
          </a:p>
        </p:txBody>
      </p:sp>
      <p:pic>
        <p:nvPicPr>
          <p:cNvPr id="1026" name="Picture 2" descr="Хмар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721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7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019300"/>
            <a:ext cx="173736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  <a:spcBef>
                <a:spcPct val="0"/>
              </a:spcBef>
            </a:pPr>
            <a:r>
              <a:rPr lang="en-US" sz="3299" dirty="0" err="1" smtClean="0">
                <a:solidFill>
                  <a:srgbClr val="FFFFFF"/>
                </a:solidFill>
                <a:latin typeface="Roboto"/>
                <a:ea typeface="Roboto"/>
              </a:rPr>
              <a:t>Отже</a:t>
            </a:r>
            <a:r>
              <a:rPr lang="en-US" sz="3299" dirty="0">
                <a:solidFill>
                  <a:srgbClr val="FFFFFF"/>
                </a:solidFill>
                <a:latin typeface="Roboto"/>
                <a:ea typeface="Roboto"/>
              </a:rPr>
              <a:t>,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хмара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- це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видиме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неозброєним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оком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скупчення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завислих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на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певній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висоті у тропосфері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найдрібніших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краплин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води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або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кришталиків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 </a:t>
            </a:r>
            <a:r>
              <a:rPr lang="en-US" sz="3299" dirty="0" err="1">
                <a:solidFill>
                  <a:srgbClr val="F9BF24"/>
                </a:solidFill>
                <a:latin typeface="Roboto Bold"/>
              </a:rPr>
              <a:t>льоду</a:t>
            </a:r>
            <a:r>
              <a:rPr lang="en-US" sz="3299" dirty="0">
                <a:solidFill>
                  <a:srgbClr val="F9BF24"/>
                </a:solidFill>
                <a:latin typeface="Roboto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3000" y="565143"/>
            <a:ext cx="15702001" cy="10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Roboto Bold"/>
              </a:rPr>
              <a:t>Звідки беруться хмари</a:t>
            </a:r>
          </a:p>
        </p:txBody>
      </p:sp>
      <p:pic>
        <p:nvPicPr>
          <p:cNvPr id="2050" name="Picture 2" descr="Хмара – Новий Акрополь – Стат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49854"/>
            <a:ext cx="9982200" cy="6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0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0774" y="730305"/>
            <a:ext cx="15166452" cy="106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Roboto Bold"/>
              </a:rPr>
              <a:t>Основні роди хмар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14942" y="3719251"/>
            <a:ext cx="7487029" cy="4850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9"/>
              </a:lnSpc>
              <a:spcBef>
                <a:spcPct val="0"/>
              </a:spcBef>
            </a:pPr>
            <a:r>
              <a:rPr lang="en-US" sz="3459">
                <a:solidFill>
                  <a:srgbClr val="FFFFFF"/>
                </a:solidFill>
                <a:latin typeface="Roboto"/>
              </a:rPr>
              <a:t>На початку ХІХ ст. вчені виявили, що хмари можна згрупувати за формою та висотою формування. </a:t>
            </a:r>
          </a:p>
          <a:p>
            <a:pPr>
              <a:lnSpc>
                <a:spcPts val="3459"/>
              </a:lnSpc>
              <a:spcBef>
                <a:spcPct val="0"/>
              </a:spcBef>
            </a:pPr>
            <a:endParaRPr lang="en-US" sz="3459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459"/>
              </a:lnSpc>
              <a:spcBef>
                <a:spcPct val="0"/>
              </a:spcBef>
            </a:pPr>
            <a:r>
              <a:rPr lang="en-US" sz="3459">
                <a:solidFill>
                  <a:srgbClr val="FFFFFF"/>
                </a:solidFill>
                <a:latin typeface="Roboto"/>
              </a:rPr>
              <a:t>Тропосферні хмари поділяють на 10 родів, які своєю чергою включають види, різновиди та спеціальні форми. Проте вирізняють чотири основні роди хмар: купчасті, купчасто-дощові, шаруваті та перисті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7307" y="2045817"/>
            <a:ext cx="9315999" cy="7346764"/>
            <a:chOff x="0" y="0"/>
            <a:chExt cx="12421331" cy="979568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7508423"/>
              <a:ext cx="12421331" cy="2287263"/>
              <a:chOff x="0" y="0"/>
              <a:chExt cx="2423168" cy="44620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23168" cy="446202"/>
              </a:xfrm>
              <a:custGeom>
                <a:avLst/>
                <a:gdLst/>
                <a:ahLst/>
                <a:cxnLst/>
                <a:rect l="l" t="t" r="r" b="b"/>
                <a:pathLst>
                  <a:path w="2423168" h="446202">
                    <a:moveTo>
                      <a:pt x="42383" y="0"/>
                    </a:moveTo>
                    <a:lnTo>
                      <a:pt x="2380785" y="0"/>
                    </a:lnTo>
                    <a:cubicBezTo>
                      <a:pt x="2392026" y="0"/>
                      <a:pt x="2402806" y="4465"/>
                      <a:pt x="2410754" y="12414"/>
                    </a:cubicBezTo>
                    <a:cubicBezTo>
                      <a:pt x="2418703" y="20362"/>
                      <a:pt x="2423168" y="31142"/>
                      <a:pt x="2423168" y="42383"/>
                    </a:cubicBezTo>
                    <a:lnTo>
                      <a:pt x="2423168" y="403819"/>
                    </a:lnTo>
                    <a:cubicBezTo>
                      <a:pt x="2423168" y="415060"/>
                      <a:pt x="2418703" y="425840"/>
                      <a:pt x="2410754" y="433788"/>
                    </a:cubicBezTo>
                    <a:cubicBezTo>
                      <a:pt x="2402806" y="441737"/>
                      <a:pt x="2392026" y="446202"/>
                      <a:pt x="2380785" y="446202"/>
                    </a:cubicBezTo>
                    <a:lnTo>
                      <a:pt x="42383" y="446202"/>
                    </a:lnTo>
                    <a:cubicBezTo>
                      <a:pt x="31142" y="446202"/>
                      <a:pt x="20362" y="441737"/>
                      <a:pt x="12414" y="433788"/>
                    </a:cubicBezTo>
                    <a:cubicBezTo>
                      <a:pt x="4465" y="425840"/>
                      <a:pt x="0" y="415060"/>
                      <a:pt x="0" y="403819"/>
                    </a:cubicBezTo>
                    <a:lnTo>
                      <a:pt x="0" y="42383"/>
                    </a:lnTo>
                    <a:cubicBezTo>
                      <a:pt x="0" y="31142"/>
                      <a:pt x="4465" y="20362"/>
                      <a:pt x="12414" y="12414"/>
                    </a:cubicBezTo>
                    <a:cubicBezTo>
                      <a:pt x="20362" y="4465"/>
                      <a:pt x="31142" y="0"/>
                      <a:pt x="423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423168" cy="493827"/>
              </a:xfrm>
              <a:prstGeom prst="rect">
                <a:avLst/>
              </a:prstGeom>
            </p:spPr>
            <p:txBody>
              <a:bodyPr lIns="51438" tIns="51438" rIns="51438" bIns="51438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0" y="0"/>
              <a:ext cx="12421331" cy="7983266"/>
            </a:xfrm>
            <a:custGeom>
              <a:avLst/>
              <a:gdLst/>
              <a:ahLst/>
              <a:cxnLst/>
              <a:rect l="l" t="t" r="r" b="b"/>
              <a:pathLst>
                <a:path w="12421331" h="7983266">
                  <a:moveTo>
                    <a:pt x="0" y="0"/>
                  </a:moveTo>
                  <a:lnTo>
                    <a:pt x="12421331" y="0"/>
                  </a:lnTo>
                  <a:lnTo>
                    <a:pt x="12421331" y="7983266"/>
                  </a:lnTo>
                  <a:lnTo>
                    <a:pt x="0" y="7983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59055" y="8038001"/>
              <a:ext cx="12103221" cy="1561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000000"/>
                  </a:solidFill>
                  <a:latin typeface="Roboto"/>
                </a:rPr>
                <a:t>Класифікація хмар за висотою формування (низькі, середні, високі) та формою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911" y="2614469"/>
            <a:ext cx="4318462" cy="7257285"/>
          </a:xfrm>
          <a:custGeom>
            <a:avLst/>
            <a:gdLst/>
            <a:ahLst/>
            <a:cxnLst/>
            <a:rect l="l" t="t" r="r" b="b"/>
            <a:pathLst>
              <a:path w="4318462" h="7257285">
                <a:moveTo>
                  <a:pt x="0" y="0"/>
                </a:moveTo>
                <a:lnTo>
                  <a:pt x="4318463" y="0"/>
                </a:lnTo>
                <a:lnTo>
                  <a:pt x="4318463" y="7257285"/>
                </a:lnTo>
                <a:lnTo>
                  <a:pt x="0" y="725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00349" y="2614469"/>
            <a:ext cx="4383018" cy="7257285"/>
          </a:xfrm>
          <a:custGeom>
            <a:avLst/>
            <a:gdLst/>
            <a:ahLst/>
            <a:cxnLst/>
            <a:rect l="l" t="t" r="r" b="b"/>
            <a:pathLst>
              <a:path w="4383018" h="7257285">
                <a:moveTo>
                  <a:pt x="0" y="0"/>
                </a:moveTo>
                <a:lnTo>
                  <a:pt x="4383018" y="0"/>
                </a:lnTo>
                <a:lnTo>
                  <a:pt x="4383018" y="7257285"/>
                </a:lnTo>
                <a:lnTo>
                  <a:pt x="0" y="725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64342" y="2614469"/>
            <a:ext cx="4335065" cy="7257285"/>
          </a:xfrm>
          <a:custGeom>
            <a:avLst/>
            <a:gdLst/>
            <a:ahLst/>
            <a:cxnLst/>
            <a:rect l="l" t="t" r="r" b="b"/>
            <a:pathLst>
              <a:path w="4335065" h="7257285">
                <a:moveTo>
                  <a:pt x="0" y="0"/>
                </a:moveTo>
                <a:lnTo>
                  <a:pt x="4335065" y="0"/>
                </a:lnTo>
                <a:lnTo>
                  <a:pt x="4335065" y="7257285"/>
                </a:lnTo>
                <a:lnTo>
                  <a:pt x="0" y="725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77354" y="2614469"/>
            <a:ext cx="4309734" cy="7288651"/>
          </a:xfrm>
          <a:custGeom>
            <a:avLst/>
            <a:gdLst/>
            <a:ahLst/>
            <a:cxnLst/>
            <a:rect l="l" t="t" r="r" b="b"/>
            <a:pathLst>
              <a:path w="4309734" h="7288651">
                <a:moveTo>
                  <a:pt x="0" y="0"/>
                </a:moveTo>
                <a:lnTo>
                  <a:pt x="4309735" y="0"/>
                </a:lnTo>
                <a:lnTo>
                  <a:pt x="4309735" y="7288651"/>
                </a:lnTo>
                <a:lnTo>
                  <a:pt x="0" y="7288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60774" y="777493"/>
            <a:ext cx="15166452" cy="106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Roboto Bold"/>
              </a:rPr>
              <a:t>Основні роди хмар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4547">
                <a:alpha val="100000"/>
              </a:srgbClr>
            </a:gs>
            <a:gs pos="50000">
              <a:srgbClr val="669AB8">
                <a:alpha val="100000"/>
              </a:srgbClr>
            </a:gs>
            <a:gs pos="100000">
              <a:srgbClr val="81C2E8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596" y="1949450"/>
            <a:ext cx="8263149" cy="7997064"/>
            <a:chOff x="0" y="0"/>
            <a:chExt cx="2176303" cy="2106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6303" cy="2106223"/>
            </a:xfrm>
            <a:custGeom>
              <a:avLst/>
              <a:gdLst/>
              <a:ahLst/>
              <a:cxnLst/>
              <a:rect l="l" t="t" r="r" b="b"/>
              <a:pathLst>
                <a:path w="2176303" h="2106223">
                  <a:moveTo>
                    <a:pt x="47783" y="0"/>
                  </a:moveTo>
                  <a:lnTo>
                    <a:pt x="2128520" y="0"/>
                  </a:lnTo>
                  <a:cubicBezTo>
                    <a:pt x="2141193" y="0"/>
                    <a:pt x="2153346" y="5034"/>
                    <a:pt x="2162307" y="13995"/>
                  </a:cubicBezTo>
                  <a:cubicBezTo>
                    <a:pt x="2171268" y="22956"/>
                    <a:pt x="2176303" y="35110"/>
                    <a:pt x="2176303" y="47783"/>
                  </a:cubicBezTo>
                  <a:lnTo>
                    <a:pt x="2176303" y="2058440"/>
                  </a:lnTo>
                  <a:cubicBezTo>
                    <a:pt x="2176303" y="2071113"/>
                    <a:pt x="2171268" y="2083266"/>
                    <a:pt x="2162307" y="2092228"/>
                  </a:cubicBezTo>
                  <a:cubicBezTo>
                    <a:pt x="2153346" y="2101189"/>
                    <a:pt x="2141193" y="2106223"/>
                    <a:pt x="2128520" y="2106223"/>
                  </a:cubicBezTo>
                  <a:lnTo>
                    <a:pt x="47783" y="2106223"/>
                  </a:lnTo>
                  <a:cubicBezTo>
                    <a:pt x="35110" y="2106223"/>
                    <a:pt x="22956" y="2101189"/>
                    <a:pt x="13995" y="2092228"/>
                  </a:cubicBezTo>
                  <a:cubicBezTo>
                    <a:pt x="5034" y="2083266"/>
                    <a:pt x="0" y="2071113"/>
                    <a:pt x="0" y="2058440"/>
                  </a:cubicBezTo>
                  <a:lnTo>
                    <a:pt x="0" y="47783"/>
                  </a:lnTo>
                  <a:cubicBezTo>
                    <a:pt x="0" y="35110"/>
                    <a:pt x="5034" y="22956"/>
                    <a:pt x="13995" y="13995"/>
                  </a:cubicBezTo>
                  <a:cubicBezTo>
                    <a:pt x="22956" y="5034"/>
                    <a:pt x="35110" y="0"/>
                    <a:pt x="477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34547">
                    <a:alpha val="100000"/>
                  </a:srgbClr>
                </a:gs>
                <a:gs pos="33333">
                  <a:srgbClr val="669AB8">
                    <a:alpha val="100000"/>
                  </a:srgbClr>
                </a:gs>
                <a:gs pos="66667">
                  <a:srgbClr val="81C2E8">
                    <a:alpha val="100000"/>
                  </a:srgbClr>
                </a:gs>
                <a:gs pos="100000">
                  <a:srgbClr val="477A8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76303" cy="215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32996" y="1949450"/>
            <a:ext cx="4652349" cy="4751335"/>
          </a:xfrm>
          <a:custGeom>
            <a:avLst/>
            <a:gdLst/>
            <a:ahLst/>
            <a:cxnLst/>
            <a:rect l="l" t="t" r="r" b="b"/>
            <a:pathLst>
              <a:path w="4652349" h="4751335">
                <a:moveTo>
                  <a:pt x="0" y="0"/>
                </a:moveTo>
                <a:lnTo>
                  <a:pt x="4652348" y="0"/>
                </a:lnTo>
                <a:lnTo>
                  <a:pt x="4652348" y="4751335"/>
                </a:lnTo>
                <a:lnTo>
                  <a:pt x="0" y="4751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27596" y="123825"/>
            <a:ext cx="13632808" cy="18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Roboto Bold"/>
              </a:rPr>
              <a:t>Хмарність. Уплив хмарності на температуру повітря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6170" y="6748410"/>
            <a:ext cx="6966001" cy="299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  <a:spcBef>
                <a:spcPct val="0"/>
              </a:spcBef>
            </a:pPr>
            <a:r>
              <a:rPr lang="en-US" sz="2967">
                <a:solidFill>
                  <a:srgbClr val="000000"/>
                </a:solidFill>
                <a:latin typeface="Roboto"/>
              </a:rPr>
              <a:t>У середньому над нашою планетою більша частина неба затягнута хмарами. </a:t>
            </a:r>
            <a:r>
              <a:rPr lang="en-US" sz="2967">
                <a:solidFill>
                  <a:srgbClr val="F9BF24"/>
                </a:solidFill>
                <a:latin typeface="Roboto Bold"/>
              </a:rPr>
              <a:t>Хмарність - це ступінь покриття неба хмарами.</a:t>
            </a:r>
            <a:r>
              <a:rPr lang="en-US" sz="2967">
                <a:solidFill>
                  <a:srgbClr val="000000"/>
                </a:solidFill>
                <a:latin typeface="Roboto"/>
              </a:rPr>
              <a:t> Її  визначають у балах без спеціальних приладів на відкритій місцевості. Така шкала хмарності прийнята метеорологами ще з середини ХІХ ст.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384211" y="1949450"/>
            <a:ext cx="8263149" cy="7997064"/>
            <a:chOff x="0" y="0"/>
            <a:chExt cx="2176303" cy="21062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6303" cy="2106223"/>
            </a:xfrm>
            <a:custGeom>
              <a:avLst/>
              <a:gdLst/>
              <a:ahLst/>
              <a:cxnLst/>
              <a:rect l="l" t="t" r="r" b="b"/>
              <a:pathLst>
                <a:path w="2176303" h="2106223">
                  <a:moveTo>
                    <a:pt x="47783" y="0"/>
                  </a:moveTo>
                  <a:lnTo>
                    <a:pt x="2128520" y="0"/>
                  </a:lnTo>
                  <a:cubicBezTo>
                    <a:pt x="2141193" y="0"/>
                    <a:pt x="2153346" y="5034"/>
                    <a:pt x="2162307" y="13995"/>
                  </a:cubicBezTo>
                  <a:cubicBezTo>
                    <a:pt x="2171268" y="22956"/>
                    <a:pt x="2176303" y="35110"/>
                    <a:pt x="2176303" y="47783"/>
                  </a:cubicBezTo>
                  <a:lnTo>
                    <a:pt x="2176303" y="2058440"/>
                  </a:lnTo>
                  <a:cubicBezTo>
                    <a:pt x="2176303" y="2071113"/>
                    <a:pt x="2171268" y="2083266"/>
                    <a:pt x="2162307" y="2092228"/>
                  </a:cubicBezTo>
                  <a:cubicBezTo>
                    <a:pt x="2153346" y="2101189"/>
                    <a:pt x="2141193" y="2106223"/>
                    <a:pt x="2128520" y="2106223"/>
                  </a:cubicBezTo>
                  <a:lnTo>
                    <a:pt x="47783" y="2106223"/>
                  </a:lnTo>
                  <a:cubicBezTo>
                    <a:pt x="35110" y="2106223"/>
                    <a:pt x="22956" y="2101189"/>
                    <a:pt x="13995" y="2092228"/>
                  </a:cubicBezTo>
                  <a:cubicBezTo>
                    <a:pt x="5034" y="2083266"/>
                    <a:pt x="0" y="2071113"/>
                    <a:pt x="0" y="2058440"/>
                  </a:cubicBezTo>
                  <a:lnTo>
                    <a:pt x="0" y="47783"/>
                  </a:lnTo>
                  <a:cubicBezTo>
                    <a:pt x="0" y="35110"/>
                    <a:pt x="5034" y="22956"/>
                    <a:pt x="13995" y="13995"/>
                  </a:cubicBezTo>
                  <a:cubicBezTo>
                    <a:pt x="22956" y="5034"/>
                    <a:pt x="35110" y="0"/>
                    <a:pt x="477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34547">
                    <a:alpha val="100000"/>
                  </a:srgbClr>
                </a:gs>
                <a:gs pos="33333">
                  <a:srgbClr val="669AB8">
                    <a:alpha val="100000"/>
                  </a:srgbClr>
                </a:gs>
                <a:gs pos="66667">
                  <a:srgbClr val="81C2E8">
                    <a:alpha val="100000"/>
                  </a:srgbClr>
                </a:gs>
                <a:gs pos="100000">
                  <a:srgbClr val="477A8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76303" cy="215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72271" y="2554542"/>
            <a:ext cx="7487029" cy="69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3199" dirty="0" err="1">
                <a:latin typeface="Roboto"/>
              </a:rPr>
              <a:t>Найбільше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хмар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спостерігається</a:t>
            </a:r>
            <a:r>
              <a:rPr lang="en-US" sz="3199" dirty="0">
                <a:latin typeface="Roboto"/>
              </a:rPr>
              <a:t> в </a:t>
            </a:r>
            <a:r>
              <a:rPr lang="en-US" sz="3199" dirty="0" err="1">
                <a:latin typeface="Roboto"/>
              </a:rPr>
              <a:t>місцях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зі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зниженим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атмосферним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тиском</a:t>
            </a:r>
            <a:r>
              <a:rPr lang="en-US" sz="3199" dirty="0">
                <a:latin typeface="Roboto"/>
              </a:rPr>
              <a:t>, </a:t>
            </a:r>
            <a:r>
              <a:rPr lang="en-US" sz="3199" dirty="0" err="1">
                <a:latin typeface="Roboto"/>
              </a:rPr>
              <a:t>де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повітря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підіймається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вгору</a:t>
            </a:r>
            <a:r>
              <a:rPr lang="en-US" sz="3199" dirty="0">
                <a:latin typeface="Roboto"/>
              </a:rPr>
              <a:t> й </a:t>
            </a:r>
            <a:r>
              <a:rPr lang="en-US" sz="3199" dirty="0" err="1">
                <a:latin typeface="Roboto"/>
              </a:rPr>
              <a:t>охолоджується</a:t>
            </a:r>
            <a:r>
              <a:rPr lang="en-US" sz="3199" dirty="0">
                <a:latin typeface="Roboto"/>
              </a:rPr>
              <a:t>. </a:t>
            </a:r>
            <a:r>
              <a:rPr lang="en-US" sz="3199" dirty="0" err="1">
                <a:latin typeface="Roboto"/>
              </a:rPr>
              <a:t>Хмари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впливають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на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температуру</a:t>
            </a:r>
            <a:r>
              <a:rPr lang="en-US" sz="3199" dirty="0">
                <a:latin typeface="Roboto"/>
              </a:rPr>
              <a:t>. </a:t>
            </a:r>
            <a:r>
              <a:rPr lang="en-US" sz="3199" dirty="0" err="1">
                <a:latin typeface="Roboto"/>
              </a:rPr>
              <a:t>Вони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розсіюють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та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відбивають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значну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частину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сонячних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променів</a:t>
            </a:r>
            <a:r>
              <a:rPr lang="en-US" sz="3199" dirty="0">
                <a:latin typeface="Roboto"/>
              </a:rPr>
              <a:t>. </a:t>
            </a:r>
            <a:r>
              <a:rPr lang="en-US" sz="3199" dirty="0" err="1">
                <a:latin typeface="Roboto"/>
              </a:rPr>
              <a:t>Водночас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хмари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затримують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тепло</a:t>
            </a:r>
            <a:r>
              <a:rPr lang="en-US" sz="3199" dirty="0">
                <a:latin typeface="Roboto"/>
              </a:rPr>
              <a:t>, </a:t>
            </a:r>
            <a:r>
              <a:rPr lang="en-US" sz="3199" dirty="0" err="1">
                <a:latin typeface="Roboto"/>
              </a:rPr>
              <a:t>що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йде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від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Землі</a:t>
            </a:r>
            <a:r>
              <a:rPr lang="en-US" sz="3199" dirty="0">
                <a:latin typeface="Roboto"/>
              </a:rPr>
              <a:t>, </a:t>
            </a:r>
            <a:r>
              <a:rPr lang="en-US" sz="3199" dirty="0" err="1">
                <a:latin typeface="Roboto"/>
              </a:rPr>
              <a:t>не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даючи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йому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розсіюватися</a:t>
            </a:r>
            <a:r>
              <a:rPr lang="en-US" sz="3199" dirty="0">
                <a:latin typeface="Roboto"/>
              </a:rPr>
              <a:t>. </a:t>
            </a:r>
            <a:r>
              <a:rPr lang="en-US" sz="3199" dirty="0" err="1">
                <a:latin typeface="Roboto"/>
              </a:rPr>
              <a:t>Так</a:t>
            </a:r>
            <a:r>
              <a:rPr lang="en-US" sz="3199" dirty="0">
                <a:latin typeface="Roboto"/>
              </a:rPr>
              <a:t>, </a:t>
            </a:r>
            <a:r>
              <a:rPr lang="en-US" sz="3199" dirty="0" err="1">
                <a:latin typeface="Roboto"/>
              </a:rPr>
              <a:t>узимку</a:t>
            </a:r>
            <a:r>
              <a:rPr lang="en-US" sz="3199" dirty="0">
                <a:latin typeface="Roboto"/>
              </a:rPr>
              <a:t> й </a:t>
            </a:r>
            <a:r>
              <a:rPr lang="en-US" sz="3199" dirty="0" err="1">
                <a:latin typeface="Roboto"/>
              </a:rPr>
              <a:t>уночі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хмарність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перешкоджає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зниженню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температури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земної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поверхні</a:t>
            </a:r>
            <a:r>
              <a:rPr lang="en-US" sz="3199" dirty="0">
                <a:latin typeface="Roboto"/>
              </a:rPr>
              <a:t>, а </a:t>
            </a:r>
            <a:r>
              <a:rPr lang="en-US" sz="3199" dirty="0" err="1">
                <a:latin typeface="Roboto"/>
              </a:rPr>
              <a:t>влітку</a:t>
            </a:r>
            <a:r>
              <a:rPr lang="en-US" sz="3199" dirty="0">
                <a:latin typeface="Roboto"/>
              </a:rPr>
              <a:t> й </a:t>
            </a:r>
            <a:r>
              <a:rPr lang="en-US" sz="3199" dirty="0" err="1">
                <a:latin typeface="Roboto"/>
              </a:rPr>
              <a:t>удень</a:t>
            </a:r>
            <a:r>
              <a:rPr lang="en-US" sz="3199" dirty="0">
                <a:latin typeface="Roboto"/>
              </a:rPr>
              <a:t> - </a:t>
            </a:r>
            <a:r>
              <a:rPr lang="en-US" sz="3199" dirty="0" err="1">
                <a:latin typeface="Roboto"/>
              </a:rPr>
              <a:t>послаблює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нагрівання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земної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поверхні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сонячними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променями</a:t>
            </a:r>
            <a:r>
              <a:rPr lang="en-US" sz="3199" dirty="0">
                <a:latin typeface="Roboto"/>
              </a:rPr>
              <a:t>. </a:t>
            </a:r>
            <a:r>
              <a:rPr lang="en-US" sz="3199" dirty="0" err="1">
                <a:latin typeface="Roboto"/>
              </a:rPr>
              <a:t>Отже</a:t>
            </a:r>
            <a:r>
              <a:rPr lang="en-US" sz="3199" dirty="0">
                <a:latin typeface="Roboto"/>
              </a:rPr>
              <a:t>, </a:t>
            </a:r>
            <a:r>
              <a:rPr lang="en-US" sz="3199" dirty="0" err="1">
                <a:latin typeface="Roboto"/>
              </a:rPr>
              <a:t>саме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хмари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допомагають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нашій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планеті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згладжувати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добові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та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сезонні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коливання</a:t>
            </a:r>
            <a:r>
              <a:rPr lang="en-US" sz="3199" dirty="0">
                <a:latin typeface="Roboto"/>
              </a:rPr>
              <a:t> </a:t>
            </a:r>
            <a:r>
              <a:rPr lang="en-US" sz="3199" dirty="0" err="1">
                <a:latin typeface="Roboto"/>
              </a:rPr>
              <a:t>температури</a:t>
            </a:r>
            <a:r>
              <a:rPr lang="en-US" sz="3199" dirty="0">
                <a:latin typeface="Robot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1082</Words>
  <Application>Microsoft Office PowerPoint</Application>
  <PresentationFormat>Произвольный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Roboto Bold</vt:lpstr>
      <vt:lpstr>Roboto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§33,34. Хмарність. Атмосферні опади</dc:title>
  <dc:creator>HP</dc:creator>
  <cp:lastModifiedBy>HP</cp:lastModifiedBy>
  <cp:revision>5</cp:revision>
  <dcterms:created xsi:type="dcterms:W3CDTF">2006-08-16T00:00:00Z</dcterms:created>
  <dcterms:modified xsi:type="dcterms:W3CDTF">2023-11-19T12:32:44Z</dcterms:modified>
  <dc:identifier>DAFxWkvxwZU</dc:identifier>
</cp:coreProperties>
</file>