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7" r:id="rId8"/>
    <p:sldId id="261" r:id="rId9"/>
    <p:sldId id="262" r:id="rId10"/>
    <p:sldId id="268" r:id="rId11"/>
    <p:sldId id="263" r:id="rId12"/>
    <p:sldId id="270" r:id="rId13"/>
    <p:sldId id="264" r:id="rId14"/>
    <p:sldId id="265" r:id="rId15"/>
    <p:sldId id="272" r:id="rId16"/>
    <p:sldId id="266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8" autoAdjust="0"/>
    <p:restoredTop sz="94660"/>
  </p:normalViewPr>
  <p:slideViewPr>
    <p:cSldViewPr>
      <p:cViewPr varScale="1">
        <p:scale>
          <a:sx n="78" d="100"/>
          <a:sy n="78" d="100"/>
        </p:scale>
        <p:origin x="160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vseosvita.ua/test/start/ywp716" TargetMode="External"/><Relationship Id="rId2" Type="http://schemas.openxmlformats.org/officeDocument/2006/relationships/hyperlink" Target="http://interactive.ranok.com.ua/qr.php?code=1115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196753"/>
            <a:ext cx="8458200" cy="267516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8900" dirty="0"/>
              <a:t>Правопис складних слів</a:t>
            </a:r>
            <a:br>
              <a:rPr lang="ru-RU" sz="3200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437112"/>
            <a:ext cx="8496944" cy="216024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4800" dirty="0" err="1">
                <a:solidFill>
                  <a:srgbClr val="FF0000"/>
                </a:solidFill>
              </a:rPr>
              <a:t>Підготовка</a:t>
            </a:r>
            <a:r>
              <a:rPr lang="ru-RU" sz="4800" dirty="0">
                <a:solidFill>
                  <a:srgbClr val="FF0000"/>
                </a:solidFill>
              </a:rPr>
              <a:t> до НМТ</a:t>
            </a:r>
          </a:p>
          <a:p>
            <a:pPr algn="ctr"/>
            <a:br>
              <a:rPr lang="ru-RU" sz="4800" dirty="0"/>
            </a:br>
            <a:r>
              <a:rPr lang="uk-UA" sz="4800" dirty="0"/>
              <a:t>ОРФОГРАФІЧНИЙ ПРАКТИКУМ</a:t>
            </a:r>
            <a:br>
              <a:rPr lang="ru-RU" sz="4800" dirty="0"/>
            </a:br>
            <a:endParaRPr lang="ru-RU" sz="48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E50F733-6B82-763A-7379-FC7CB256C5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768" y="3645024"/>
            <a:ext cx="9144000" cy="308810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CB30F73-53BF-A433-9AFF-0692A827F5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184" y="620688"/>
            <a:ext cx="8233631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159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36104"/>
          </a:xfrm>
        </p:spPr>
        <p:txBody>
          <a:bodyPr/>
          <a:lstStyle/>
          <a:p>
            <a:pPr algn="ctr"/>
            <a:r>
              <a:rPr lang="uk-UA" dirty="0"/>
              <a:t>ОКРЕМО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523376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/>
              <a:t>1. </a:t>
            </a:r>
            <a:r>
              <a:rPr lang="ru-RU" b="1" dirty="0" err="1"/>
              <a:t>суспільно</a:t>
            </a:r>
            <a:r>
              <a:rPr lang="ru-RU" b="1" dirty="0"/>
              <a:t>  +  </a:t>
            </a:r>
            <a:r>
              <a:rPr lang="ru-RU" b="1" dirty="0" err="1"/>
              <a:t>прикметник</a:t>
            </a:r>
            <a:r>
              <a:rPr lang="ru-RU" b="1" dirty="0"/>
              <a:t>,  </a:t>
            </a:r>
            <a:r>
              <a:rPr lang="ru-RU" b="1" dirty="0" err="1"/>
              <a:t>якщо</a:t>
            </a:r>
            <a:r>
              <a:rPr lang="ru-RU" b="1" dirty="0"/>
              <a:t>  </a:t>
            </a:r>
            <a:r>
              <a:rPr lang="ru-RU" b="1" dirty="0" err="1"/>
              <a:t>відповідає</a:t>
            </a:r>
            <a:r>
              <a:rPr lang="ru-RU" b="1" dirty="0"/>
              <a:t> </a:t>
            </a:r>
            <a:r>
              <a:rPr lang="ru-RU" b="1" dirty="0" err="1"/>
              <a:t>формулі</a:t>
            </a:r>
            <a:r>
              <a:rPr lang="ru-RU" b="1" dirty="0"/>
              <a:t>  </a:t>
            </a:r>
            <a:r>
              <a:rPr lang="ru-RU" b="1" u="sng" dirty="0"/>
              <a:t>«2-й  компонент  —  для  </a:t>
            </a:r>
            <a:r>
              <a:rPr lang="ru-RU" b="1" u="sng" dirty="0" err="1"/>
              <a:t>суспільства</a:t>
            </a:r>
            <a:r>
              <a:rPr lang="ru-RU" b="1" u="sng" dirty="0"/>
              <a:t>»</a:t>
            </a:r>
          </a:p>
          <a:p>
            <a:pPr>
              <a:buNone/>
            </a:pPr>
            <a:r>
              <a:rPr lang="ru-RU" dirty="0"/>
              <a:t>-</a:t>
            </a:r>
            <a:r>
              <a:rPr lang="ru-RU" i="1" dirty="0" err="1"/>
              <a:t>суспільно</a:t>
            </a:r>
            <a:r>
              <a:rPr lang="ru-RU" i="1" dirty="0"/>
              <a:t>  </a:t>
            </a:r>
            <a:r>
              <a:rPr lang="ru-RU" i="1" dirty="0" err="1"/>
              <a:t>важливий</a:t>
            </a:r>
            <a:r>
              <a:rPr lang="ru-RU" i="1" dirty="0"/>
              <a:t>  (</a:t>
            </a:r>
            <a:r>
              <a:rPr lang="ru-RU" i="1" dirty="0" err="1"/>
              <a:t>важливий</a:t>
            </a:r>
            <a:r>
              <a:rPr lang="ru-RU" i="1" dirty="0"/>
              <a:t>  для  </a:t>
            </a:r>
            <a:r>
              <a:rPr lang="ru-RU" i="1" dirty="0" err="1"/>
              <a:t>суспільства</a:t>
            </a:r>
            <a:r>
              <a:rPr lang="ru-RU" i="1" dirty="0"/>
              <a:t>), </a:t>
            </a:r>
            <a:r>
              <a:rPr lang="ru-RU" i="1" dirty="0" err="1"/>
              <a:t>суспільно</a:t>
            </a:r>
            <a:r>
              <a:rPr lang="ru-RU" i="1" dirty="0"/>
              <a:t> </a:t>
            </a:r>
            <a:r>
              <a:rPr lang="ru-RU" i="1" dirty="0" err="1"/>
              <a:t>корисний</a:t>
            </a:r>
            <a:r>
              <a:rPr lang="ru-RU" i="1" dirty="0"/>
              <a:t> (</a:t>
            </a:r>
            <a:r>
              <a:rPr lang="ru-RU" i="1" dirty="0" err="1"/>
              <a:t>корисний</a:t>
            </a:r>
            <a:r>
              <a:rPr lang="ru-RU" i="1" dirty="0"/>
              <a:t> </a:t>
            </a:r>
            <a:r>
              <a:rPr lang="ru-RU" i="1" dirty="0" err="1"/>
              <a:t>для</a:t>
            </a:r>
            <a:r>
              <a:rPr lang="ru-RU" i="1" dirty="0"/>
              <a:t> </a:t>
            </a:r>
            <a:r>
              <a:rPr lang="ru-RU" i="1" dirty="0" err="1"/>
              <a:t>суспільства</a:t>
            </a:r>
            <a:r>
              <a:rPr lang="ru-RU" i="1" dirty="0"/>
              <a:t>)</a:t>
            </a:r>
          </a:p>
          <a:p>
            <a:pPr>
              <a:buNone/>
            </a:pPr>
            <a:r>
              <a:rPr lang="ru-RU" b="1" dirty="0"/>
              <a:t>2. </a:t>
            </a:r>
            <a:r>
              <a:rPr lang="ru-RU" b="1" dirty="0" err="1"/>
              <a:t>прислівник</a:t>
            </a:r>
            <a:r>
              <a:rPr lang="ru-RU" b="1" dirty="0"/>
              <a:t> + (</a:t>
            </a:r>
            <a:r>
              <a:rPr lang="ru-RU" b="1" dirty="0" err="1"/>
              <a:t>діє</a:t>
            </a:r>
            <a:r>
              <a:rPr lang="ru-RU" b="1" dirty="0"/>
              <a:t>)</a:t>
            </a:r>
            <a:r>
              <a:rPr lang="ru-RU" b="1" dirty="0" err="1"/>
              <a:t>прикметник</a:t>
            </a:r>
            <a:r>
              <a:rPr lang="ru-RU" b="1" dirty="0"/>
              <a:t>, </a:t>
            </a:r>
            <a:r>
              <a:rPr lang="ru-RU" b="1" dirty="0" err="1"/>
              <a:t>якщо</a:t>
            </a:r>
            <a:r>
              <a:rPr lang="ru-RU" b="1" dirty="0"/>
              <a:t> </a:t>
            </a:r>
            <a:r>
              <a:rPr lang="ru-RU" b="1" dirty="0" err="1"/>
              <a:t>прислівник</a:t>
            </a:r>
            <a:r>
              <a:rPr lang="ru-RU" b="1" dirty="0"/>
              <a:t> </a:t>
            </a:r>
            <a:r>
              <a:rPr lang="ru-RU" b="1" dirty="0" err="1"/>
              <a:t>зберігає</a:t>
            </a:r>
            <a:r>
              <a:rPr lang="ru-RU" b="1" dirty="0"/>
              <a:t> </a:t>
            </a:r>
            <a:r>
              <a:rPr lang="ru-RU" b="1" dirty="0" err="1"/>
              <a:t>логічний</a:t>
            </a:r>
            <a:r>
              <a:rPr lang="ru-RU" b="1" dirty="0"/>
              <a:t> </a:t>
            </a:r>
            <a:r>
              <a:rPr lang="ru-RU" b="1" dirty="0" err="1"/>
              <a:t>наголос</a:t>
            </a:r>
            <a:endParaRPr lang="ru-RU" b="1" dirty="0"/>
          </a:p>
          <a:p>
            <a:pPr>
              <a:buNone/>
            </a:pPr>
            <a:r>
              <a:rPr lang="ru-RU" b="1" dirty="0"/>
              <a:t>-</a:t>
            </a:r>
            <a:r>
              <a:rPr lang="ru-RU" i="1" dirty="0"/>
              <a:t>абсолютно  </a:t>
            </a:r>
            <a:r>
              <a:rPr lang="ru-RU" i="1" dirty="0" err="1"/>
              <a:t>сухий</a:t>
            </a:r>
            <a:r>
              <a:rPr lang="ru-RU" i="1" dirty="0"/>
              <a:t>,  </a:t>
            </a:r>
            <a:r>
              <a:rPr lang="ru-RU" i="1" dirty="0" err="1"/>
              <a:t>діаметрально</a:t>
            </a:r>
            <a:r>
              <a:rPr lang="ru-RU" i="1" dirty="0"/>
              <a:t>  </a:t>
            </a:r>
            <a:r>
              <a:rPr lang="ru-RU" i="1" dirty="0" err="1"/>
              <a:t>протилежний</a:t>
            </a:r>
            <a:r>
              <a:rPr lang="ru-RU" i="1" dirty="0"/>
              <a:t>, </a:t>
            </a:r>
            <a:r>
              <a:rPr lang="ru-RU" i="1" dirty="0" err="1"/>
              <a:t>усесвітньо</a:t>
            </a:r>
            <a:r>
              <a:rPr lang="ru-RU" i="1" dirty="0"/>
              <a:t> </a:t>
            </a:r>
            <a:r>
              <a:rPr lang="ru-RU" i="1" dirty="0" err="1"/>
              <a:t>відомий</a:t>
            </a:r>
            <a:endParaRPr lang="ru-RU" i="1" dirty="0"/>
          </a:p>
          <a:p>
            <a:pPr>
              <a:buNone/>
            </a:pPr>
            <a:r>
              <a:rPr lang="ru-RU" b="1" dirty="0"/>
              <a:t>3. прикладки — </a:t>
            </a:r>
            <a:r>
              <a:rPr lang="ru-RU" b="1" dirty="0" err="1"/>
              <a:t>видові</a:t>
            </a:r>
            <a:r>
              <a:rPr lang="ru-RU" b="1" dirty="0"/>
              <a:t> </a:t>
            </a:r>
            <a:r>
              <a:rPr lang="ru-RU" b="1" dirty="0" err="1"/>
              <a:t>назви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стоять </a:t>
            </a:r>
            <a:r>
              <a:rPr lang="ru-RU" b="1" dirty="0" err="1"/>
              <a:t>після</a:t>
            </a:r>
            <a:r>
              <a:rPr lang="ru-RU" b="1" dirty="0"/>
              <a:t> </a:t>
            </a:r>
            <a:r>
              <a:rPr lang="ru-RU" b="1" dirty="0" err="1"/>
              <a:t>пояснювального</a:t>
            </a:r>
            <a:r>
              <a:rPr lang="ru-RU" b="1" dirty="0"/>
              <a:t> слова</a:t>
            </a:r>
          </a:p>
          <a:p>
            <a:pPr>
              <a:buNone/>
            </a:pPr>
            <a:r>
              <a:rPr lang="ru-RU" dirty="0"/>
              <a:t>-</a:t>
            </a:r>
            <a:r>
              <a:rPr lang="ru-RU" i="1" dirty="0" err="1"/>
              <a:t>ріка</a:t>
            </a:r>
            <a:r>
              <a:rPr lang="ru-RU" i="1" dirty="0"/>
              <a:t> </a:t>
            </a:r>
            <a:r>
              <a:rPr lang="ru-RU" i="1" dirty="0" err="1"/>
              <a:t>Дніпро</a:t>
            </a:r>
            <a:r>
              <a:rPr lang="ru-RU" i="1" dirty="0"/>
              <a:t>, </a:t>
            </a:r>
            <a:r>
              <a:rPr lang="ru-RU" i="1" dirty="0" err="1"/>
              <a:t>місто</a:t>
            </a:r>
            <a:r>
              <a:rPr lang="ru-RU" i="1" dirty="0"/>
              <a:t> </a:t>
            </a:r>
            <a:r>
              <a:rPr lang="ru-RU" i="1" dirty="0" err="1"/>
              <a:t>Київ</a:t>
            </a:r>
            <a:r>
              <a:rPr lang="ru-RU" i="1" dirty="0"/>
              <a:t> </a:t>
            </a:r>
          </a:p>
          <a:p>
            <a:pPr>
              <a:buNone/>
            </a:pPr>
            <a:r>
              <a:rPr lang="ru-RU" dirty="0">
                <a:solidFill>
                  <a:srgbClr val="FF0000"/>
                </a:solidFill>
              </a:rPr>
              <a:t>АЛЕ: </a:t>
            </a:r>
            <a:r>
              <a:rPr lang="ru-RU" dirty="0" err="1">
                <a:solidFill>
                  <a:srgbClr val="FF0000"/>
                </a:solidFill>
              </a:rPr>
              <a:t>Дніпро-ріка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Київ-місто</a:t>
            </a:r>
            <a:endParaRPr lang="ru-RU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C4453CA-E9AF-604E-913C-0BA7984A6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039" y="5085183"/>
            <a:ext cx="3447449" cy="177281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00875B8-41E4-ADAA-E6AC-111B744E1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581998"/>
            <a:ext cx="7992888" cy="618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663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66800"/>
          </a:xfrm>
        </p:spPr>
        <p:txBody>
          <a:bodyPr/>
          <a:lstStyle/>
          <a:p>
            <a:pPr algn="ctr"/>
            <a:r>
              <a:rPr lang="uk-UA" dirty="0"/>
              <a:t>ДЕФІС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dirty="0" err="1">
                <a:solidFill>
                  <a:srgbClr val="FF0000"/>
                </a:solidFill>
              </a:rPr>
              <a:t>складні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іменники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приклади</a:t>
            </a:r>
            <a:endParaRPr lang="ru-RU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b="1" dirty="0"/>
              <a:t>1. </a:t>
            </a:r>
            <a:r>
              <a:rPr lang="ru-RU" b="1" dirty="0" err="1"/>
              <a:t>протилежні</a:t>
            </a:r>
            <a:r>
              <a:rPr lang="ru-RU" b="1" dirty="0"/>
              <a:t> </a:t>
            </a:r>
            <a:r>
              <a:rPr lang="ru-RU" b="1" dirty="0" err="1"/>
              <a:t>або</a:t>
            </a:r>
            <a:r>
              <a:rPr lang="ru-RU" b="1" dirty="0"/>
              <a:t> </a:t>
            </a:r>
            <a:r>
              <a:rPr lang="ru-RU" b="1" dirty="0" err="1"/>
              <a:t>близькі</a:t>
            </a:r>
            <a:r>
              <a:rPr lang="ru-RU" b="1" dirty="0"/>
              <a:t> за </a:t>
            </a:r>
            <a:r>
              <a:rPr lang="ru-RU" b="1" dirty="0" err="1"/>
              <a:t>змістом</a:t>
            </a:r>
            <a:r>
              <a:rPr lang="ru-RU" b="1" dirty="0"/>
              <a:t> слова</a:t>
            </a:r>
          </a:p>
          <a:p>
            <a:pPr>
              <a:buNone/>
            </a:pPr>
            <a:r>
              <a:rPr lang="ru-RU" dirty="0"/>
              <a:t>- </a:t>
            </a:r>
            <a:r>
              <a:rPr lang="ru-RU" i="1" dirty="0" err="1"/>
              <a:t>купівля-продаж</a:t>
            </a:r>
            <a:r>
              <a:rPr lang="ru-RU" i="1" dirty="0"/>
              <a:t>, </a:t>
            </a:r>
            <a:r>
              <a:rPr lang="ru-RU" i="1" dirty="0" err="1"/>
              <a:t>розтяг-стискач</a:t>
            </a:r>
            <a:r>
              <a:rPr lang="ru-RU" i="1" dirty="0"/>
              <a:t>; </a:t>
            </a:r>
            <a:r>
              <a:rPr lang="ru-RU" i="1" dirty="0" err="1"/>
              <a:t>батько-мати</a:t>
            </a:r>
            <a:r>
              <a:rPr lang="ru-RU" i="1" dirty="0"/>
              <a:t>, </a:t>
            </a:r>
            <a:r>
              <a:rPr lang="ru-RU" i="1" dirty="0" err="1"/>
              <a:t>хліб-сіль</a:t>
            </a:r>
            <a:r>
              <a:rPr lang="ru-RU" i="1" dirty="0"/>
              <a:t> </a:t>
            </a:r>
          </a:p>
          <a:p>
            <a:pPr>
              <a:buNone/>
            </a:pPr>
            <a:r>
              <a:rPr lang="ru-RU" b="1" dirty="0"/>
              <a:t>2. прикладки  </a:t>
            </a:r>
            <a:r>
              <a:rPr lang="ru-RU" b="1" dirty="0" err="1"/>
              <a:t>після</a:t>
            </a:r>
            <a:r>
              <a:rPr lang="ru-RU" b="1" dirty="0"/>
              <a:t>  </a:t>
            </a:r>
            <a:r>
              <a:rPr lang="ru-RU" b="1" dirty="0" err="1"/>
              <a:t>означуваного</a:t>
            </a:r>
            <a:r>
              <a:rPr lang="ru-RU" b="1" dirty="0"/>
              <a:t>  </a:t>
            </a:r>
            <a:r>
              <a:rPr lang="ru-RU" b="1" dirty="0" err="1"/>
              <a:t>іменника</a:t>
            </a:r>
            <a:r>
              <a:rPr lang="ru-RU" b="1" dirty="0"/>
              <a:t>  </a:t>
            </a:r>
            <a:r>
              <a:rPr lang="ru-RU" b="1" dirty="0" err="1"/>
              <a:t>й</a:t>
            </a:r>
            <a:r>
              <a:rPr lang="ru-RU" b="1" dirty="0"/>
              <a:t>  </a:t>
            </a:r>
            <a:r>
              <a:rPr lang="ru-RU" b="1" dirty="0" err="1"/>
              <a:t>імена</a:t>
            </a:r>
            <a:r>
              <a:rPr lang="ru-RU" b="1" dirty="0"/>
              <a:t> </a:t>
            </a:r>
            <a:r>
              <a:rPr lang="ru-RU" b="1" dirty="0" err="1"/>
              <a:t>казкових</a:t>
            </a:r>
            <a:r>
              <a:rPr lang="ru-RU" b="1" dirty="0"/>
              <a:t> </a:t>
            </a:r>
            <a:r>
              <a:rPr lang="ru-RU" b="1" dirty="0" err="1"/>
              <a:t>персонажів</a:t>
            </a:r>
            <a:endParaRPr lang="ru-RU" b="1" dirty="0"/>
          </a:p>
          <a:p>
            <a:pPr>
              <a:buNone/>
            </a:pPr>
            <a:r>
              <a:rPr lang="ru-RU" i="1" dirty="0"/>
              <a:t>-</a:t>
            </a:r>
            <a:r>
              <a:rPr lang="ru-RU" i="1" dirty="0" err="1"/>
              <a:t>лікар-еколог</a:t>
            </a:r>
            <a:r>
              <a:rPr lang="ru-RU" i="1" dirty="0"/>
              <a:t>,  </a:t>
            </a:r>
            <a:r>
              <a:rPr lang="ru-RU" i="1" dirty="0" err="1"/>
              <a:t>дівчина-красуня</a:t>
            </a:r>
            <a:r>
              <a:rPr lang="ru-RU" i="1" dirty="0"/>
              <a:t>;  </a:t>
            </a:r>
            <a:r>
              <a:rPr lang="ru-RU" i="1" dirty="0" err="1"/>
              <a:t>Вовчик-Братик</a:t>
            </a:r>
            <a:r>
              <a:rPr lang="ru-RU" i="1" dirty="0"/>
              <a:t>, </a:t>
            </a:r>
            <a:r>
              <a:rPr lang="ru-RU" i="1" dirty="0" err="1"/>
              <a:t>Зайчик-Побігайчик</a:t>
            </a:r>
            <a:endParaRPr lang="ru-RU" i="1" dirty="0"/>
          </a:p>
          <a:p>
            <a:pPr>
              <a:buNone/>
            </a:pPr>
            <a:r>
              <a:rPr lang="ru-RU" dirty="0">
                <a:solidFill>
                  <a:srgbClr val="FF0000"/>
                </a:solidFill>
              </a:rPr>
              <a:t>АЛЕ: </a:t>
            </a:r>
            <a:r>
              <a:rPr lang="ru-RU" i="1" dirty="0" err="1"/>
              <a:t>красуня</a:t>
            </a:r>
            <a:r>
              <a:rPr lang="ru-RU" i="1" dirty="0"/>
              <a:t> </a:t>
            </a:r>
            <a:r>
              <a:rPr lang="ru-RU" i="1" dirty="0" err="1"/>
              <a:t>дівчина</a:t>
            </a:r>
            <a:endParaRPr lang="ru-RU" i="1" dirty="0"/>
          </a:p>
          <a:p>
            <a:pPr>
              <a:buNone/>
            </a:pPr>
            <a:r>
              <a:rPr lang="ru-RU" b="1" dirty="0"/>
              <a:t>3. </a:t>
            </a:r>
            <a:r>
              <a:rPr lang="ru-RU" b="1" dirty="0" err="1"/>
              <a:t>складні</a:t>
            </a:r>
            <a:r>
              <a:rPr lang="ru-RU" b="1" dirty="0"/>
              <a:t> </a:t>
            </a:r>
            <a:r>
              <a:rPr lang="ru-RU" b="1" dirty="0" err="1"/>
              <a:t>одиниці</a:t>
            </a:r>
            <a:r>
              <a:rPr lang="ru-RU" b="1" dirty="0"/>
              <a:t> </a:t>
            </a:r>
            <a:r>
              <a:rPr lang="ru-RU" b="1" dirty="0" err="1"/>
              <a:t>виміру</a:t>
            </a:r>
            <a:r>
              <a:rPr lang="ru-RU" b="1" dirty="0"/>
              <a:t> </a:t>
            </a:r>
            <a:r>
              <a:rPr lang="ru-RU" b="1" dirty="0" err="1"/>
              <a:t>й</a:t>
            </a:r>
            <a:r>
              <a:rPr lang="ru-RU" b="1" dirty="0"/>
              <a:t> </a:t>
            </a:r>
            <a:r>
              <a:rPr lang="ru-RU" b="1" dirty="0" err="1"/>
              <a:t>проміжні</a:t>
            </a:r>
            <a:r>
              <a:rPr lang="ru-RU" b="1" dirty="0"/>
              <a:t> </a:t>
            </a:r>
            <a:r>
              <a:rPr lang="ru-RU" b="1" dirty="0" err="1"/>
              <a:t>сторони</a:t>
            </a:r>
            <a:r>
              <a:rPr lang="ru-RU" b="1" dirty="0"/>
              <a:t>  </a:t>
            </a:r>
            <a:r>
              <a:rPr lang="ru-RU" b="1" dirty="0" err="1"/>
              <a:t>світу</a:t>
            </a:r>
            <a:endParaRPr lang="ru-RU" b="1" dirty="0"/>
          </a:p>
          <a:p>
            <a:pPr>
              <a:buNone/>
            </a:pPr>
            <a:r>
              <a:rPr lang="ru-RU" dirty="0"/>
              <a:t>-</a:t>
            </a:r>
            <a:r>
              <a:rPr lang="ru-RU" i="1" dirty="0" err="1"/>
              <a:t>кіловат-година</a:t>
            </a:r>
            <a:r>
              <a:rPr lang="ru-RU" i="1" dirty="0"/>
              <a:t>,  </a:t>
            </a:r>
            <a:r>
              <a:rPr lang="ru-RU" i="1" dirty="0" err="1"/>
              <a:t>людино-день</a:t>
            </a:r>
            <a:r>
              <a:rPr lang="ru-RU" i="1" dirty="0"/>
              <a:t>;  норд-ост, зюйд-вест</a:t>
            </a:r>
          </a:p>
          <a:p>
            <a:pPr>
              <a:buNone/>
            </a:pPr>
            <a:r>
              <a:rPr lang="ru-RU" b="1" dirty="0"/>
              <a:t>4. </a:t>
            </a:r>
            <a:r>
              <a:rPr lang="ru-RU" b="1" dirty="0" err="1"/>
              <a:t>назви</a:t>
            </a:r>
            <a:r>
              <a:rPr lang="ru-RU" b="1" dirty="0"/>
              <a:t> </a:t>
            </a:r>
            <a:r>
              <a:rPr lang="ru-RU" b="1" dirty="0" err="1"/>
              <a:t>рослин</a:t>
            </a:r>
            <a:endParaRPr lang="ru-RU" b="1" dirty="0"/>
          </a:p>
          <a:p>
            <a:pPr>
              <a:buNone/>
            </a:pPr>
            <a:r>
              <a:rPr lang="ru-RU" dirty="0"/>
              <a:t>- </a:t>
            </a:r>
            <a:r>
              <a:rPr lang="ru-RU" i="1" dirty="0"/>
              <a:t>люби-мене, брат-і-сестра, </a:t>
            </a:r>
            <a:r>
              <a:rPr lang="ru-RU" i="1" dirty="0" err="1"/>
              <a:t>розрив-трава</a:t>
            </a:r>
            <a:r>
              <a:rPr lang="ru-RU" i="1" dirty="0"/>
              <a:t> </a:t>
            </a:r>
          </a:p>
          <a:p>
            <a:pPr>
              <a:buNone/>
            </a:pPr>
            <a:r>
              <a:rPr lang="ru-RU" b="1" dirty="0"/>
              <a:t>5. </a:t>
            </a:r>
            <a:r>
              <a:rPr lang="ru-RU" b="1" dirty="0" err="1"/>
              <a:t>попередня</a:t>
            </a:r>
            <a:r>
              <a:rPr lang="ru-RU" b="1" dirty="0"/>
              <a:t> </a:t>
            </a:r>
            <a:r>
              <a:rPr lang="ru-RU" b="1" dirty="0" err="1"/>
              <a:t>частина</a:t>
            </a:r>
            <a:r>
              <a:rPr lang="ru-RU" b="1" dirty="0"/>
              <a:t>, </a:t>
            </a:r>
            <a:r>
              <a:rPr lang="ru-RU" b="1" dirty="0" err="1"/>
              <a:t>якщо</a:t>
            </a:r>
            <a:r>
              <a:rPr lang="ru-RU" b="1" dirty="0"/>
              <a:t> </a:t>
            </a:r>
            <a:r>
              <a:rPr lang="ru-RU" b="1" dirty="0" err="1"/>
              <a:t>далі</a:t>
            </a:r>
            <a:r>
              <a:rPr lang="ru-RU" b="1" dirty="0"/>
              <a:t> </a:t>
            </a:r>
            <a:r>
              <a:rPr lang="ru-RU" b="1" dirty="0" err="1"/>
              <a:t>стоїть</a:t>
            </a:r>
            <a:r>
              <a:rPr lang="ru-RU" b="1" dirty="0"/>
              <a:t> </a:t>
            </a:r>
            <a:r>
              <a:rPr lang="ru-RU" b="1" dirty="0" err="1"/>
              <a:t>подібна</a:t>
            </a:r>
            <a:r>
              <a:rPr lang="ru-RU" b="1" dirty="0"/>
              <a:t> </a:t>
            </a:r>
          </a:p>
          <a:p>
            <a:pPr>
              <a:buNone/>
            </a:pPr>
            <a:r>
              <a:rPr lang="ru-RU" b="1" dirty="0"/>
              <a:t>-</a:t>
            </a:r>
            <a:r>
              <a:rPr lang="ru-RU" i="1" dirty="0"/>
              <a:t>фото- </a:t>
            </a:r>
            <a:r>
              <a:rPr lang="ru-RU" i="1" dirty="0" err="1"/>
              <a:t>і</a:t>
            </a:r>
            <a:r>
              <a:rPr lang="ru-RU" i="1" dirty="0"/>
              <a:t> </a:t>
            </a:r>
            <a:r>
              <a:rPr lang="ru-RU" i="1" dirty="0" err="1"/>
              <a:t>відеофайли</a:t>
            </a:r>
            <a:r>
              <a:rPr lang="ru-RU" i="1" dirty="0"/>
              <a:t>, </a:t>
            </a:r>
            <a:r>
              <a:rPr lang="ru-RU" i="1" dirty="0" err="1"/>
              <a:t>мото</a:t>
            </a:r>
            <a:r>
              <a:rPr lang="ru-RU" i="1" dirty="0"/>
              <a:t>- </a:t>
            </a:r>
            <a:r>
              <a:rPr lang="ru-RU" i="1" dirty="0" err="1"/>
              <a:t>і</a:t>
            </a:r>
            <a:r>
              <a:rPr lang="ru-RU" i="1" dirty="0"/>
              <a:t> велоспорт</a:t>
            </a:r>
          </a:p>
          <a:p>
            <a:pPr>
              <a:buNone/>
            </a:pPr>
            <a:r>
              <a:rPr lang="ru-RU" b="1" dirty="0"/>
              <a:t>6. </a:t>
            </a:r>
            <a:r>
              <a:rPr lang="ru-RU" b="1" dirty="0" err="1"/>
              <a:t>з</a:t>
            </a:r>
            <a:r>
              <a:rPr lang="ru-RU" b="1" dirty="0"/>
              <a:t>  першим  словом,  </a:t>
            </a:r>
            <a:r>
              <a:rPr lang="ru-RU" b="1" dirty="0" err="1"/>
              <a:t>що</a:t>
            </a:r>
            <a:r>
              <a:rPr lang="ru-RU" b="1" dirty="0"/>
              <a:t>  </a:t>
            </a:r>
            <a:r>
              <a:rPr lang="ru-RU" b="1" dirty="0" err="1"/>
              <a:t>підкреслює</a:t>
            </a:r>
            <a:r>
              <a:rPr lang="ru-RU" b="1" dirty="0"/>
              <a:t>  </a:t>
            </a:r>
            <a:r>
              <a:rPr lang="ru-RU" b="1" dirty="0" err="1"/>
              <a:t>особливість</a:t>
            </a:r>
            <a:r>
              <a:rPr lang="ru-RU" b="1" dirty="0"/>
              <a:t>,  </a:t>
            </a:r>
            <a:r>
              <a:rPr lang="ru-RU" b="1" dirty="0" err="1"/>
              <a:t>ознаку</a:t>
            </a:r>
            <a:r>
              <a:rPr lang="ru-RU" b="1" dirty="0"/>
              <a:t>  предмета,  названого  другим  словом</a:t>
            </a:r>
          </a:p>
          <a:p>
            <a:pPr>
              <a:buNone/>
            </a:pPr>
            <a:r>
              <a:rPr lang="ru-RU" i="1" dirty="0"/>
              <a:t>- </a:t>
            </a:r>
            <a:r>
              <a:rPr lang="ru-RU" i="1" dirty="0" err="1"/>
              <a:t>дівич-вечір</a:t>
            </a:r>
            <a:r>
              <a:rPr lang="ru-RU" i="1" dirty="0"/>
              <a:t>,  </a:t>
            </a:r>
            <a:r>
              <a:rPr lang="ru-RU" i="1" dirty="0" err="1"/>
              <a:t>жар-птиця</a:t>
            </a:r>
            <a:r>
              <a:rPr lang="ru-RU" i="1" dirty="0"/>
              <a:t>,  стоп-кран,  </a:t>
            </a:r>
            <a:r>
              <a:rPr lang="ru-RU" i="1" dirty="0" err="1"/>
              <a:t>козир-дівка</a:t>
            </a:r>
            <a:endParaRPr lang="ru-RU" i="1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35AFF55-D7B7-2541-5963-B5E8E2A3B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8304" y="3933056"/>
            <a:ext cx="1707010" cy="292494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20080"/>
          </a:xfrm>
        </p:spPr>
        <p:txBody>
          <a:bodyPr/>
          <a:lstStyle/>
          <a:p>
            <a:pPr algn="ctr"/>
            <a:r>
              <a:rPr lang="uk-UA" dirty="0"/>
              <a:t>ДЕФІС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233768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dirty="0" err="1">
                <a:solidFill>
                  <a:srgbClr val="FF0000"/>
                </a:solidFill>
              </a:rPr>
              <a:t>складні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прикметники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приклади</a:t>
            </a:r>
            <a:endParaRPr lang="ru-RU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b="1" dirty="0"/>
              <a:t>7. </a:t>
            </a:r>
            <a:r>
              <a:rPr lang="ru-RU" b="1" dirty="0" err="1"/>
              <a:t>утворені</a:t>
            </a:r>
            <a:r>
              <a:rPr lang="ru-RU" b="1" dirty="0"/>
              <a:t> </a:t>
            </a:r>
            <a:r>
              <a:rPr lang="ru-RU" b="1" dirty="0" err="1"/>
              <a:t>від</a:t>
            </a:r>
            <a:r>
              <a:rPr lang="ru-RU" b="1" dirty="0"/>
              <a:t> </a:t>
            </a:r>
            <a:r>
              <a:rPr lang="ru-RU" b="1" dirty="0" err="1"/>
              <a:t>складних</a:t>
            </a:r>
            <a:r>
              <a:rPr lang="ru-RU" b="1" dirty="0"/>
              <a:t> </a:t>
            </a:r>
            <a:r>
              <a:rPr lang="ru-RU" b="1" dirty="0" err="1"/>
              <a:t>іменників</a:t>
            </a:r>
            <a:r>
              <a:rPr lang="ru-RU" b="1" dirty="0"/>
              <a:t> </a:t>
            </a:r>
            <a:r>
              <a:rPr lang="ru-RU" b="1" dirty="0" err="1"/>
              <a:t>із</a:t>
            </a:r>
            <a:r>
              <a:rPr lang="ru-RU" b="1" dirty="0"/>
              <a:t> </a:t>
            </a:r>
            <a:r>
              <a:rPr lang="ru-RU" b="1" dirty="0" err="1"/>
              <a:t>дефісом</a:t>
            </a:r>
            <a:r>
              <a:rPr lang="ru-RU" b="1" dirty="0"/>
              <a:t> </a:t>
            </a:r>
          </a:p>
          <a:p>
            <a:pPr>
              <a:buNone/>
            </a:pPr>
            <a:r>
              <a:rPr lang="ru-RU" i="1" dirty="0"/>
              <a:t>-</a:t>
            </a:r>
            <a:r>
              <a:rPr lang="ru-RU" i="1" dirty="0" err="1"/>
              <a:t>екс-президентський</a:t>
            </a:r>
            <a:r>
              <a:rPr lang="ru-RU" i="1" dirty="0"/>
              <a:t> (</a:t>
            </a:r>
            <a:r>
              <a:rPr lang="ru-RU" i="1" dirty="0" err="1"/>
              <a:t>від</a:t>
            </a:r>
            <a:r>
              <a:rPr lang="ru-RU" i="1" dirty="0"/>
              <a:t> </a:t>
            </a:r>
            <a:r>
              <a:rPr lang="ru-RU" i="1" dirty="0" err="1"/>
              <a:t>екс-президент</a:t>
            </a:r>
            <a:r>
              <a:rPr lang="ru-RU" i="1" dirty="0"/>
              <a:t>)</a:t>
            </a:r>
          </a:p>
          <a:p>
            <a:pPr>
              <a:buNone/>
            </a:pPr>
            <a:r>
              <a:rPr lang="ru-RU" b="1" dirty="0"/>
              <a:t>8. </a:t>
            </a:r>
            <a:r>
              <a:rPr lang="ru-RU" b="1" dirty="0" err="1"/>
              <a:t>утворені</a:t>
            </a:r>
            <a:r>
              <a:rPr lang="ru-RU" b="1" dirty="0"/>
              <a:t>  </a:t>
            </a:r>
            <a:r>
              <a:rPr lang="ru-RU" b="1" dirty="0" err="1"/>
              <a:t>від</a:t>
            </a:r>
            <a:r>
              <a:rPr lang="ru-RU" b="1" dirty="0"/>
              <a:t>  </a:t>
            </a:r>
            <a:r>
              <a:rPr lang="ru-RU" b="1" dirty="0" err="1"/>
              <a:t>рівнозначних</a:t>
            </a:r>
            <a:r>
              <a:rPr lang="ru-RU" b="1" dirty="0"/>
              <a:t>  </a:t>
            </a:r>
            <a:r>
              <a:rPr lang="ru-RU" b="1" dirty="0" err="1"/>
              <a:t>слів</a:t>
            </a:r>
            <a:r>
              <a:rPr lang="ru-RU" b="1" dirty="0"/>
              <a:t>  (</a:t>
            </a:r>
            <a:r>
              <a:rPr lang="ru-RU" b="1" dirty="0" err="1"/>
              <a:t>їх</a:t>
            </a:r>
            <a:r>
              <a:rPr lang="ru-RU" b="1" dirty="0"/>
              <a:t>  </a:t>
            </a:r>
            <a:r>
              <a:rPr lang="ru-RU" b="1" dirty="0" err="1"/>
              <a:t>можна</a:t>
            </a:r>
            <a:r>
              <a:rPr lang="ru-RU" b="1" dirty="0"/>
              <a:t> </a:t>
            </a:r>
            <a:r>
              <a:rPr lang="ru-RU" b="1" dirty="0" err="1"/>
              <a:t>поєднати</a:t>
            </a:r>
            <a:r>
              <a:rPr lang="ru-RU" b="1" dirty="0"/>
              <a:t> за </a:t>
            </a:r>
            <a:r>
              <a:rPr lang="ru-RU" b="1" dirty="0" err="1"/>
              <a:t>допомогою</a:t>
            </a:r>
            <a:r>
              <a:rPr lang="ru-RU" b="1" dirty="0"/>
              <a:t> </a:t>
            </a:r>
            <a:r>
              <a:rPr lang="ru-RU" b="1" dirty="0" err="1"/>
              <a:t>і</a:t>
            </a:r>
            <a:r>
              <a:rPr lang="ru-RU" b="1" dirty="0"/>
              <a:t>)</a:t>
            </a:r>
          </a:p>
          <a:p>
            <a:pPr>
              <a:buNone/>
            </a:pPr>
            <a:r>
              <a:rPr lang="ru-RU" dirty="0"/>
              <a:t>-</a:t>
            </a:r>
            <a:r>
              <a:rPr lang="ru-RU" i="1" dirty="0" err="1"/>
              <a:t>суспільно-політичний</a:t>
            </a:r>
            <a:r>
              <a:rPr lang="ru-RU" i="1" dirty="0"/>
              <a:t> (</a:t>
            </a:r>
            <a:r>
              <a:rPr lang="ru-RU" i="1" dirty="0" err="1"/>
              <a:t>і</a:t>
            </a:r>
            <a:r>
              <a:rPr lang="ru-RU" i="1" dirty="0"/>
              <a:t> </a:t>
            </a:r>
            <a:r>
              <a:rPr lang="ru-RU" i="1" dirty="0" err="1"/>
              <a:t>суспільний</a:t>
            </a:r>
            <a:r>
              <a:rPr lang="ru-RU" i="1" dirty="0"/>
              <a:t>, </a:t>
            </a:r>
            <a:r>
              <a:rPr lang="ru-RU" i="1" dirty="0" err="1"/>
              <a:t>і</a:t>
            </a:r>
            <a:r>
              <a:rPr lang="ru-RU" i="1" dirty="0"/>
              <a:t> </a:t>
            </a:r>
            <a:r>
              <a:rPr lang="ru-RU" i="1" dirty="0" err="1"/>
              <a:t>політичний</a:t>
            </a:r>
            <a:r>
              <a:rPr lang="ru-RU" i="1" dirty="0"/>
              <a:t>), </a:t>
            </a:r>
            <a:r>
              <a:rPr lang="ru-RU" i="1" dirty="0" err="1"/>
              <a:t>німецько-угорський</a:t>
            </a:r>
            <a:r>
              <a:rPr lang="ru-RU" i="1" dirty="0"/>
              <a:t> (</a:t>
            </a:r>
            <a:r>
              <a:rPr lang="ru-RU" i="1" dirty="0" err="1"/>
              <a:t>і</a:t>
            </a:r>
            <a:r>
              <a:rPr lang="ru-RU" i="1" dirty="0"/>
              <a:t> </a:t>
            </a:r>
            <a:r>
              <a:rPr lang="ru-RU" i="1" dirty="0" err="1"/>
              <a:t>німецький</a:t>
            </a:r>
            <a:r>
              <a:rPr lang="ru-RU" i="1" dirty="0"/>
              <a:t>, </a:t>
            </a:r>
            <a:r>
              <a:rPr lang="ru-RU" i="1" dirty="0" err="1"/>
              <a:t>і</a:t>
            </a:r>
            <a:r>
              <a:rPr lang="ru-RU" i="1" dirty="0"/>
              <a:t> </a:t>
            </a:r>
            <a:r>
              <a:rPr lang="ru-RU" i="1" dirty="0" err="1"/>
              <a:t>угорський</a:t>
            </a:r>
            <a:r>
              <a:rPr lang="ru-RU" i="1" dirty="0"/>
              <a:t>)</a:t>
            </a:r>
          </a:p>
          <a:p>
            <a:pPr>
              <a:buNone/>
            </a:pPr>
            <a:r>
              <a:rPr lang="ru-RU" dirty="0">
                <a:solidFill>
                  <a:srgbClr val="FF0000"/>
                </a:solidFill>
              </a:rPr>
              <a:t>АЛЕ: </a:t>
            </a:r>
            <a:r>
              <a:rPr lang="ru-RU" i="1" dirty="0" err="1"/>
              <a:t>хитромудрий</a:t>
            </a:r>
            <a:r>
              <a:rPr lang="ru-RU" i="1" dirty="0"/>
              <a:t>, </a:t>
            </a:r>
            <a:r>
              <a:rPr lang="ru-RU" i="1" dirty="0" err="1"/>
              <a:t>зловорожий</a:t>
            </a:r>
            <a:r>
              <a:rPr lang="ru-RU" i="1" dirty="0"/>
              <a:t> </a:t>
            </a:r>
          </a:p>
          <a:p>
            <a:pPr>
              <a:buNone/>
            </a:pPr>
            <a:r>
              <a:rPr lang="ru-RU" b="1" dirty="0"/>
              <a:t>9. </a:t>
            </a:r>
            <a:r>
              <a:rPr lang="ru-RU" b="1" dirty="0" err="1"/>
              <a:t>з</a:t>
            </a:r>
            <a:r>
              <a:rPr lang="ru-RU" b="1" dirty="0"/>
              <a:t> першим компонентом на </a:t>
            </a:r>
            <a:r>
              <a:rPr lang="ru-RU" b="1" u="sng" dirty="0"/>
              <a:t>-</a:t>
            </a:r>
            <a:r>
              <a:rPr lang="ru-RU" b="1" u="sng" dirty="0" err="1"/>
              <a:t>ико</a:t>
            </a:r>
            <a:r>
              <a:rPr lang="ru-RU" b="1" u="sng" dirty="0"/>
              <a:t>, -</a:t>
            </a:r>
            <a:r>
              <a:rPr lang="ru-RU" b="1" u="sng" dirty="0" err="1"/>
              <a:t>іко</a:t>
            </a:r>
            <a:r>
              <a:rPr lang="ru-RU" b="1" u="sng" dirty="0"/>
              <a:t> </a:t>
            </a:r>
          </a:p>
          <a:p>
            <a:pPr>
              <a:buNone/>
            </a:pPr>
            <a:r>
              <a:rPr lang="ru-RU" dirty="0"/>
              <a:t>- </a:t>
            </a:r>
            <a:r>
              <a:rPr lang="ru-RU" dirty="0" err="1"/>
              <a:t>історико-філологічний</a:t>
            </a:r>
            <a:r>
              <a:rPr lang="ru-RU" dirty="0"/>
              <a:t>,  </a:t>
            </a:r>
            <a:r>
              <a:rPr lang="ru-RU" dirty="0" err="1"/>
              <a:t>механіко-математичний</a:t>
            </a:r>
            <a:endParaRPr lang="ru-RU" dirty="0"/>
          </a:p>
          <a:p>
            <a:pPr>
              <a:buNone/>
            </a:pPr>
            <a:r>
              <a:rPr lang="ru-RU" b="1" dirty="0"/>
              <a:t>10. </a:t>
            </a:r>
            <a:r>
              <a:rPr lang="ru-RU" b="1" dirty="0" err="1"/>
              <a:t>поєднання</a:t>
            </a:r>
            <a:r>
              <a:rPr lang="ru-RU" b="1" dirty="0"/>
              <a:t> </a:t>
            </a:r>
            <a:r>
              <a:rPr lang="ru-RU" b="1" dirty="0" err="1"/>
              <a:t>кольорів</a:t>
            </a:r>
            <a:r>
              <a:rPr lang="ru-RU" b="1" dirty="0"/>
              <a:t>, </a:t>
            </a:r>
            <a:r>
              <a:rPr lang="ru-RU" b="1" dirty="0" err="1"/>
              <a:t>смаків</a:t>
            </a:r>
            <a:r>
              <a:rPr lang="ru-RU" b="1" dirty="0"/>
              <a:t>, </a:t>
            </a:r>
            <a:r>
              <a:rPr lang="ru-RU" b="1" dirty="0" err="1"/>
              <a:t>відтінків</a:t>
            </a:r>
            <a:endParaRPr lang="ru-RU" b="1" dirty="0"/>
          </a:p>
          <a:p>
            <a:pPr>
              <a:buNone/>
            </a:pPr>
            <a:r>
              <a:rPr lang="ru-RU" dirty="0"/>
              <a:t>- </a:t>
            </a:r>
            <a:r>
              <a:rPr lang="ru-RU" dirty="0" err="1"/>
              <a:t>синьо-жовтий</a:t>
            </a:r>
            <a:r>
              <a:rPr lang="ru-RU" dirty="0"/>
              <a:t>,  </a:t>
            </a:r>
            <a:r>
              <a:rPr lang="ru-RU" dirty="0" err="1"/>
              <a:t>кисло-солодкий</a:t>
            </a:r>
            <a:r>
              <a:rPr lang="ru-RU" dirty="0"/>
              <a:t>,  </a:t>
            </a:r>
            <a:r>
              <a:rPr lang="ru-RU" dirty="0" err="1"/>
              <a:t>темно-червоний</a:t>
            </a:r>
            <a:r>
              <a:rPr lang="ru-RU" dirty="0"/>
              <a:t> </a:t>
            </a:r>
          </a:p>
          <a:p>
            <a:pPr>
              <a:buNone/>
            </a:pPr>
            <a:r>
              <a:rPr lang="ru-RU" dirty="0">
                <a:solidFill>
                  <a:srgbClr val="FF0000"/>
                </a:solidFill>
              </a:rPr>
              <a:t>АЛЕ:  </a:t>
            </a:r>
            <a:r>
              <a:rPr lang="ru-RU" dirty="0" err="1"/>
              <a:t>жовтогарячий</a:t>
            </a:r>
            <a:r>
              <a:rPr lang="ru-RU" dirty="0"/>
              <a:t>,  </a:t>
            </a:r>
            <a:r>
              <a:rPr lang="ru-RU" dirty="0" err="1"/>
              <a:t>червоногарячий</a:t>
            </a:r>
            <a:r>
              <a:rPr lang="ru-RU" dirty="0"/>
              <a:t>,  </a:t>
            </a:r>
            <a:r>
              <a:rPr lang="ru-RU" dirty="0" err="1"/>
              <a:t>золотогарячий</a:t>
            </a:r>
            <a:r>
              <a:rPr lang="ru-RU" dirty="0"/>
              <a:t> (один </a:t>
            </a:r>
            <a:r>
              <a:rPr lang="ru-RU" dirty="0" err="1"/>
              <a:t>колір</a:t>
            </a:r>
            <a:r>
              <a:rPr lang="ru-RU" dirty="0"/>
              <a:t>)</a:t>
            </a:r>
          </a:p>
          <a:p>
            <a:pPr>
              <a:buNone/>
            </a:pPr>
            <a:r>
              <a:rPr lang="ru-RU" b="1" dirty="0"/>
              <a:t>11. </a:t>
            </a:r>
            <a:r>
              <a:rPr lang="ru-RU" b="1" dirty="0" err="1"/>
              <a:t>воєнно</a:t>
            </a:r>
            <a:r>
              <a:rPr lang="ru-RU" b="1" dirty="0"/>
              <a:t>-, </a:t>
            </a:r>
            <a:r>
              <a:rPr lang="ru-RU" b="1" dirty="0" err="1"/>
              <a:t>військово</a:t>
            </a:r>
            <a:r>
              <a:rPr lang="ru-RU" b="1" dirty="0"/>
              <a:t>- + </a:t>
            </a:r>
            <a:r>
              <a:rPr lang="ru-RU" b="1" dirty="0" err="1"/>
              <a:t>прикметник</a:t>
            </a:r>
            <a:r>
              <a:rPr lang="ru-RU" b="1" dirty="0"/>
              <a:t> </a:t>
            </a:r>
          </a:p>
          <a:p>
            <a:pPr>
              <a:buNone/>
            </a:pPr>
            <a:r>
              <a:rPr lang="ru-RU" dirty="0"/>
              <a:t>-</a:t>
            </a:r>
            <a:r>
              <a:rPr lang="ru-RU" dirty="0" err="1"/>
              <a:t>воєнно-стратегічний</a:t>
            </a:r>
            <a:r>
              <a:rPr lang="ru-RU" dirty="0"/>
              <a:t>, </a:t>
            </a:r>
            <a:r>
              <a:rPr lang="ru-RU" dirty="0" err="1"/>
              <a:t>військово-морський</a:t>
            </a:r>
            <a:r>
              <a:rPr lang="ru-RU" dirty="0"/>
              <a:t> </a:t>
            </a:r>
          </a:p>
          <a:p>
            <a:pPr>
              <a:buNone/>
            </a:pPr>
            <a:r>
              <a:rPr lang="ru-RU" dirty="0">
                <a:solidFill>
                  <a:srgbClr val="FF0000"/>
                </a:solidFill>
              </a:rPr>
              <a:t>АЛЕ: </a:t>
            </a:r>
            <a:r>
              <a:rPr lang="ru-RU" dirty="0" err="1"/>
              <a:t>військовозобов’язаний</a:t>
            </a:r>
            <a:r>
              <a:rPr lang="ru-RU" dirty="0"/>
              <a:t> (у </a:t>
            </a:r>
            <a:r>
              <a:rPr lang="ru-RU" dirty="0" err="1"/>
              <a:t>ролі</a:t>
            </a:r>
            <a:r>
              <a:rPr lang="ru-RU" dirty="0"/>
              <a:t> </a:t>
            </a:r>
            <a:r>
              <a:rPr lang="ru-RU" dirty="0" err="1"/>
              <a:t>іменника</a:t>
            </a:r>
            <a:r>
              <a:rPr lang="ru-RU" dirty="0"/>
              <a:t>)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2F2D5C8-41EC-6DB5-84B3-DA21D4A61D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296" y="620688"/>
            <a:ext cx="1907704" cy="158417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5441F22-F781-0B84-E2AC-881961D824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776" y="620688"/>
            <a:ext cx="7842448" cy="604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4880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83464"/>
            <a:ext cx="8229600" cy="1129312"/>
          </a:xfrm>
        </p:spPr>
        <p:txBody>
          <a:bodyPr/>
          <a:lstStyle/>
          <a:p>
            <a:pPr algn="ctr"/>
            <a:r>
              <a:rPr lang="uk-UA" dirty="0">
                <a:solidFill>
                  <a:srgbClr val="FF0000"/>
                </a:solidFill>
              </a:rPr>
              <a:t>ТЕСТУВАННЯ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5809832"/>
          </a:xfrm>
        </p:spPr>
        <p:txBody>
          <a:bodyPr/>
          <a:lstStyle/>
          <a:p>
            <a:pPr>
              <a:buNone/>
            </a:pPr>
            <a:endParaRPr lang="uk-UA" dirty="0"/>
          </a:p>
          <a:p>
            <a:pPr>
              <a:buNone/>
            </a:pPr>
            <a:r>
              <a:rPr lang="uk-UA" dirty="0"/>
              <a:t>Тест самоперевірка ( відповіді бачите тільки ви):</a:t>
            </a:r>
          </a:p>
          <a:p>
            <a:pPr>
              <a:buNone/>
            </a:pPr>
            <a:r>
              <a:rPr lang="en-US" dirty="0">
                <a:hlinkClick r:id="rId2"/>
              </a:rPr>
              <a:t>http://interactive.ranok.com.ua/qr.php?code=1115</a:t>
            </a:r>
            <a:endParaRPr lang="uk-UA" dirty="0"/>
          </a:p>
          <a:p>
            <a:pPr>
              <a:buNone/>
            </a:pPr>
            <a:endParaRPr lang="uk-UA" dirty="0"/>
          </a:p>
          <a:p>
            <a:pPr>
              <a:buNone/>
            </a:pPr>
            <a:r>
              <a:rPr lang="uk-UA" dirty="0"/>
              <a:t>Тест на оцінку на ВСЕОСВІТІ:</a:t>
            </a:r>
          </a:p>
          <a:p>
            <a:pPr>
              <a:buNone/>
            </a:pPr>
            <a:r>
              <a:rPr lang="cs-CZ" dirty="0">
                <a:hlinkClick r:id="rId3"/>
              </a:rPr>
              <a:t>https://vseosvita.ua/test/start/ywp716</a:t>
            </a:r>
            <a:endParaRPr lang="uk-UA" dirty="0"/>
          </a:p>
          <a:p>
            <a:pPr>
              <a:buNone/>
            </a:pPr>
            <a:endParaRPr lang="uk-UA" dirty="0"/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Изображение выглядит как текст, снимок экрана, белый, шаблон&#10;&#10;Автоматически созданное описание">
            <a:extLst>
              <a:ext uri="{FF2B5EF4-FFF2-40B4-BE49-F238E27FC236}">
                <a16:creationId xmlns:a16="http://schemas.microsoft.com/office/drawing/2014/main" id="{B624508C-FCA7-E969-3012-A531A4AEBD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580092"/>
            <a:ext cx="3333056" cy="305121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81870E0-6A21-A92F-DAA7-4AD1473AC5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3645024"/>
            <a:ext cx="4488160" cy="299444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428B47B-6909-5483-5B79-1DB0E229D5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620688"/>
            <a:ext cx="7848872" cy="607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105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317083E-0F40-E91D-A418-92CC60801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" y="620688"/>
            <a:ext cx="8058150" cy="636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598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rgbClr val="FF0000"/>
                </a:solidFill>
              </a:rPr>
              <a:t>Складні слова можуть писатися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793608"/>
          </a:xfrm>
        </p:spPr>
        <p:txBody>
          <a:bodyPr>
            <a:normAutofit/>
          </a:bodyPr>
          <a:lstStyle/>
          <a:p>
            <a:r>
              <a:rPr lang="uk-UA" sz="3600" dirty="0"/>
              <a:t>Разом</a:t>
            </a:r>
          </a:p>
          <a:p>
            <a:r>
              <a:rPr lang="uk-UA" sz="3600" dirty="0"/>
              <a:t>Окремо</a:t>
            </a:r>
          </a:p>
          <a:p>
            <a:r>
              <a:rPr lang="uk-UA" sz="3600" dirty="0"/>
              <a:t>Через дефіс</a:t>
            </a:r>
            <a:endParaRPr lang="ru-RU" sz="36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7F9BE5E-BA89-CE80-3B92-EAA89F1CA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936" y="2209800"/>
            <a:ext cx="4514850" cy="42100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936104"/>
          </a:xfrm>
        </p:spPr>
        <p:txBody>
          <a:bodyPr>
            <a:noAutofit/>
          </a:bodyPr>
          <a:lstStyle/>
          <a:p>
            <a:pPr algn="ctr"/>
            <a:r>
              <a:rPr lang="uk-UA" sz="2400" dirty="0">
                <a:solidFill>
                  <a:srgbClr val="FF0000"/>
                </a:solidFill>
              </a:rPr>
              <a:t>Коментарі щодо основних змін у правописі </a:t>
            </a:r>
            <a:br>
              <a:rPr lang="uk-UA" sz="2400" dirty="0">
                <a:solidFill>
                  <a:srgbClr val="FF0000"/>
                </a:solidFill>
              </a:rPr>
            </a:br>
            <a:r>
              <a:rPr lang="uk-UA" sz="2400" dirty="0">
                <a:solidFill>
                  <a:srgbClr val="FF0000"/>
                </a:solidFill>
              </a:rPr>
              <a:t>( за редакцією 2019 року)</a:t>
            </a:r>
            <a:br>
              <a:rPr lang="uk-UA" sz="2400" dirty="0"/>
            </a:br>
            <a:r>
              <a:rPr lang="uk-UA" sz="2400" dirty="0"/>
              <a:t>1. Написання слів з </a:t>
            </a:r>
            <a:r>
              <a:rPr lang="uk-UA" sz="2400" b="1" dirty="0"/>
              <a:t>пів</a:t>
            </a:r>
            <a:endParaRPr lang="ru-RU" sz="24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628800"/>
          <a:ext cx="9144000" cy="5229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58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08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0305"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ЯК БУЛО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ЯК СТАЛО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6451">
                <a:tc rowSpan="2">
                  <a:txBody>
                    <a:bodyPr/>
                    <a:lstStyle/>
                    <a:p>
                      <a:r>
                        <a:rPr lang="uk-UA" dirty="0"/>
                        <a:t>Загальні назви з частиною </a:t>
                      </a:r>
                      <a:r>
                        <a:rPr lang="uk-UA" b="1" u="sng" dirty="0"/>
                        <a:t>пів </a:t>
                      </a:r>
                      <a:r>
                        <a:rPr lang="uk-UA" dirty="0"/>
                        <a:t>писалися разом, </a:t>
                      </a:r>
                      <a:r>
                        <a:rPr lang="uk-UA" dirty="0" err="1"/>
                        <a:t>власні-</a:t>
                      </a:r>
                      <a:r>
                        <a:rPr lang="uk-UA" baseline="0" dirty="0"/>
                        <a:t> </a:t>
                      </a:r>
                      <a:r>
                        <a:rPr lang="uk-UA" b="1" baseline="0" dirty="0"/>
                        <a:t>через дефіс</a:t>
                      </a:r>
                      <a:r>
                        <a:rPr lang="uk-UA" baseline="0" dirty="0"/>
                        <a:t>, у фразах для визначення </a:t>
                      </a:r>
                      <a:r>
                        <a:rPr lang="uk-UA" baseline="0" dirty="0" err="1"/>
                        <a:t>часу-</a:t>
                      </a:r>
                      <a:r>
                        <a:rPr lang="uk-UA" baseline="0" dirty="0"/>
                        <a:t> </a:t>
                      </a:r>
                      <a:r>
                        <a:rPr lang="uk-UA" b="1" baseline="0" dirty="0"/>
                        <a:t>окремо</a:t>
                      </a:r>
                      <a:r>
                        <a:rPr lang="uk-UA" baseline="0" dirty="0"/>
                        <a:t>: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uk-UA" baseline="0" dirty="0" err="1"/>
                        <a:t>Півміста</a:t>
                      </a:r>
                      <a:endParaRPr lang="uk-UA" baseline="0" dirty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uk-UA" baseline="0" dirty="0"/>
                        <a:t>Пів-Харкова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uk-UA" baseline="0" dirty="0"/>
                        <a:t>Пів на сьому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/>
                        <a:t>Окремо</a:t>
                      </a:r>
                      <a:r>
                        <a:rPr lang="uk-UA" dirty="0"/>
                        <a:t> із часткою </a:t>
                      </a:r>
                      <a:r>
                        <a:rPr lang="uk-UA" b="1" dirty="0"/>
                        <a:t>пів</a:t>
                      </a:r>
                      <a:r>
                        <a:rPr lang="uk-UA" dirty="0"/>
                        <a:t> пишемо всі іменники у формі </a:t>
                      </a:r>
                      <a:r>
                        <a:rPr lang="uk-UA" b="1" u="sng" dirty="0"/>
                        <a:t>родового відмінка</a:t>
                      </a:r>
                      <a:r>
                        <a:rPr lang="uk-UA" dirty="0"/>
                        <a:t>, а також фрази для </a:t>
                      </a:r>
                      <a:r>
                        <a:rPr lang="uk-UA" u="sng" dirty="0"/>
                        <a:t>визначення часу</a:t>
                      </a:r>
                      <a:r>
                        <a:rPr lang="uk-UA" dirty="0"/>
                        <a:t>: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uk-UA" dirty="0"/>
                        <a:t>Пів міста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uk-UA" dirty="0"/>
                        <a:t>Пів Харкова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uk-UA" dirty="0"/>
                        <a:t>Пів на сьому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1680">
                <a:tc vMerge="1"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uk-UA" b="1" dirty="0"/>
                        <a:t>Разом</a:t>
                      </a:r>
                      <a:r>
                        <a:rPr lang="uk-UA" dirty="0"/>
                        <a:t> із </a:t>
                      </a:r>
                      <a:r>
                        <a:rPr lang="uk-UA" b="1" dirty="0"/>
                        <a:t>пів</a:t>
                      </a:r>
                      <a:r>
                        <a:rPr lang="uk-UA" dirty="0"/>
                        <a:t> пишемо складні іменники, якщо </a:t>
                      </a:r>
                      <a:r>
                        <a:rPr lang="uk-UA" b="1" u="sng" dirty="0"/>
                        <a:t>пів становить єдине поняття з іменником </a:t>
                      </a:r>
                      <a:r>
                        <a:rPr lang="uk-UA" dirty="0"/>
                        <a:t>і не виражає значення половини: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uk-UA" dirty="0"/>
                        <a:t>Півзахист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uk-UA" dirty="0"/>
                        <a:t>Півкуля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uk-UA" dirty="0"/>
                        <a:t>Півоберт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uk-UA" dirty="0"/>
                        <a:t>Півострів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0763">
                <a:tc gridSpan="2"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uk-UA" b="1" dirty="0"/>
                        <a:t>ЧОМУ? </a:t>
                      </a:r>
                      <a:r>
                        <a:rPr lang="uk-UA" dirty="0"/>
                        <a:t>З метою </a:t>
                      </a:r>
                      <a:r>
                        <a:rPr lang="uk-UA" b="1" dirty="0">
                          <a:solidFill>
                            <a:srgbClr val="FF0000"/>
                          </a:solidFill>
                        </a:rPr>
                        <a:t>спростити </a:t>
                      </a:r>
                      <a:r>
                        <a:rPr lang="uk-UA" dirty="0"/>
                        <a:t>правопис.</a:t>
                      </a:r>
                      <a:r>
                        <a:rPr lang="uk-UA" baseline="0" dirty="0"/>
                        <a:t> </a:t>
                      </a:r>
                      <a:r>
                        <a:rPr lang="uk-UA" b="1" baseline="0" dirty="0"/>
                        <a:t>Порівняйте: </a:t>
                      </a:r>
                      <a:r>
                        <a:rPr lang="uk-UA" baseline="0" dirty="0"/>
                        <a:t>за старою редакцією писали: півогірка, пів</a:t>
                      </a:r>
                      <a:r>
                        <a:rPr lang="en-US" baseline="0" dirty="0"/>
                        <a:t>’</a:t>
                      </a:r>
                      <a:r>
                        <a:rPr lang="uk-UA" baseline="0" dirty="0"/>
                        <a:t>яблука, </a:t>
                      </a:r>
                      <a:r>
                        <a:rPr lang="uk-UA" baseline="0" dirty="0" err="1"/>
                        <a:t>пів-України</a:t>
                      </a:r>
                      <a:r>
                        <a:rPr lang="uk-UA" baseline="0" dirty="0"/>
                        <a:t>, пів на першу; за </a:t>
                      </a:r>
                      <a:r>
                        <a:rPr lang="uk-UA" baseline="0" dirty="0" err="1"/>
                        <a:t>новою-</a:t>
                      </a:r>
                      <a:r>
                        <a:rPr lang="uk-UA" baseline="0" dirty="0"/>
                        <a:t> </a:t>
                      </a:r>
                      <a:r>
                        <a:rPr lang="uk-UA" b="1" baseline="0" dirty="0" err="1"/>
                        <a:t>однотипно</a:t>
                      </a:r>
                      <a:r>
                        <a:rPr lang="uk-UA" baseline="0" dirty="0"/>
                        <a:t>: пів огірка, пів яблука, пів України, пів на першу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0080"/>
          </a:xfrm>
        </p:spPr>
        <p:txBody>
          <a:bodyPr>
            <a:noAutofit/>
          </a:bodyPr>
          <a:lstStyle/>
          <a:p>
            <a:pPr algn="ctr"/>
            <a:r>
              <a:rPr lang="uk-UA" sz="2400" dirty="0">
                <a:solidFill>
                  <a:srgbClr val="FF0000"/>
                </a:solidFill>
              </a:rPr>
              <a:t>Коментарі щодо основних змін у правописі </a:t>
            </a:r>
            <a:br>
              <a:rPr lang="uk-UA" sz="2400" dirty="0">
                <a:solidFill>
                  <a:srgbClr val="FF0000"/>
                </a:solidFill>
              </a:rPr>
            </a:br>
            <a:r>
              <a:rPr lang="uk-UA" sz="2400" dirty="0">
                <a:solidFill>
                  <a:srgbClr val="FF0000"/>
                </a:solidFill>
              </a:rPr>
              <a:t>( за редакцією 2019 року)</a:t>
            </a:r>
            <a:br>
              <a:rPr lang="uk-UA" sz="2400" dirty="0"/>
            </a:br>
            <a:r>
              <a:rPr lang="uk-UA" sz="2400" dirty="0"/>
              <a:t>2. Правопис складних слів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640800"/>
          <a:ext cx="9144000" cy="5217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4424"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ЯК БУЛО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ЯК СТАЛО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4348">
                <a:tc>
                  <a:txBody>
                    <a:bodyPr/>
                    <a:lstStyle/>
                    <a:p>
                      <a:r>
                        <a:rPr lang="uk-UA" dirty="0"/>
                        <a:t>Слова з іншомовними частинами </a:t>
                      </a:r>
                      <a:r>
                        <a:rPr lang="uk-UA" b="1" dirty="0" err="1"/>
                        <a:t>міні-</a:t>
                      </a:r>
                      <a:r>
                        <a:rPr lang="uk-UA" b="1" dirty="0"/>
                        <a:t>, </a:t>
                      </a:r>
                      <a:r>
                        <a:rPr lang="uk-UA" b="1" dirty="0" err="1"/>
                        <a:t>міді-</a:t>
                      </a:r>
                      <a:r>
                        <a:rPr lang="uk-UA" b="1" dirty="0"/>
                        <a:t>, </a:t>
                      </a:r>
                      <a:r>
                        <a:rPr lang="uk-UA" b="1" dirty="0" err="1"/>
                        <a:t>максі-</a:t>
                      </a:r>
                      <a:r>
                        <a:rPr lang="uk-UA" b="1" dirty="0"/>
                        <a:t>, </a:t>
                      </a:r>
                      <a:r>
                        <a:rPr lang="uk-UA" b="1" dirty="0" err="1"/>
                        <a:t>віце-</a:t>
                      </a:r>
                      <a:r>
                        <a:rPr lang="uk-UA" b="1" dirty="0"/>
                        <a:t>, </a:t>
                      </a:r>
                      <a:r>
                        <a:rPr lang="uk-UA" b="1" dirty="0" err="1"/>
                        <a:t>екс-</a:t>
                      </a:r>
                      <a:r>
                        <a:rPr lang="uk-UA" b="1" dirty="0"/>
                        <a:t>, </a:t>
                      </a:r>
                      <a:r>
                        <a:rPr lang="uk-UA" b="1" dirty="0" err="1"/>
                        <a:t>лейб-</a:t>
                      </a:r>
                      <a:r>
                        <a:rPr lang="uk-UA" b="1" dirty="0"/>
                        <a:t>,</a:t>
                      </a:r>
                      <a:r>
                        <a:rPr lang="uk-UA" b="1" baseline="0" dirty="0"/>
                        <a:t> </a:t>
                      </a:r>
                      <a:r>
                        <a:rPr lang="uk-UA" b="1" baseline="0" dirty="0" err="1"/>
                        <a:t>обер-</a:t>
                      </a:r>
                      <a:r>
                        <a:rPr lang="uk-UA" b="1" baseline="0" dirty="0"/>
                        <a:t>, </a:t>
                      </a:r>
                      <a:r>
                        <a:rPr lang="uk-UA" b="1" baseline="0" dirty="0" err="1"/>
                        <a:t>прем</a:t>
                      </a:r>
                      <a:r>
                        <a:rPr lang="en-US" b="1" baseline="0" dirty="0"/>
                        <a:t>’</a:t>
                      </a:r>
                      <a:r>
                        <a:rPr lang="uk-UA" b="1" baseline="0" dirty="0" err="1"/>
                        <a:t>єр-</a:t>
                      </a:r>
                      <a:r>
                        <a:rPr lang="uk-UA" b="1" baseline="0" dirty="0"/>
                        <a:t> </a:t>
                      </a:r>
                      <a:r>
                        <a:rPr lang="uk-UA" baseline="0" dirty="0"/>
                        <a:t>писали </a:t>
                      </a:r>
                      <a:r>
                        <a:rPr lang="uk-UA" b="1" u="sng" baseline="0" dirty="0"/>
                        <a:t>через дефіс</a:t>
                      </a:r>
                      <a:r>
                        <a:rPr lang="uk-UA" baseline="0" dirty="0"/>
                        <a:t>: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uk-UA" baseline="0" dirty="0"/>
                        <a:t>Міні-футбол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uk-UA" baseline="0" dirty="0"/>
                        <a:t>максі-спідниця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uk-UA" baseline="0" dirty="0"/>
                        <a:t>Міді-мода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uk-UA" baseline="0" dirty="0"/>
                        <a:t>Лейб-медик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uk-UA" baseline="0" dirty="0"/>
                        <a:t>Віце-президент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uk-UA" baseline="0" dirty="0"/>
                        <a:t>Екс-чемпіон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uk-UA" baseline="0" dirty="0"/>
                        <a:t>Обер-лейтенант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u="sng" dirty="0"/>
                        <a:t>Разом </a:t>
                      </a:r>
                      <a:r>
                        <a:rPr lang="uk-UA" dirty="0"/>
                        <a:t>пишемо складні слова з іншомовними частинами,</a:t>
                      </a:r>
                      <a:r>
                        <a:rPr lang="uk-UA" baseline="0" dirty="0"/>
                        <a:t> утому числі </a:t>
                      </a:r>
                      <a:r>
                        <a:rPr lang="uk-UA" b="1" dirty="0" err="1"/>
                        <a:t>міні-</a:t>
                      </a:r>
                      <a:r>
                        <a:rPr lang="uk-UA" b="1" dirty="0"/>
                        <a:t>, </a:t>
                      </a:r>
                      <a:r>
                        <a:rPr lang="uk-UA" b="1" dirty="0" err="1"/>
                        <a:t>міді-</a:t>
                      </a:r>
                      <a:r>
                        <a:rPr lang="uk-UA" b="1" dirty="0"/>
                        <a:t>, </a:t>
                      </a:r>
                      <a:r>
                        <a:rPr lang="uk-UA" b="1" dirty="0" err="1"/>
                        <a:t>максі-</a:t>
                      </a:r>
                      <a:r>
                        <a:rPr lang="uk-UA" b="1" dirty="0"/>
                        <a:t>, </a:t>
                      </a:r>
                      <a:r>
                        <a:rPr lang="uk-UA" b="1" dirty="0" err="1"/>
                        <a:t>віце-</a:t>
                      </a:r>
                      <a:r>
                        <a:rPr lang="uk-UA" b="1" dirty="0"/>
                        <a:t>, </a:t>
                      </a:r>
                      <a:r>
                        <a:rPr lang="uk-UA" b="1" dirty="0" err="1"/>
                        <a:t>екс-</a:t>
                      </a:r>
                      <a:r>
                        <a:rPr lang="uk-UA" b="1" dirty="0"/>
                        <a:t>, </a:t>
                      </a:r>
                      <a:r>
                        <a:rPr lang="uk-UA" b="1" dirty="0" err="1"/>
                        <a:t>лейб-</a:t>
                      </a:r>
                      <a:r>
                        <a:rPr lang="uk-UA" b="1" dirty="0"/>
                        <a:t>,</a:t>
                      </a:r>
                      <a:r>
                        <a:rPr lang="uk-UA" b="1" baseline="0" dirty="0"/>
                        <a:t> </a:t>
                      </a:r>
                      <a:r>
                        <a:rPr lang="uk-UA" b="1" baseline="0" dirty="0" err="1"/>
                        <a:t>обер-</a:t>
                      </a:r>
                      <a:r>
                        <a:rPr lang="uk-UA" b="1" baseline="0" dirty="0"/>
                        <a:t>: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uk-UA" b="0" baseline="0" dirty="0" err="1"/>
                        <a:t>Мініфутбол</a:t>
                      </a:r>
                      <a:endParaRPr lang="uk-UA" b="0" baseline="0" dirty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uk-UA" b="0" baseline="0" dirty="0" err="1"/>
                        <a:t>Максіспідниця</a:t>
                      </a:r>
                      <a:endParaRPr lang="uk-UA" b="0" baseline="0" dirty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uk-UA" b="0" baseline="0" dirty="0" err="1"/>
                        <a:t>Мідімода</a:t>
                      </a:r>
                      <a:endParaRPr lang="uk-UA" b="0" baseline="0" dirty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uk-UA" b="0" baseline="0" dirty="0" err="1"/>
                        <a:t>Лейбмедик</a:t>
                      </a:r>
                      <a:endParaRPr lang="uk-UA" b="0" baseline="0" dirty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uk-UA" b="0" baseline="0" dirty="0"/>
                        <a:t>Віцепрезидент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uk-UA" b="0" baseline="0" dirty="0" err="1"/>
                        <a:t>Ексчемпіон</a:t>
                      </a:r>
                      <a:endParaRPr lang="uk-UA" b="0" baseline="0" dirty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uk-UA" b="0" baseline="0" dirty="0" err="1"/>
                        <a:t>Оберлейтенант</a:t>
                      </a:r>
                      <a:endParaRPr lang="uk-UA" b="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8427">
                <a:tc gridSpan="2">
                  <a:txBody>
                    <a:bodyPr/>
                    <a:lstStyle/>
                    <a:p>
                      <a:r>
                        <a:rPr lang="uk-UA" b="1" dirty="0"/>
                        <a:t>ЧОМУ? </a:t>
                      </a:r>
                      <a:r>
                        <a:rPr lang="uk-UA" dirty="0"/>
                        <a:t>Аби </a:t>
                      </a:r>
                      <a:r>
                        <a:rPr lang="uk-UA" b="1" dirty="0">
                          <a:solidFill>
                            <a:srgbClr val="FF0000"/>
                          </a:solidFill>
                        </a:rPr>
                        <a:t>спростити </a:t>
                      </a:r>
                      <a:r>
                        <a:rPr lang="uk-UA" dirty="0"/>
                        <a:t>правопис, адже однотипні за способом творення слова писали по-різному: супермаркет</a:t>
                      </a:r>
                      <a:r>
                        <a:rPr lang="uk-UA" baseline="0" dirty="0"/>
                        <a:t> і </a:t>
                      </a:r>
                      <a:r>
                        <a:rPr lang="uk-UA" baseline="0" dirty="0" err="1"/>
                        <a:t>міні-маркет</a:t>
                      </a:r>
                      <a:r>
                        <a:rPr lang="uk-UA" baseline="0" dirty="0"/>
                        <a:t>, міліметр і міні-диск, макроекономіка і максі-знижки.</a:t>
                      </a:r>
                    </a:p>
                    <a:p>
                      <a:r>
                        <a:rPr lang="uk-UA" baseline="0" dirty="0"/>
                        <a:t>Зараз УСІ пишемо РАЗОМ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224136"/>
          </a:xfrm>
        </p:spPr>
        <p:txBody>
          <a:bodyPr>
            <a:noAutofit/>
          </a:bodyPr>
          <a:lstStyle/>
          <a:p>
            <a:pPr algn="ctr"/>
            <a:r>
              <a:rPr lang="uk-UA" sz="2400" dirty="0">
                <a:solidFill>
                  <a:srgbClr val="FF0000"/>
                </a:solidFill>
              </a:rPr>
              <a:t>Коментарі щодо основних змін у правописі </a:t>
            </a:r>
            <a:br>
              <a:rPr lang="uk-UA" sz="2400" dirty="0">
                <a:solidFill>
                  <a:srgbClr val="FF0000"/>
                </a:solidFill>
              </a:rPr>
            </a:br>
            <a:r>
              <a:rPr lang="uk-UA" sz="2400" dirty="0">
                <a:solidFill>
                  <a:srgbClr val="FF0000"/>
                </a:solidFill>
              </a:rPr>
              <a:t>( за редакцією 2019 року)</a:t>
            </a:r>
            <a:br>
              <a:rPr lang="uk-UA" sz="2400" dirty="0"/>
            </a:br>
            <a:r>
              <a:rPr lang="uk-UA" sz="2400" dirty="0"/>
              <a:t>2. Правопис складних слів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219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ЯК</a:t>
                      </a:r>
                      <a:r>
                        <a:rPr lang="uk-UA" baseline="0" dirty="0"/>
                        <a:t> БУЛО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ЯК СТАЛО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Слово </a:t>
                      </a:r>
                      <a:r>
                        <a:rPr lang="uk-UA" b="1" i="1" dirty="0" err="1"/>
                        <a:t>свят-вечір</a:t>
                      </a:r>
                      <a:r>
                        <a:rPr lang="uk-UA" b="1" i="1" baseline="0" dirty="0"/>
                        <a:t> </a:t>
                      </a:r>
                      <a:r>
                        <a:rPr lang="uk-UA" baseline="0" dirty="0"/>
                        <a:t>писали </a:t>
                      </a:r>
                      <a:r>
                        <a:rPr lang="uk-UA" b="1" baseline="0" dirty="0"/>
                        <a:t>через дефіс і з малої літери</a:t>
                      </a:r>
                    </a:p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Слово </a:t>
                      </a:r>
                      <a:r>
                        <a:rPr lang="uk-UA" b="1" i="1" dirty="0"/>
                        <a:t>Святвечір</a:t>
                      </a:r>
                      <a:r>
                        <a:rPr lang="uk-UA" dirty="0"/>
                        <a:t> пишемо </a:t>
                      </a:r>
                      <a:r>
                        <a:rPr lang="uk-UA" b="1" dirty="0"/>
                        <a:t>разом</a:t>
                      </a:r>
                      <a:r>
                        <a:rPr lang="uk-UA" b="1" baseline="0" dirty="0"/>
                        <a:t> і з великої літери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uk-UA" b="1" dirty="0"/>
                        <a:t>ЧОМУ?</a:t>
                      </a:r>
                      <a:r>
                        <a:rPr lang="uk-UA" b="1" baseline="0" dirty="0"/>
                        <a:t> </a:t>
                      </a:r>
                      <a:r>
                        <a:rPr lang="uk-UA" baseline="0" dirty="0"/>
                        <a:t>З метою </a:t>
                      </a:r>
                      <a:r>
                        <a:rPr lang="uk-UA" b="1" baseline="0" dirty="0">
                          <a:solidFill>
                            <a:srgbClr val="FF0000"/>
                          </a:solidFill>
                        </a:rPr>
                        <a:t>уніфікувати</a:t>
                      </a:r>
                      <a:r>
                        <a:rPr lang="uk-UA" baseline="0" dirty="0"/>
                        <a:t> правопис: написання разом за правилом правопису складноскорочених слів, з великої </a:t>
                      </a:r>
                      <a:r>
                        <a:rPr lang="uk-UA" baseline="0" dirty="0" err="1"/>
                        <a:t>літери-</a:t>
                      </a:r>
                      <a:r>
                        <a:rPr lang="uk-UA" baseline="0" dirty="0"/>
                        <a:t> за правилом правопису назв релігійних свят і окремих днів, що їх стосуються.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B58A758-D0EF-C669-5C7F-0698942775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8048" y="4541729"/>
            <a:ext cx="3707904" cy="21996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A047357-A5D1-76EF-8D1F-070F424F8C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266" y="692696"/>
            <a:ext cx="7557467" cy="5842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50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066800"/>
          </a:xfrm>
        </p:spPr>
        <p:txBody>
          <a:bodyPr/>
          <a:lstStyle/>
          <a:p>
            <a:pPr algn="ctr"/>
            <a:r>
              <a:rPr lang="uk-UA" dirty="0"/>
              <a:t>РАЗОМ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err="1">
                <a:solidFill>
                  <a:srgbClr val="FF0000"/>
                </a:solidFill>
              </a:rPr>
              <a:t>складні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іменники</a:t>
            </a:r>
            <a:r>
              <a:rPr lang="ru-RU" b="1" dirty="0">
                <a:solidFill>
                  <a:srgbClr val="FF0000"/>
                </a:solidFill>
              </a:rPr>
              <a:t> </a:t>
            </a:r>
          </a:p>
          <a:p>
            <a:pPr marL="624078" indent="-514350">
              <a:buFont typeface="+mj-lt"/>
              <a:buAutoNum type="arabicPeriod"/>
            </a:pPr>
            <a:r>
              <a:rPr lang="ru-RU" b="1" dirty="0" err="1"/>
              <a:t>зі</a:t>
            </a:r>
            <a:r>
              <a:rPr lang="ru-RU" b="1" dirty="0"/>
              <a:t> </a:t>
            </a:r>
            <a:r>
              <a:rPr lang="ru-RU" b="1" dirty="0" err="1"/>
              <a:t>сполучними</a:t>
            </a:r>
            <a:r>
              <a:rPr lang="ru-RU" b="1" dirty="0"/>
              <a:t> е, </a:t>
            </a:r>
            <a:r>
              <a:rPr lang="ru-RU" b="1" dirty="0" err="1"/>
              <a:t>є</a:t>
            </a:r>
            <a:r>
              <a:rPr lang="ru-RU" b="1" dirty="0"/>
              <a:t>, о, и та без них</a:t>
            </a:r>
          </a:p>
          <a:p>
            <a:pPr>
              <a:buNone/>
            </a:pPr>
            <a:r>
              <a:rPr lang="ru-RU" b="1" dirty="0"/>
              <a:t>	- </a:t>
            </a:r>
            <a:r>
              <a:rPr lang="ru-RU" i="1" dirty="0"/>
              <a:t>землекоп, </a:t>
            </a:r>
            <a:r>
              <a:rPr lang="ru-RU" i="1" dirty="0" err="1"/>
              <a:t>зброєносець</a:t>
            </a:r>
            <a:r>
              <a:rPr lang="ru-RU" i="1" dirty="0"/>
              <a:t>, </a:t>
            </a:r>
            <a:r>
              <a:rPr lang="ru-RU" i="1" dirty="0" err="1"/>
              <a:t>теплохід</a:t>
            </a:r>
            <a:r>
              <a:rPr lang="ru-RU" i="1" dirty="0"/>
              <a:t>, спортзал </a:t>
            </a:r>
          </a:p>
          <a:p>
            <a:pPr>
              <a:buNone/>
            </a:pPr>
            <a:r>
              <a:rPr lang="ru-RU" b="1" dirty="0"/>
              <a:t>2. </a:t>
            </a:r>
            <a:r>
              <a:rPr lang="ru-RU" b="1" dirty="0" err="1"/>
              <a:t>з</a:t>
            </a:r>
            <a:r>
              <a:rPr lang="ru-RU" b="1" dirty="0"/>
              <a:t>  </a:t>
            </a:r>
            <a:r>
              <a:rPr lang="ru-RU" b="1" dirty="0" err="1"/>
              <a:t>іншомовними</a:t>
            </a:r>
            <a:r>
              <a:rPr lang="ru-RU" b="1" dirty="0"/>
              <a:t>  </a:t>
            </a:r>
            <a:r>
              <a:rPr lang="ru-RU" b="1" dirty="0" err="1"/>
              <a:t>частинами</a:t>
            </a:r>
            <a:r>
              <a:rPr lang="ru-RU" b="1" dirty="0"/>
              <a:t>  </a:t>
            </a:r>
            <a:r>
              <a:rPr lang="ru-RU" b="1" u="sng" dirty="0" err="1"/>
              <a:t>авіа</a:t>
            </a:r>
            <a:r>
              <a:rPr lang="ru-RU" b="1" u="sng" dirty="0"/>
              <a:t>-,  авто-, </a:t>
            </a:r>
            <a:r>
              <a:rPr lang="ru-RU" b="1" u="sng" dirty="0" err="1"/>
              <a:t>агро</a:t>
            </a:r>
            <a:r>
              <a:rPr lang="ru-RU" b="1" u="sng" dirty="0"/>
              <a:t>-,  </a:t>
            </a:r>
            <a:r>
              <a:rPr lang="ru-RU" b="1" u="sng" dirty="0" err="1"/>
              <a:t>біо</a:t>
            </a:r>
            <a:r>
              <a:rPr lang="ru-RU" b="1" u="sng" dirty="0"/>
              <a:t>-,  вело-,  </a:t>
            </a:r>
            <a:r>
              <a:rPr lang="ru-RU" b="1" u="sng" dirty="0" err="1"/>
              <a:t>гідро</a:t>
            </a:r>
            <a:r>
              <a:rPr lang="ru-RU" b="1" u="sng" dirty="0"/>
              <a:t>-,  </a:t>
            </a:r>
            <a:r>
              <a:rPr lang="ru-RU" b="1" u="sng" dirty="0" err="1"/>
              <a:t>екстра</a:t>
            </a:r>
            <a:r>
              <a:rPr lang="ru-RU" b="1" u="sng" dirty="0"/>
              <a:t>-,  </a:t>
            </a:r>
            <a:r>
              <a:rPr lang="ru-RU" b="1" u="sng" dirty="0" err="1"/>
              <a:t>кіно</a:t>
            </a:r>
            <a:r>
              <a:rPr lang="ru-RU" b="1" u="sng" dirty="0"/>
              <a:t>-, </a:t>
            </a:r>
            <a:r>
              <a:rPr lang="ru-RU" b="1" u="sng" dirty="0" err="1"/>
              <a:t>лже</a:t>
            </a:r>
            <a:r>
              <a:rPr lang="ru-RU" b="1" u="sng" dirty="0"/>
              <a:t>-,  макро-,  </a:t>
            </a:r>
            <a:r>
              <a:rPr lang="ru-RU" b="1" u="sng" dirty="0" err="1"/>
              <a:t>мікро</a:t>
            </a:r>
            <a:r>
              <a:rPr lang="ru-RU" b="1" u="sng" dirty="0"/>
              <a:t>-,  </a:t>
            </a:r>
            <a:r>
              <a:rPr lang="ru-RU" b="1" u="sng" dirty="0" err="1"/>
              <a:t>електро</a:t>
            </a:r>
            <a:r>
              <a:rPr lang="ru-RU" b="1" u="sng" dirty="0"/>
              <a:t>-,  </a:t>
            </a:r>
            <a:r>
              <a:rPr lang="ru-RU" b="1" u="sng" dirty="0" err="1"/>
              <a:t>мілі</a:t>
            </a:r>
            <a:r>
              <a:rPr lang="ru-RU" b="1" u="sng" dirty="0"/>
              <a:t>-, моно,  </a:t>
            </a:r>
            <a:r>
              <a:rPr lang="ru-RU" b="1" u="sng" dirty="0" err="1"/>
              <a:t>мото</a:t>
            </a:r>
            <a:r>
              <a:rPr lang="ru-RU" b="1" u="sng" dirty="0"/>
              <a:t>-,  псевдо-,  </a:t>
            </a:r>
            <a:r>
              <a:rPr lang="ru-RU" b="1" u="sng" dirty="0" err="1"/>
              <a:t>соціо</a:t>
            </a:r>
            <a:r>
              <a:rPr lang="ru-RU" b="1" u="sng" dirty="0"/>
              <a:t>-,  </a:t>
            </a:r>
            <a:r>
              <a:rPr lang="ru-RU" b="1" u="sng" dirty="0" err="1"/>
              <a:t>супер</a:t>
            </a:r>
            <a:r>
              <a:rPr lang="ru-RU" b="1" u="sng" dirty="0"/>
              <a:t>-, теле-, </a:t>
            </a:r>
            <a:r>
              <a:rPr lang="ru-RU" b="1" u="sng" dirty="0" err="1"/>
              <a:t>радіо</a:t>
            </a:r>
            <a:r>
              <a:rPr lang="ru-RU" b="1" u="sng" dirty="0"/>
              <a:t>-, фото-</a:t>
            </a:r>
            <a:r>
              <a:rPr lang="ru-RU" b="1" dirty="0"/>
              <a:t> та </a:t>
            </a:r>
            <a:r>
              <a:rPr lang="ru-RU" b="1" dirty="0" err="1"/>
              <a:t>ін</a:t>
            </a:r>
            <a:r>
              <a:rPr lang="ru-RU" dirty="0"/>
              <a:t>.</a:t>
            </a:r>
          </a:p>
          <a:p>
            <a:pPr>
              <a:buNone/>
            </a:pPr>
            <a:r>
              <a:rPr lang="ru-RU" dirty="0"/>
              <a:t>	- </a:t>
            </a:r>
            <a:r>
              <a:rPr lang="ru-RU" i="1" dirty="0" err="1"/>
              <a:t>авіасполучення</a:t>
            </a:r>
            <a:r>
              <a:rPr lang="ru-RU" i="1" dirty="0"/>
              <a:t>,  </a:t>
            </a:r>
            <a:r>
              <a:rPr lang="ru-RU" i="1" dirty="0" err="1"/>
              <a:t>біоресурс</a:t>
            </a:r>
            <a:r>
              <a:rPr lang="ru-RU" i="1" dirty="0"/>
              <a:t>,  </a:t>
            </a:r>
            <a:r>
              <a:rPr lang="ru-RU" i="1" dirty="0" err="1"/>
              <a:t>гідромасаж</a:t>
            </a:r>
            <a:r>
              <a:rPr lang="ru-RU" i="1" dirty="0"/>
              <a:t>,  </a:t>
            </a:r>
            <a:r>
              <a:rPr lang="ru-RU" i="1" dirty="0" err="1"/>
              <a:t>макроекономіка</a:t>
            </a:r>
            <a:r>
              <a:rPr lang="ru-RU" i="1" dirty="0"/>
              <a:t>,  </a:t>
            </a:r>
            <a:r>
              <a:rPr lang="ru-RU" i="1" dirty="0" err="1"/>
              <a:t>радіозв’язок</a:t>
            </a:r>
            <a:r>
              <a:rPr lang="ru-RU" i="1" dirty="0"/>
              <a:t>,  </a:t>
            </a:r>
            <a:r>
              <a:rPr lang="ru-RU" i="1" dirty="0" err="1"/>
              <a:t>супергерой</a:t>
            </a:r>
            <a:r>
              <a:rPr lang="ru-RU" i="1" dirty="0"/>
              <a:t>, телемарафон, </a:t>
            </a:r>
            <a:r>
              <a:rPr lang="ru-RU" i="1" dirty="0" err="1"/>
              <a:t>фотоматеріал</a:t>
            </a:r>
            <a:endParaRPr lang="ru-RU" i="1" dirty="0"/>
          </a:p>
          <a:p>
            <a:pPr>
              <a:buNone/>
            </a:pPr>
            <a:r>
              <a:rPr lang="ru-RU" b="1" dirty="0"/>
              <a:t>3. </a:t>
            </a:r>
            <a:r>
              <a:rPr lang="ru-RU" b="1" dirty="0" err="1"/>
              <a:t>з</a:t>
            </a:r>
            <a:r>
              <a:rPr lang="ru-RU" b="1" dirty="0"/>
              <a:t>  </a:t>
            </a:r>
            <a:r>
              <a:rPr lang="ru-RU" b="1" dirty="0" err="1"/>
              <a:t>числівником</a:t>
            </a:r>
            <a:r>
              <a:rPr lang="ru-RU" b="1" dirty="0"/>
              <a:t>  </a:t>
            </a:r>
            <a:r>
              <a:rPr lang="ru-RU" b="1" dirty="0" err="1"/>
              <a:t>або</a:t>
            </a:r>
            <a:r>
              <a:rPr lang="ru-RU" b="1" dirty="0"/>
              <a:t>  </a:t>
            </a:r>
            <a:r>
              <a:rPr lang="ru-RU" b="1" dirty="0" err="1"/>
              <a:t>з</a:t>
            </a:r>
            <a:r>
              <a:rPr lang="ru-RU" b="1" dirty="0"/>
              <a:t>  </a:t>
            </a:r>
            <a:r>
              <a:rPr lang="ru-RU" b="1" dirty="0" err="1"/>
              <a:t>дієсловом</a:t>
            </a:r>
            <a:r>
              <a:rPr lang="ru-RU" b="1" dirty="0"/>
              <a:t>  </a:t>
            </a:r>
            <a:r>
              <a:rPr lang="ru-RU" b="1" dirty="0" err="1"/>
              <a:t>наказового</a:t>
            </a:r>
            <a:r>
              <a:rPr lang="ru-RU" b="1" dirty="0"/>
              <a:t> способу</a:t>
            </a:r>
          </a:p>
          <a:p>
            <a:pPr>
              <a:buNone/>
            </a:pPr>
            <a:r>
              <a:rPr lang="ru-RU" b="1" dirty="0"/>
              <a:t>	- </a:t>
            </a:r>
            <a:r>
              <a:rPr lang="ru-RU" i="1" dirty="0" err="1"/>
              <a:t>п’ятиповерхівка</a:t>
            </a:r>
            <a:r>
              <a:rPr lang="ru-RU" i="1" dirty="0"/>
              <a:t>,  </a:t>
            </a:r>
            <a:r>
              <a:rPr lang="ru-RU" i="1" dirty="0" err="1"/>
              <a:t>століття</a:t>
            </a:r>
            <a:r>
              <a:rPr lang="ru-RU" i="1" dirty="0"/>
              <a:t>,  </a:t>
            </a:r>
            <a:r>
              <a:rPr lang="ru-RU" i="1" dirty="0" err="1"/>
              <a:t>зірвиголова</a:t>
            </a:r>
            <a:r>
              <a:rPr lang="ru-RU" i="1" dirty="0"/>
              <a:t>, </a:t>
            </a:r>
            <a:r>
              <a:rPr lang="ru-RU" i="1" dirty="0" err="1"/>
              <a:t>перекотиполе</a:t>
            </a:r>
            <a:endParaRPr lang="ru-RU" i="1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C6A3E0-0DC0-1715-6887-1B698F814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2943" y="-32241"/>
            <a:ext cx="2827729" cy="219775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864096"/>
          </a:xfrm>
        </p:spPr>
        <p:txBody>
          <a:bodyPr/>
          <a:lstStyle/>
          <a:p>
            <a:pPr algn="ctr"/>
            <a:r>
              <a:rPr lang="uk-UA" dirty="0"/>
              <a:t>РАЗОМ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6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dirty="0" err="1">
                <a:solidFill>
                  <a:srgbClr val="FF0000"/>
                </a:solidFill>
              </a:rPr>
              <a:t>складні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прикметники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приклади</a:t>
            </a:r>
            <a:endParaRPr lang="ru-RU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b="1" dirty="0"/>
              <a:t>4. </a:t>
            </a:r>
            <a:r>
              <a:rPr lang="ru-RU" b="1" dirty="0" err="1"/>
              <a:t>утворені</a:t>
            </a:r>
            <a:r>
              <a:rPr lang="ru-RU" b="1" dirty="0"/>
              <a:t> </a:t>
            </a:r>
            <a:r>
              <a:rPr lang="ru-RU" b="1" dirty="0" err="1"/>
              <a:t>від</a:t>
            </a:r>
            <a:r>
              <a:rPr lang="ru-RU" b="1" dirty="0"/>
              <a:t> </a:t>
            </a:r>
            <a:r>
              <a:rPr lang="ru-RU" b="1" dirty="0" err="1"/>
              <a:t>складних</a:t>
            </a:r>
            <a:r>
              <a:rPr lang="ru-RU" b="1" dirty="0"/>
              <a:t> </a:t>
            </a:r>
            <a:r>
              <a:rPr lang="ru-RU" b="1" dirty="0" err="1"/>
              <a:t>іменників</a:t>
            </a:r>
            <a:r>
              <a:rPr lang="ru-RU" b="1" dirty="0"/>
              <a:t>, </a:t>
            </a:r>
            <a:r>
              <a:rPr lang="ru-RU" b="1" dirty="0" err="1"/>
              <a:t>які</a:t>
            </a:r>
            <a:r>
              <a:rPr lang="ru-RU" b="1" dirty="0"/>
              <a:t> </a:t>
            </a:r>
            <a:r>
              <a:rPr lang="ru-RU" b="1" dirty="0" err="1"/>
              <a:t>пишуть</a:t>
            </a:r>
            <a:r>
              <a:rPr lang="ru-RU" b="1" dirty="0"/>
              <a:t> разом </a:t>
            </a:r>
          </a:p>
          <a:p>
            <a:pPr>
              <a:buNone/>
            </a:pPr>
            <a:r>
              <a:rPr lang="ru-RU" dirty="0"/>
              <a:t>	–</a:t>
            </a:r>
            <a:r>
              <a:rPr lang="ru-RU" i="1" dirty="0" err="1"/>
              <a:t>газовидобувний</a:t>
            </a:r>
            <a:r>
              <a:rPr lang="ru-RU" i="1" dirty="0"/>
              <a:t> (</a:t>
            </a:r>
            <a:r>
              <a:rPr lang="ru-RU" i="1" dirty="0" err="1"/>
              <a:t>від</a:t>
            </a:r>
            <a:r>
              <a:rPr lang="ru-RU" i="1" dirty="0"/>
              <a:t> </a:t>
            </a:r>
            <a:r>
              <a:rPr lang="ru-RU" i="1" dirty="0" err="1"/>
              <a:t>газовидобування</a:t>
            </a:r>
            <a:r>
              <a:rPr lang="ru-RU" i="1" dirty="0"/>
              <a:t>), </a:t>
            </a:r>
            <a:r>
              <a:rPr lang="ru-RU" i="1" dirty="0" err="1"/>
              <a:t>лісостеповий</a:t>
            </a:r>
            <a:r>
              <a:rPr lang="ru-RU" i="1" dirty="0"/>
              <a:t> (</a:t>
            </a:r>
            <a:r>
              <a:rPr lang="ru-RU" i="1" dirty="0" err="1"/>
              <a:t>від</a:t>
            </a:r>
            <a:r>
              <a:rPr lang="ru-RU" i="1" dirty="0"/>
              <a:t> </a:t>
            </a:r>
            <a:r>
              <a:rPr lang="ru-RU" i="1" dirty="0" err="1"/>
              <a:t>лісостеп</a:t>
            </a:r>
            <a:r>
              <a:rPr lang="ru-RU" i="1" dirty="0"/>
              <a:t>)</a:t>
            </a:r>
          </a:p>
          <a:p>
            <a:pPr>
              <a:buNone/>
            </a:pPr>
            <a:r>
              <a:rPr lang="ru-RU" b="1" dirty="0"/>
              <a:t>5. </a:t>
            </a:r>
            <a:r>
              <a:rPr lang="ru-RU" b="1" dirty="0" err="1"/>
              <a:t>прикметник</a:t>
            </a:r>
            <a:r>
              <a:rPr lang="ru-RU" b="1" dirty="0"/>
              <a:t> + </a:t>
            </a:r>
            <a:r>
              <a:rPr lang="ru-RU" b="1" dirty="0" err="1"/>
              <a:t>іменник</a:t>
            </a:r>
            <a:r>
              <a:rPr lang="ru-RU" b="1" dirty="0"/>
              <a:t> </a:t>
            </a:r>
          </a:p>
          <a:p>
            <a:pPr>
              <a:buNone/>
            </a:pPr>
            <a:r>
              <a:rPr lang="ru-RU" dirty="0"/>
              <a:t>	- </a:t>
            </a:r>
            <a:r>
              <a:rPr lang="ru-RU" i="1" dirty="0" err="1"/>
              <a:t>лівобережний</a:t>
            </a:r>
            <a:r>
              <a:rPr lang="ru-RU" i="1" dirty="0"/>
              <a:t> (</a:t>
            </a:r>
            <a:r>
              <a:rPr lang="ru-RU" i="1" dirty="0" err="1"/>
              <a:t>від</a:t>
            </a:r>
            <a:r>
              <a:rPr lang="ru-RU" i="1" dirty="0"/>
              <a:t> </a:t>
            </a:r>
            <a:r>
              <a:rPr lang="ru-RU" i="1" dirty="0" err="1"/>
              <a:t>лівий</a:t>
            </a:r>
            <a:r>
              <a:rPr lang="ru-RU" i="1" dirty="0"/>
              <a:t> берег),  </a:t>
            </a:r>
            <a:r>
              <a:rPr lang="ru-RU" i="1" dirty="0" err="1"/>
              <a:t>загально</a:t>
            </a:r>
            <a:r>
              <a:rPr lang="ru-RU" i="1" dirty="0"/>
              <a:t> </a:t>
            </a:r>
            <a:r>
              <a:rPr lang="ru-RU" i="1" dirty="0" err="1"/>
              <a:t>освітній</a:t>
            </a:r>
            <a:r>
              <a:rPr lang="ru-RU" i="1" dirty="0"/>
              <a:t> (</a:t>
            </a:r>
            <a:r>
              <a:rPr lang="ru-RU" i="1" dirty="0" err="1"/>
              <a:t>від</a:t>
            </a:r>
            <a:r>
              <a:rPr lang="ru-RU" i="1" dirty="0"/>
              <a:t> </a:t>
            </a:r>
            <a:r>
              <a:rPr lang="ru-RU" i="1" dirty="0" err="1"/>
              <a:t>загальна</a:t>
            </a:r>
            <a:r>
              <a:rPr lang="ru-RU" i="1" dirty="0"/>
              <a:t> </a:t>
            </a:r>
            <a:r>
              <a:rPr lang="ru-RU" i="1" dirty="0" err="1"/>
              <a:t>освіта</a:t>
            </a:r>
            <a:r>
              <a:rPr lang="ru-RU" i="1" dirty="0"/>
              <a:t>)</a:t>
            </a:r>
          </a:p>
          <a:p>
            <a:pPr>
              <a:buNone/>
            </a:pPr>
            <a:r>
              <a:rPr lang="ru-RU" dirty="0">
                <a:solidFill>
                  <a:srgbClr val="FF0000"/>
                </a:solidFill>
              </a:rPr>
              <a:t>АЛЕ</a:t>
            </a:r>
            <a:r>
              <a:rPr lang="ru-RU" dirty="0"/>
              <a:t>: </a:t>
            </a:r>
            <a:r>
              <a:rPr lang="ru-RU" i="1" dirty="0" err="1"/>
              <a:t>усесвітньо-історичний</a:t>
            </a:r>
            <a:endParaRPr lang="ru-RU" i="1" dirty="0"/>
          </a:p>
          <a:p>
            <a:pPr>
              <a:buNone/>
            </a:pPr>
            <a:r>
              <a:rPr lang="ru-RU" b="1" dirty="0"/>
              <a:t>6. </a:t>
            </a:r>
            <a:r>
              <a:rPr lang="ru-RU" b="1" dirty="0" err="1"/>
              <a:t>прислівник</a:t>
            </a:r>
            <a:r>
              <a:rPr lang="ru-RU" b="1" dirty="0"/>
              <a:t>  +  (</a:t>
            </a:r>
            <a:r>
              <a:rPr lang="ru-RU" b="1" dirty="0" err="1"/>
              <a:t>діє</a:t>
            </a:r>
            <a:r>
              <a:rPr lang="ru-RU" b="1" dirty="0"/>
              <a:t>)</a:t>
            </a:r>
            <a:r>
              <a:rPr lang="ru-RU" b="1" dirty="0" err="1"/>
              <a:t>прикметник</a:t>
            </a:r>
            <a:r>
              <a:rPr lang="ru-RU" b="1" dirty="0"/>
              <a:t>  без  залежного слова</a:t>
            </a:r>
          </a:p>
          <a:p>
            <a:pPr>
              <a:buNone/>
            </a:pPr>
            <a:r>
              <a:rPr lang="ru-RU" dirty="0"/>
              <a:t>	-</a:t>
            </a:r>
            <a:r>
              <a:rPr lang="ru-RU" i="1" dirty="0" err="1"/>
              <a:t>вищезгаданий</a:t>
            </a:r>
            <a:r>
              <a:rPr lang="ru-RU" i="1" dirty="0"/>
              <a:t>, </a:t>
            </a:r>
            <a:r>
              <a:rPr lang="ru-RU" i="1" dirty="0" err="1"/>
              <a:t>важкохворий</a:t>
            </a:r>
            <a:endParaRPr lang="ru-RU" i="1" dirty="0"/>
          </a:p>
          <a:p>
            <a:pPr>
              <a:buNone/>
            </a:pPr>
            <a:r>
              <a:rPr lang="ru-RU" dirty="0">
                <a:solidFill>
                  <a:srgbClr val="FF0000"/>
                </a:solidFill>
              </a:rPr>
              <a:t>АЛЕ</a:t>
            </a:r>
            <a:r>
              <a:rPr lang="ru-RU" dirty="0"/>
              <a:t>: </a:t>
            </a:r>
            <a:r>
              <a:rPr lang="ru-RU" i="1" dirty="0" err="1"/>
              <a:t>трохи</a:t>
            </a:r>
            <a:r>
              <a:rPr lang="ru-RU" i="1" dirty="0"/>
              <a:t> </a:t>
            </a:r>
            <a:r>
              <a:rPr lang="ru-RU" i="1" dirty="0" err="1"/>
              <a:t>вище</a:t>
            </a:r>
            <a:r>
              <a:rPr lang="ru-RU" i="1" dirty="0"/>
              <a:t> </a:t>
            </a:r>
            <a:r>
              <a:rPr lang="ru-RU" i="1" dirty="0" err="1"/>
              <a:t>згаданий</a:t>
            </a:r>
            <a:endParaRPr lang="ru-RU" i="1" dirty="0"/>
          </a:p>
          <a:p>
            <a:pPr>
              <a:buNone/>
            </a:pPr>
            <a:r>
              <a:rPr lang="ru-RU" b="1" dirty="0"/>
              <a:t>7. </a:t>
            </a:r>
            <a:r>
              <a:rPr lang="ru-RU" b="1" dirty="0" err="1"/>
              <a:t>числівник</a:t>
            </a:r>
            <a:r>
              <a:rPr lang="ru-RU" b="1" dirty="0"/>
              <a:t> + </a:t>
            </a:r>
            <a:r>
              <a:rPr lang="ru-RU" b="1" dirty="0" err="1"/>
              <a:t>іменник</a:t>
            </a:r>
            <a:r>
              <a:rPr lang="ru-RU" b="1" dirty="0"/>
              <a:t>  </a:t>
            </a:r>
          </a:p>
          <a:p>
            <a:pPr>
              <a:buNone/>
            </a:pPr>
            <a:r>
              <a:rPr lang="ru-RU" dirty="0"/>
              <a:t>	-</a:t>
            </a:r>
            <a:r>
              <a:rPr lang="ru-RU" i="1" dirty="0" err="1"/>
              <a:t>п’ятизірковий</a:t>
            </a:r>
            <a:r>
              <a:rPr lang="ru-RU" i="1" dirty="0"/>
              <a:t>, </a:t>
            </a:r>
            <a:r>
              <a:rPr lang="ru-RU" i="1" dirty="0" err="1"/>
              <a:t>семитонний</a:t>
            </a:r>
            <a:r>
              <a:rPr lang="ru-RU" i="1" dirty="0"/>
              <a:t> </a:t>
            </a:r>
          </a:p>
          <a:p>
            <a:pPr>
              <a:buNone/>
            </a:pPr>
            <a:r>
              <a:rPr lang="ru-RU" b="1" dirty="0"/>
              <a:t>8. </a:t>
            </a:r>
            <a:r>
              <a:rPr lang="ru-RU" b="1" dirty="0" err="1"/>
              <a:t>з</a:t>
            </a:r>
            <a:r>
              <a:rPr lang="ru-RU" b="1" dirty="0"/>
              <a:t>  </a:t>
            </a:r>
            <a:r>
              <a:rPr lang="ru-RU" b="1" dirty="0" err="1"/>
              <a:t>кінцевою</a:t>
            </a:r>
            <a:r>
              <a:rPr lang="ru-RU" b="1" dirty="0"/>
              <a:t>  </a:t>
            </a:r>
            <a:r>
              <a:rPr lang="ru-RU" b="1" dirty="0" err="1"/>
              <a:t>частиною</a:t>
            </a:r>
            <a:r>
              <a:rPr lang="ru-RU" b="1" dirty="0"/>
              <a:t>  </a:t>
            </a:r>
            <a:r>
              <a:rPr lang="ru-RU" b="1" u="sng" dirty="0"/>
              <a:t>-</a:t>
            </a:r>
            <a:r>
              <a:rPr lang="ru-RU" b="1" u="sng" dirty="0" err="1"/>
              <a:t>сотий</a:t>
            </a:r>
            <a:r>
              <a:rPr lang="ru-RU" b="1" u="sng" dirty="0"/>
              <a:t>,  -</a:t>
            </a:r>
            <a:r>
              <a:rPr lang="ru-RU" b="1" u="sng" dirty="0" err="1"/>
              <a:t>тисячний</a:t>
            </a:r>
            <a:r>
              <a:rPr lang="ru-RU" b="1" u="sng" dirty="0"/>
              <a:t>, -</a:t>
            </a:r>
            <a:r>
              <a:rPr lang="ru-RU" b="1" u="sng" dirty="0" err="1"/>
              <a:t>мільйонний</a:t>
            </a:r>
            <a:r>
              <a:rPr lang="ru-RU" b="1" u="sng" dirty="0"/>
              <a:t> </a:t>
            </a:r>
            <a:r>
              <a:rPr lang="ru-RU" b="1" dirty="0"/>
              <a:t>та под. </a:t>
            </a:r>
          </a:p>
          <a:p>
            <a:pPr>
              <a:buNone/>
            </a:pPr>
            <a:r>
              <a:rPr lang="ru-RU" i="1" dirty="0"/>
              <a:t>	-</a:t>
            </a:r>
            <a:r>
              <a:rPr lang="ru-RU" i="1" dirty="0" err="1"/>
              <a:t>сто</a:t>
            </a:r>
            <a:r>
              <a:rPr lang="ru-RU" i="1" u="sng" dirty="0" err="1"/>
              <a:t>тисячний</a:t>
            </a:r>
            <a:r>
              <a:rPr lang="ru-RU" i="1" dirty="0"/>
              <a:t>, </a:t>
            </a:r>
            <a:r>
              <a:rPr lang="ru-RU" i="1" dirty="0" err="1"/>
              <a:t>двох</a:t>
            </a:r>
            <a:r>
              <a:rPr lang="ru-RU" i="1" u="sng" dirty="0" err="1"/>
              <a:t>сот</a:t>
            </a:r>
            <a:r>
              <a:rPr lang="ru-RU" i="1" dirty="0" err="1"/>
              <a:t>двадцятип’яти</a:t>
            </a:r>
            <a:r>
              <a:rPr lang="ru-RU" i="1" u="sng" dirty="0" err="1"/>
              <a:t>мільйонний</a:t>
            </a:r>
            <a:endParaRPr lang="ru-RU" i="1" u="sng" dirty="0"/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30C45FE-AB16-4545-992D-D193224572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0"/>
            <a:ext cx="1872208" cy="1772816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138</TotalTime>
  <Words>901</Words>
  <Application>Microsoft Office PowerPoint</Application>
  <PresentationFormat>Экран (4:3)</PresentationFormat>
  <Paragraphs>119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Georgia</vt:lpstr>
      <vt:lpstr>Trebuchet MS</vt:lpstr>
      <vt:lpstr>Wingdings 2</vt:lpstr>
      <vt:lpstr>Городская</vt:lpstr>
      <vt:lpstr>Правопис складних слів </vt:lpstr>
      <vt:lpstr>Презентация PowerPoint</vt:lpstr>
      <vt:lpstr>Складні слова можуть писатися</vt:lpstr>
      <vt:lpstr>Коментарі щодо основних змін у правописі  ( за редакцією 2019 року) 1. Написання слів з пів</vt:lpstr>
      <vt:lpstr>Коментарі щодо основних змін у правописі  ( за редакцією 2019 року) 2. Правопис складних слів</vt:lpstr>
      <vt:lpstr>Коментарі щодо основних змін у правописі  ( за редакцією 2019 року) 2. Правопис складних слів</vt:lpstr>
      <vt:lpstr>Презентация PowerPoint</vt:lpstr>
      <vt:lpstr>РАЗОМ</vt:lpstr>
      <vt:lpstr>РАЗОМ</vt:lpstr>
      <vt:lpstr>Презентация PowerPoint</vt:lpstr>
      <vt:lpstr>ОКРЕМО</vt:lpstr>
      <vt:lpstr>Презентация PowerPoint</vt:lpstr>
      <vt:lpstr>ДЕФІС</vt:lpstr>
      <vt:lpstr>ДЕФІС</vt:lpstr>
      <vt:lpstr>Презентация PowerPoint</vt:lpstr>
      <vt:lpstr>ТЕСТУВАННЯ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Правопис складних слів </dc:title>
  <dc:creator>Asus</dc:creator>
  <cp:lastModifiedBy>Olena Suslina</cp:lastModifiedBy>
  <cp:revision>19</cp:revision>
  <dcterms:created xsi:type="dcterms:W3CDTF">2021-01-13T11:27:57Z</dcterms:created>
  <dcterms:modified xsi:type="dcterms:W3CDTF">2024-02-11T21:14:48Z</dcterms:modified>
</cp:coreProperties>
</file>