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7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276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channel/UCSDScyFzwA4x_bQFJnQtOtQ?view_as=subscribe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495600" y="1484784"/>
            <a:ext cx="7772400" cy="3024336"/>
          </a:xfrm>
        </p:spPr>
        <p:txBody>
          <a:bodyPr>
            <a:noAutofit/>
          </a:bodyPr>
          <a:lstStyle/>
          <a:p>
            <a:r>
              <a:rPr lang="ru-RU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гідроксидів</a:t>
            </a: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Натрію</a:t>
            </a: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Кальцію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E8FA546-08AB-4E12-A17A-68159DA4FEBB}"/>
              </a:ext>
            </a:extLst>
          </p:cNvPr>
          <p:cNvSpPr/>
          <p:nvPr/>
        </p:nvSpPr>
        <p:spPr>
          <a:xfrm>
            <a:off x="9447219" y="6453336"/>
            <a:ext cx="1728192" cy="288032"/>
          </a:xfrm>
          <a:prstGeom prst="rect">
            <a:avLst/>
          </a:prstGeom>
          <a:solidFill>
            <a:srgbClr val="3D57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6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00">
        <p:fade/>
      </p:transition>
    </mc:Choice>
    <mc:Fallback xmlns="">
      <p:transition spd="med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798ADA75-BA57-4F06-B05C-FDC3F83B0B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91744" y="332656"/>
            <a:ext cx="6768752" cy="6525344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653691-9368-4948-A96C-326184E17AEF}"/>
              </a:ext>
            </a:extLst>
          </p:cNvPr>
          <p:cNvSpPr/>
          <p:nvPr/>
        </p:nvSpPr>
        <p:spPr>
          <a:xfrm>
            <a:off x="10560496" y="6497960"/>
            <a:ext cx="100811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84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0"/>
    </mc:Choice>
    <mc:Fallback xmlns="">
      <p:transition spd="slow" advTm="4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4DAB5873-A3EA-4B65-A8D0-E6E7CB0AD2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95800" y="1268760"/>
            <a:ext cx="5616624" cy="3384376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6F4B4FC-9028-4A08-AAE9-F56EEAA3BA36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81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E5D8C1-A43D-403C-AEE8-362E60740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3752" y="404664"/>
            <a:ext cx="6624736" cy="5472608"/>
          </a:xfrm>
        </p:spPr>
        <p:txBody>
          <a:bodyPr>
            <a:normAutofit fontScale="92500" lnSpcReduction="10000"/>
          </a:bodyPr>
          <a:lstStyle/>
          <a:p>
            <a:pPr marL="0" indent="0" algn="ctr" fontAlgn="base">
              <a:buNone/>
            </a:pPr>
            <a:r>
              <a:rPr lang="ru-RU" b="1" dirty="0" err="1"/>
              <a:t>Добування</a:t>
            </a:r>
            <a:r>
              <a:rPr lang="ru-RU" b="1" dirty="0"/>
              <a:t> основ</a:t>
            </a:r>
            <a:endParaRPr lang="ru-RU" dirty="0"/>
          </a:p>
          <a:p>
            <a:pPr marL="0" indent="0" fontAlgn="base">
              <a:buNone/>
            </a:pPr>
            <a:r>
              <a:rPr lang="ru-RU" dirty="0"/>
              <a:t>1. </a:t>
            </a:r>
            <a:r>
              <a:rPr lang="ru-RU" dirty="0" err="1"/>
              <a:t>Добування</a:t>
            </a:r>
            <a:r>
              <a:rPr lang="ru-RU" dirty="0"/>
              <a:t> </a:t>
            </a:r>
            <a:r>
              <a:rPr lang="ru-RU" dirty="0" err="1"/>
              <a:t>лугів</a:t>
            </a:r>
            <a:endParaRPr lang="ru-RU" dirty="0"/>
          </a:p>
          <a:p>
            <a:pPr fontAlgn="base"/>
            <a:r>
              <a:rPr lang="ru-RU" dirty="0"/>
              <a:t>а) </a:t>
            </a:r>
            <a:r>
              <a:rPr lang="ru-RU" dirty="0" err="1"/>
              <a:t>взаємодія</a:t>
            </a:r>
            <a:r>
              <a:rPr lang="ru-RU" dirty="0"/>
              <a:t> </a:t>
            </a:r>
            <a:r>
              <a:rPr lang="ru-RU" dirty="0" err="1"/>
              <a:t>лужних</a:t>
            </a:r>
            <a:r>
              <a:rPr lang="ru-RU" dirty="0"/>
              <a:t> і </a:t>
            </a:r>
            <a:r>
              <a:rPr lang="ru-RU" dirty="0" err="1"/>
              <a:t>лужноземенльних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з водою</a:t>
            </a:r>
          </a:p>
          <a:p>
            <a:pPr marL="0" indent="0" fontAlgn="base">
              <a:buNone/>
            </a:pPr>
            <a:r>
              <a:rPr lang="ru-RU" dirty="0"/>
              <a:t>2</a:t>
            </a:r>
            <a:r>
              <a:rPr lang="en-US" dirty="0"/>
              <a:t>Na  + 2H</a:t>
            </a:r>
            <a:r>
              <a:rPr lang="en-US" baseline="-25000" dirty="0"/>
              <a:t>2</a:t>
            </a:r>
            <a:r>
              <a:rPr lang="en-US" dirty="0"/>
              <a:t>O = 2NaOH + H</a:t>
            </a:r>
            <a:r>
              <a:rPr lang="en-US" baseline="-25000" dirty="0"/>
              <a:t>2</a:t>
            </a:r>
            <a:r>
              <a:rPr lang="en-US" dirty="0"/>
              <a:t>↑</a:t>
            </a:r>
          </a:p>
          <a:p>
            <a:pPr fontAlgn="base"/>
            <a:r>
              <a:rPr lang="ru-RU" dirty="0"/>
              <a:t>б) </a:t>
            </a:r>
            <a:r>
              <a:rPr lang="ru-RU" dirty="0" err="1"/>
              <a:t>взаємодія</a:t>
            </a:r>
            <a:r>
              <a:rPr lang="ru-RU" dirty="0"/>
              <a:t> </a:t>
            </a:r>
            <a:r>
              <a:rPr lang="ru-RU" dirty="0" err="1"/>
              <a:t>оксидів</a:t>
            </a:r>
            <a:r>
              <a:rPr lang="ru-RU" dirty="0"/>
              <a:t> </a:t>
            </a:r>
            <a:r>
              <a:rPr lang="ru-RU" dirty="0" err="1"/>
              <a:t>лужних</a:t>
            </a:r>
            <a:r>
              <a:rPr lang="ru-RU" dirty="0"/>
              <a:t> і </a:t>
            </a:r>
            <a:r>
              <a:rPr lang="ru-RU" dirty="0" err="1"/>
              <a:t>лужноземенльних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з водою</a:t>
            </a:r>
          </a:p>
          <a:p>
            <a:pPr marL="0" indent="0" fontAlgn="base">
              <a:buNone/>
            </a:pPr>
            <a:r>
              <a:rPr lang="en-US" dirty="0"/>
              <a:t>Na</a:t>
            </a:r>
            <a:r>
              <a:rPr lang="en-US" baseline="-25000" dirty="0"/>
              <a:t>2</a:t>
            </a:r>
            <a:r>
              <a:rPr lang="ru-RU" dirty="0"/>
              <a:t>О  +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 = 2NaOH</a:t>
            </a:r>
          </a:p>
          <a:p>
            <a:pPr marL="0" indent="0" fontAlgn="base">
              <a:buNone/>
            </a:pPr>
            <a:r>
              <a:rPr lang="en-US" dirty="0"/>
              <a:t>2. </a:t>
            </a:r>
            <a:r>
              <a:rPr lang="ru-RU" dirty="0" err="1"/>
              <a:t>Добування</a:t>
            </a:r>
            <a:r>
              <a:rPr lang="ru-RU" dirty="0"/>
              <a:t> </a:t>
            </a:r>
            <a:r>
              <a:rPr lang="ru-RU" dirty="0" err="1"/>
              <a:t>нерозчинних</a:t>
            </a:r>
            <a:r>
              <a:rPr lang="ru-RU" dirty="0"/>
              <a:t> основ</a:t>
            </a:r>
          </a:p>
          <a:p>
            <a:pPr fontAlgn="base"/>
            <a:r>
              <a:rPr lang="ru-RU" dirty="0" err="1"/>
              <a:t>взаємодія</a:t>
            </a:r>
            <a:r>
              <a:rPr lang="ru-RU" dirty="0"/>
              <a:t> солей з лугами</a:t>
            </a:r>
          </a:p>
          <a:p>
            <a:pPr marL="0" indent="0" fontAlgn="base">
              <a:buNone/>
            </a:pPr>
            <a:r>
              <a:rPr lang="en-US" dirty="0"/>
              <a:t>CuSO</a:t>
            </a:r>
            <a:r>
              <a:rPr lang="en-US" baseline="-25000" dirty="0"/>
              <a:t>4</a:t>
            </a:r>
            <a:r>
              <a:rPr lang="en-US" dirty="0"/>
              <a:t> + 2NaOH = Cu(OH)</a:t>
            </a:r>
            <a:r>
              <a:rPr lang="en-US" baseline="-25000" dirty="0"/>
              <a:t>2</a:t>
            </a:r>
            <a:r>
              <a:rPr lang="en-US" dirty="0"/>
              <a:t>↓ + Na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.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5389C18-9010-4A45-8501-0D23B9C91CA4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67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00"/>
    </mc:Choice>
    <mc:Fallback xmlns="">
      <p:transition spd="slow" advTm="2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CD6438-EFD5-40BD-B105-1ADA7BDF6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696" y="332656"/>
            <a:ext cx="6995120" cy="1066130"/>
          </a:xfrm>
        </p:spPr>
        <p:txBody>
          <a:bodyPr>
            <a:normAutofit fontScale="90000"/>
          </a:bodyPr>
          <a:lstStyle/>
          <a:p>
            <a:r>
              <a:rPr lang="uk-UA" dirty="0"/>
              <a:t>Застосування натрій гідроксиду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E7D96660-7743-48F5-A3F9-C96F8BB7562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760" y="1916832"/>
            <a:ext cx="5832648" cy="352839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ABE8420-2A69-468E-B7DC-037A4B1569F8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91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0B563-8819-428F-9A17-5D966FB2A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9656" y="274638"/>
            <a:ext cx="7211144" cy="1138138"/>
          </a:xfrm>
        </p:spPr>
        <p:txBody>
          <a:bodyPr>
            <a:normAutofit fontScale="90000"/>
          </a:bodyPr>
          <a:lstStyle/>
          <a:p>
            <a:r>
              <a:rPr lang="uk-UA" dirty="0"/>
              <a:t>Застосування кальцій гідроксиду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1B1270B8-D677-4960-9635-3A7652A8C8A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800" y="1700808"/>
            <a:ext cx="5112568" cy="36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5926057-AACF-481E-B208-5FFB2B4B1747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56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114C1E-14BD-4AA7-B0BB-D1630794E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Висновки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1D7E8039-732E-48EF-9A58-63FC31B13A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28602" y="1166018"/>
            <a:ext cx="7339399" cy="557535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52AC745-0F57-4CDE-A26F-887E291DABE8}"/>
              </a:ext>
            </a:extLst>
          </p:cNvPr>
          <p:cNvSpPr/>
          <p:nvPr/>
        </p:nvSpPr>
        <p:spPr>
          <a:xfrm>
            <a:off x="10207671" y="6496554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68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0"/>
    </mc:Choice>
    <mc:Fallback xmlns="">
      <p:transition spd="slow" advTm="40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ECC94A-FDF0-4AE2-BDE9-891CE196F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9656" y="1600201"/>
            <a:ext cx="8582744" cy="4525963"/>
          </a:xfrm>
        </p:spPr>
        <p:txBody>
          <a:bodyPr/>
          <a:lstStyle/>
          <a:p>
            <a:pPr marL="0" indent="0" algn="ctr" fontAlgn="t">
              <a:buNone/>
            </a:pPr>
            <a:r>
              <a:rPr lang="uk-UA" dirty="0"/>
              <a:t>До вашої уваги </a:t>
            </a:r>
            <a:r>
              <a:rPr lang="en-US" dirty="0"/>
              <a:t>YouTube</a:t>
            </a:r>
            <a:r>
              <a:rPr lang="uk-UA" dirty="0"/>
              <a:t> </a:t>
            </a:r>
            <a:r>
              <a:rPr lang="uk-UA"/>
              <a:t>Канал:</a:t>
            </a:r>
          </a:p>
          <a:p>
            <a:pPr marL="0" indent="0" algn="ctr" fontAlgn="t">
              <a:buNone/>
            </a:pPr>
            <a:r>
              <a:rPr lang="uk-UA"/>
              <a:t> </a:t>
            </a:r>
            <a:r>
              <a:rPr lang="en-US" dirty="0"/>
              <a:t>Chemistry Teacher</a:t>
            </a:r>
            <a:r>
              <a:rPr lang="uk-UA" dirty="0"/>
              <a:t>.</a:t>
            </a:r>
          </a:p>
          <a:p>
            <a:pPr marL="0" indent="0" algn="ctr" fontAlgn="t">
              <a:buNone/>
            </a:pPr>
            <a:r>
              <a:rPr lang="en-US" dirty="0">
                <a:hlinkClick r:id="rId2"/>
              </a:rPr>
              <a:t>https://www.youtube.com/channel/UCSDScyFzwA4x_bQFJnQtOtQ?view_as=subscriber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2667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7608" y="0"/>
            <a:ext cx="9217024" cy="3212976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лугів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нерозчинних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гідроксидів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672" y="2780929"/>
            <a:ext cx="8856984" cy="4540661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ПЛАН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основи та їх гідроксильна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група,класифікація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Фізичні властивості основ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Хімічні властивості нерозчинних основ, добування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Застосування натрій гідроксиду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Застосування кальцій гідроксиду</a:t>
            </a:r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CE0AE09-F632-4F28-AA09-FEE2E1492A1A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66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5000">
        <p:fade/>
      </p:transition>
    </mc:Choice>
    <mc:Fallback xmlns="">
      <p:transition spd="med" advTm="1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71D1F273-8897-4DA8-B771-A0CE8C373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9656" y="332657"/>
            <a:ext cx="9001000" cy="579350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/>
              <a:t>Основи</a:t>
            </a:r>
            <a:r>
              <a:rPr lang="ru-RU" b="1" dirty="0"/>
              <a:t> </a:t>
            </a:r>
            <a:r>
              <a:rPr lang="ru-RU" i="1" dirty="0"/>
              <a:t>– 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складні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атоми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сполучені</a:t>
            </a:r>
            <a:r>
              <a:rPr lang="ru-RU" dirty="0"/>
              <a:t> з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 </a:t>
            </a:r>
            <a:r>
              <a:rPr lang="ru-RU" dirty="0" err="1"/>
              <a:t>гідроксильними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err="1"/>
              <a:t>Загальна</a:t>
            </a:r>
            <a:r>
              <a:rPr lang="ru-RU" b="1" dirty="0"/>
              <a:t> формула</a:t>
            </a:r>
            <a:r>
              <a:rPr lang="ru-RU" dirty="0"/>
              <a:t> </a:t>
            </a:r>
            <a:r>
              <a:rPr lang="ru-RU" b="1" dirty="0"/>
              <a:t>основ:</a:t>
            </a:r>
          </a:p>
          <a:p>
            <a:pPr marL="0" indent="0">
              <a:buNone/>
            </a:pPr>
            <a:r>
              <a:rPr lang="ru-RU" b="1" dirty="0"/>
              <a:t>   n       I</a:t>
            </a:r>
            <a:r>
              <a:rPr lang="ru-RU" dirty="0"/>
              <a:t>             </a:t>
            </a:r>
            <a:r>
              <a:rPr lang="ru-RU" sz="2400" dirty="0"/>
              <a:t>де </a:t>
            </a:r>
            <a:r>
              <a:rPr lang="ru-RU" sz="2400" dirty="0" err="1"/>
              <a:t>Меt</a:t>
            </a:r>
            <a:r>
              <a:rPr lang="ru-RU" sz="2400" dirty="0"/>
              <a:t> – </a:t>
            </a:r>
            <a:r>
              <a:rPr lang="ru-RU" sz="2400" dirty="0" err="1"/>
              <a:t>позначення</a:t>
            </a:r>
            <a:r>
              <a:rPr lang="ru-RU" sz="2400" dirty="0"/>
              <a:t>  </a:t>
            </a:r>
            <a:r>
              <a:rPr lang="ru-RU" sz="2400" dirty="0" err="1"/>
              <a:t>металу</a:t>
            </a:r>
            <a:r>
              <a:rPr lang="ru-RU" sz="2400" dirty="0"/>
              <a:t>,</a:t>
            </a:r>
          </a:p>
          <a:p>
            <a:pPr marL="0" indent="0">
              <a:buNone/>
            </a:pPr>
            <a:r>
              <a:rPr lang="ru-RU" b="1" dirty="0" err="1"/>
              <a:t>Меt</a:t>
            </a:r>
            <a:r>
              <a:rPr lang="ru-RU" b="1" dirty="0"/>
              <a:t>(ОН)</a:t>
            </a:r>
            <a:r>
              <a:rPr lang="ru-RU" b="1" baseline="-25000" dirty="0"/>
              <a:t>n </a:t>
            </a:r>
            <a:r>
              <a:rPr lang="ru-RU" dirty="0"/>
              <a:t>             </a:t>
            </a:r>
            <a:r>
              <a:rPr lang="ru-RU" sz="2400" dirty="0"/>
              <a:t> </a:t>
            </a:r>
            <a:r>
              <a:rPr lang="ru-RU" sz="2400" dirty="0" err="1"/>
              <a:t>n</a:t>
            </a:r>
            <a:r>
              <a:rPr lang="ru-RU" sz="2400" dirty="0"/>
              <a:t> –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валентність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       </a:t>
            </a:r>
            <a:r>
              <a:rPr lang="ru-RU" b="1" i="1" dirty="0" err="1"/>
              <a:t>Структурні</a:t>
            </a:r>
            <a:r>
              <a:rPr lang="ru-RU" b="1" i="1" dirty="0"/>
              <a:t> </a:t>
            </a:r>
            <a:r>
              <a:rPr lang="ru-RU" b="1" i="1" dirty="0" err="1"/>
              <a:t>формули</a:t>
            </a:r>
            <a:r>
              <a:rPr lang="ru-RU" b="1" i="1" dirty="0"/>
              <a:t> основ: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          NaOH         Ca</a:t>
            </a:r>
            <a:r>
              <a:rPr lang="ru-RU" dirty="0"/>
              <a:t>(</a:t>
            </a:r>
            <a:r>
              <a:rPr lang="en-US" dirty="0"/>
              <a:t>OH</a:t>
            </a:r>
            <a:r>
              <a:rPr lang="ru-RU" dirty="0"/>
              <a:t>)</a:t>
            </a:r>
            <a:r>
              <a:rPr lang="ru-RU" baseline="-25000" dirty="0"/>
              <a:t>2</a:t>
            </a:r>
            <a:r>
              <a:rPr lang="en-US" baseline="-25000" dirty="0"/>
              <a:t>       </a:t>
            </a:r>
            <a:r>
              <a:rPr lang="en-US" dirty="0"/>
              <a:t>Al</a:t>
            </a:r>
            <a:r>
              <a:rPr lang="ru-RU" dirty="0"/>
              <a:t>(</a:t>
            </a:r>
            <a:r>
              <a:rPr lang="en-US" dirty="0"/>
              <a:t>OH</a:t>
            </a:r>
            <a:r>
              <a:rPr lang="ru-RU" dirty="0"/>
              <a:t>)</a:t>
            </a:r>
            <a:r>
              <a:rPr lang="ru-RU" baseline="-25000" dirty="0"/>
              <a:t>3</a:t>
            </a:r>
            <a:endParaRPr lang="ru-RU" dirty="0"/>
          </a:p>
          <a:p>
            <a:pPr marL="0" indent="0">
              <a:buNone/>
            </a:pPr>
            <a:r>
              <a:rPr lang="en-US" baseline="-25000" dirty="0"/>
              <a:t>                                                                             </a:t>
            </a:r>
            <a:r>
              <a:rPr lang="ru-RU" dirty="0"/>
              <a:t>            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D28B9A9-54DE-4045-9B9A-F1B3F18E75C6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22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5000">
        <p:fade/>
      </p:transition>
    </mc:Choice>
    <mc:Fallback xmlns="">
      <p:transition spd="med" advTm="1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E71955-1C60-4CD0-9983-EC04CE582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Номенклатура основ</a:t>
            </a:r>
            <a:endParaRPr lang="ru-RU" b="1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EB3102C6-4DE3-4A5B-BC0A-8B8F41E9C8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1771" y="1556792"/>
            <a:ext cx="6728725" cy="424847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5C964C4-AB93-4863-BD52-6F7FB678540F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804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6D13CBD-9325-4EFE-BEDB-5FCC65C706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276157"/>
              </p:ext>
            </p:extLst>
          </p:nvPr>
        </p:nvGraphicFramePr>
        <p:xfrm>
          <a:off x="3287688" y="404664"/>
          <a:ext cx="7488833" cy="576064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014761">
                  <a:extLst>
                    <a:ext uri="{9D8B030D-6E8A-4147-A177-3AD203B41FA5}">
                      <a16:colId xmlns:a16="http://schemas.microsoft.com/office/drawing/2014/main" val="3447577440"/>
                    </a:ext>
                  </a:extLst>
                </a:gridCol>
                <a:gridCol w="2736576">
                  <a:extLst>
                    <a:ext uri="{9D8B030D-6E8A-4147-A177-3AD203B41FA5}">
                      <a16:colId xmlns:a16="http://schemas.microsoft.com/office/drawing/2014/main" val="1645432366"/>
                    </a:ext>
                  </a:extLst>
                </a:gridCol>
                <a:gridCol w="2737496">
                  <a:extLst>
                    <a:ext uri="{9D8B030D-6E8A-4147-A177-3AD203B41FA5}">
                      <a16:colId xmlns:a16="http://schemas.microsoft.com/office/drawing/2014/main" val="3568718977"/>
                    </a:ext>
                  </a:extLst>
                </a:gridCol>
              </a:tblGrid>
              <a:tr h="947479"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Формула </a:t>
                      </a:r>
                      <a:r>
                        <a:rPr lang="ru-RU" sz="2000" dirty="0" err="1">
                          <a:effectLst/>
                        </a:rPr>
                        <a:t>основи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Систематична </a:t>
                      </a:r>
                      <a:r>
                        <a:rPr lang="ru-RU" sz="2000" dirty="0" err="1">
                          <a:effectLst/>
                        </a:rPr>
                        <a:t>назва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Традиційна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назва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extLst>
                  <a:ext uri="{0D108BD9-81ED-4DB2-BD59-A6C34878D82A}">
                    <a16:rowId xmlns:a16="http://schemas.microsoft.com/office/drawing/2014/main" val="690632094"/>
                  </a:ext>
                </a:extLst>
              </a:tr>
              <a:tr h="1970724"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NaOH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Натрій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гідроксид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“</a:t>
                      </a:r>
                      <a:r>
                        <a:rPr lang="ru-RU" sz="2000" dirty="0" err="1">
                          <a:effectLst/>
                        </a:rPr>
                        <a:t>їдкий</a:t>
                      </a:r>
                      <a:r>
                        <a:rPr lang="ru-RU" sz="2000" dirty="0">
                          <a:effectLst/>
                        </a:rPr>
                        <a:t> натр”, “</a:t>
                      </a:r>
                      <a:r>
                        <a:rPr lang="ru-RU" sz="2000" dirty="0" err="1">
                          <a:effectLst/>
                        </a:rPr>
                        <a:t>каустична</a:t>
                      </a:r>
                      <a:r>
                        <a:rPr lang="ru-RU" sz="2000" dirty="0">
                          <a:effectLst/>
                        </a:rPr>
                        <a:t> сода”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extLst>
                  <a:ext uri="{0D108BD9-81ED-4DB2-BD59-A6C34878D82A}">
                    <a16:rowId xmlns:a16="http://schemas.microsoft.com/office/drawing/2014/main" val="1635325494"/>
                  </a:ext>
                </a:extLst>
              </a:tr>
              <a:tr h="947479"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KOH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Калій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гідроксид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“</a:t>
                      </a:r>
                      <a:r>
                        <a:rPr lang="ru-RU" sz="2000" dirty="0" err="1">
                          <a:effectLst/>
                        </a:rPr>
                        <a:t>Їдкий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калій</a:t>
                      </a:r>
                      <a:r>
                        <a:rPr lang="ru-RU" sz="2000" dirty="0">
                          <a:effectLst/>
                        </a:rPr>
                        <a:t>”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extLst>
                  <a:ext uri="{0D108BD9-81ED-4DB2-BD59-A6C34878D82A}">
                    <a16:rowId xmlns:a16="http://schemas.microsoft.com/office/drawing/2014/main" val="1681626697"/>
                  </a:ext>
                </a:extLst>
              </a:tr>
              <a:tr h="947479"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Ca(OH)</a:t>
                      </a:r>
                      <a:r>
                        <a:rPr lang="ru-RU" sz="2000" baseline="-25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Гідроксид кальцію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“</a:t>
                      </a:r>
                      <a:r>
                        <a:rPr lang="ru-RU" sz="2000" dirty="0" err="1">
                          <a:effectLst/>
                        </a:rPr>
                        <a:t>гашене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вапно</a:t>
                      </a:r>
                      <a:r>
                        <a:rPr lang="ru-RU" sz="2000" dirty="0">
                          <a:effectLst/>
                        </a:rPr>
                        <a:t>”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extLst>
                  <a:ext uri="{0D108BD9-81ED-4DB2-BD59-A6C34878D82A}">
                    <a16:rowId xmlns:a16="http://schemas.microsoft.com/office/drawing/2014/main" val="3572612197"/>
                  </a:ext>
                </a:extLst>
              </a:tr>
              <a:tr h="947479"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Ba(OH)</a:t>
                      </a:r>
                      <a:r>
                        <a:rPr lang="ru-RU" sz="2000" baseline="-25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Гідроксид барію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“</a:t>
                      </a:r>
                      <a:r>
                        <a:rPr lang="ru-RU" sz="2000" dirty="0" err="1">
                          <a:effectLst/>
                        </a:rPr>
                        <a:t>їдкий</a:t>
                      </a:r>
                      <a:r>
                        <a:rPr lang="ru-RU" sz="2000" dirty="0">
                          <a:effectLst/>
                        </a:rPr>
                        <a:t> барит”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35" marR="64135" marT="0" marB="0"/>
                </a:tc>
                <a:extLst>
                  <a:ext uri="{0D108BD9-81ED-4DB2-BD59-A6C34878D82A}">
                    <a16:rowId xmlns:a16="http://schemas.microsoft.com/office/drawing/2014/main" val="176351625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9F3629F-E082-45A5-9C0D-84F228429207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5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C787F-FE58-4309-83AA-FCD1AB27A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7648" y="476672"/>
            <a:ext cx="7992888" cy="1512168"/>
          </a:xfrm>
        </p:spPr>
        <p:txBody>
          <a:bodyPr>
            <a:noAutofit/>
          </a:bodyPr>
          <a:lstStyle/>
          <a:p>
            <a:r>
              <a:rPr lang="ru-RU" sz="3200" b="1" i="1" dirty="0" err="1"/>
              <a:t>Класифікація</a:t>
            </a:r>
            <a:r>
              <a:rPr lang="ru-RU" sz="3200" b="1" i="1" dirty="0"/>
              <a:t> </a:t>
            </a:r>
            <a:r>
              <a:rPr lang="ru-RU" sz="3200" b="1" i="1" dirty="0" err="1"/>
              <a:t>гідрооксидів</a:t>
            </a:r>
            <a:br>
              <a:rPr lang="ru-RU" sz="3200" dirty="0"/>
            </a:br>
            <a:r>
              <a:rPr lang="ru-RU" sz="3200" dirty="0"/>
              <a:t>- </a:t>
            </a:r>
            <a:r>
              <a:rPr lang="ru-RU" sz="3200" i="1" dirty="0"/>
              <a:t>в </a:t>
            </a:r>
            <a:r>
              <a:rPr lang="ru-RU" sz="3200" i="1" dirty="0" err="1"/>
              <a:t>залежності</a:t>
            </a:r>
            <a:r>
              <a:rPr lang="ru-RU" sz="3200" i="1" dirty="0"/>
              <a:t> </a:t>
            </a:r>
            <a:r>
              <a:rPr lang="ru-RU" sz="3200" i="1" dirty="0" err="1"/>
              <a:t>від</a:t>
            </a:r>
            <a:r>
              <a:rPr lang="ru-RU" sz="3200" i="1" dirty="0"/>
              <a:t> </a:t>
            </a:r>
            <a:r>
              <a:rPr lang="ru-RU" sz="3200" i="1" dirty="0" err="1"/>
              <a:t>розчинності</a:t>
            </a:r>
            <a:r>
              <a:rPr lang="ru-RU" sz="3200" i="1" dirty="0"/>
              <a:t> основ у </a:t>
            </a:r>
            <a:r>
              <a:rPr lang="ru-RU" sz="3200" i="1" dirty="0" err="1"/>
              <a:t>воді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B27ED57-2154-456F-9EAF-69B116AF3A8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768" y="2120145"/>
            <a:ext cx="6488267" cy="46805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9A754D7-C46C-4197-AE60-807EF426273D}"/>
              </a:ext>
            </a:extLst>
          </p:cNvPr>
          <p:cNvSpPr/>
          <p:nvPr/>
        </p:nvSpPr>
        <p:spPr>
          <a:xfrm>
            <a:off x="10293532" y="6462044"/>
            <a:ext cx="124024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37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5C62F6-4EED-493D-9E61-83F8B415E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4706" y="332656"/>
            <a:ext cx="8137878" cy="1791072"/>
          </a:xfrm>
        </p:spPr>
        <p:txBody>
          <a:bodyPr>
            <a:noAutofit/>
          </a:bodyPr>
          <a:lstStyle/>
          <a:p>
            <a:r>
              <a:rPr lang="ru-RU" sz="3200" b="1" i="1" dirty="0" err="1"/>
              <a:t>Класифікація</a:t>
            </a:r>
            <a:r>
              <a:rPr lang="ru-RU" sz="3200" b="1" i="1" dirty="0"/>
              <a:t> </a:t>
            </a:r>
            <a:r>
              <a:rPr lang="ru-RU" sz="3200" b="1" i="1" dirty="0" err="1"/>
              <a:t>гідрооксидів</a:t>
            </a:r>
            <a:r>
              <a:rPr lang="ru-RU" sz="3200" b="1" i="1" dirty="0"/>
              <a:t> </a:t>
            </a:r>
            <a:br>
              <a:rPr lang="ru-RU" sz="3200" b="1" i="1" dirty="0"/>
            </a:br>
            <a:r>
              <a:rPr lang="ru-RU" sz="3200" i="1" dirty="0"/>
              <a:t>в </a:t>
            </a:r>
            <a:r>
              <a:rPr lang="ru-RU" sz="3200" i="1" dirty="0" err="1"/>
              <a:t>залежності</a:t>
            </a:r>
            <a:r>
              <a:rPr lang="ru-RU" sz="3200" i="1" dirty="0"/>
              <a:t> </a:t>
            </a:r>
            <a:r>
              <a:rPr lang="ru-RU" sz="3200" i="1" dirty="0" err="1"/>
              <a:t>від</a:t>
            </a:r>
            <a:r>
              <a:rPr lang="ru-RU" sz="3200" i="1" dirty="0"/>
              <a:t> </a:t>
            </a:r>
            <a:r>
              <a:rPr lang="ru-RU" sz="3200" i="1" dirty="0" err="1"/>
              <a:t>кількості</a:t>
            </a:r>
            <a:r>
              <a:rPr lang="ru-RU" sz="3200" i="1" dirty="0"/>
              <a:t> </a:t>
            </a:r>
            <a:r>
              <a:rPr lang="ru-RU" sz="3200" i="1" dirty="0" err="1"/>
              <a:t>гідроксильних</a:t>
            </a:r>
            <a:r>
              <a:rPr lang="ru-RU" sz="3200" i="1" dirty="0"/>
              <a:t> </a:t>
            </a:r>
            <a:r>
              <a:rPr lang="ru-RU" sz="3200" i="1" dirty="0" err="1"/>
              <a:t>груп</a:t>
            </a:r>
            <a:r>
              <a:rPr lang="ru-RU" sz="3200" i="1" dirty="0"/>
              <a:t> у </a:t>
            </a:r>
            <a:r>
              <a:rPr lang="ru-RU" sz="3200" i="1" dirty="0" err="1"/>
              <a:t>складі</a:t>
            </a:r>
            <a:r>
              <a:rPr lang="ru-RU" sz="3200" i="1" dirty="0"/>
              <a:t> </a:t>
            </a:r>
            <a:r>
              <a:rPr lang="ru-RU" sz="3200" i="1" dirty="0" err="1"/>
              <a:t>молекули</a:t>
            </a:r>
            <a:r>
              <a:rPr lang="ru-RU" sz="3200" i="1" dirty="0"/>
              <a:t> </a:t>
            </a:r>
            <a:r>
              <a:rPr lang="ru-RU" sz="3200" i="1" dirty="0" err="1"/>
              <a:t>основи</a:t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5A0EEF92-0A68-42BE-BB3C-9A038348485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186" y="2540869"/>
            <a:ext cx="6490090" cy="43868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9C752A5-1D5F-45B2-96ED-3F40DC75968A}"/>
              </a:ext>
            </a:extLst>
          </p:cNvPr>
          <p:cNvSpPr/>
          <p:nvPr/>
        </p:nvSpPr>
        <p:spPr>
          <a:xfrm>
            <a:off x="10246607" y="6462045"/>
            <a:ext cx="125233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2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5CF5B-C44F-458E-8A8A-2EB864B25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Фізичні властивості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FA5F58C-BDB9-4429-AF4C-CDC97C2D07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6096" y="1407334"/>
            <a:ext cx="7201905" cy="4651096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C29D11-DF72-4093-8056-9399F92E3085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91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00"/>
    </mc:Choice>
    <mc:Fallback xmlns="">
      <p:transition spd="slow" advTm="2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&quot;фізичні властивості основ&quot;">
            <a:extLst>
              <a:ext uri="{FF2B5EF4-FFF2-40B4-BE49-F238E27FC236}">
                <a16:creationId xmlns:a16="http://schemas.microsoft.com/office/drawing/2014/main" id="{DFC2419E-49D1-4978-92A8-81D17ED4A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712" y="1052736"/>
            <a:ext cx="6768752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58D2D54-4F48-4678-95FC-D04CE68243E1}"/>
              </a:ext>
            </a:extLst>
          </p:cNvPr>
          <p:cNvSpPr/>
          <p:nvPr/>
        </p:nvSpPr>
        <p:spPr>
          <a:xfrm>
            <a:off x="9768408" y="6453336"/>
            <a:ext cx="18002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C053038-742D-4761-8AD6-A4A922551DEF}"/>
              </a:ext>
            </a:extLst>
          </p:cNvPr>
          <p:cNvSpPr/>
          <p:nvPr/>
        </p:nvSpPr>
        <p:spPr>
          <a:xfrm>
            <a:off x="9120336" y="980728"/>
            <a:ext cx="180020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03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429</Words>
  <Application>Microsoft Office PowerPoint</Application>
  <PresentationFormat>Широкоэкранный</PresentationFormat>
  <Paragraphs>51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Основи. Властивості, застосування гідроксидів Натрію і Кальцію</vt:lpstr>
      <vt:lpstr>МЕТА : вивчити хімічні властивості основ: лугів і нерозчинних у воді гідроксидів, підтвердити їх експериментально; ознайомити учнів з їх застосуванням і фізіологічною дією на організм людини; закріпити поняття про реакцію обміну,  як випадок – нейтралізації на прикладі реакцій, що характеризують хімічні властивості основ.</vt:lpstr>
      <vt:lpstr>Презентация PowerPoint</vt:lpstr>
      <vt:lpstr>Номенклатура основ</vt:lpstr>
      <vt:lpstr>Презентация PowerPoint</vt:lpstr>
      <vt:lpstr>Класифікація гідрооксидів - в залежності від розчинності основ у воді </vt:lpstr>
      <vt:lpstr>Класифікація гідрооксидів  в залежності від кількості гідроксильних груп у складі молекули основи </vt:lpstr>
      <vt:lpstr>Фізичні властивості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Застосування натрій гідроксиду</vt:lpstr>
      <vt:lpstr>Застосування кальцій гідроксиду</vt:lpstr>
      <vt:lpstr>Висновки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Лиличка</cp:lastModifiedBy>
  <cp:revision>15</cp:revision>
  <dcterms:created xsi:type="dcterms:W3CDTF">2013-01-13T18:56:49Z</dcterms:created>
  <dcterms:modified xsi:type="dcterms:W3CDTF">2020-03-18T06:45:15Z</dcterms:modified>
</cp:coreProperties>
</file>