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4" r:id="rId16"/>
    <p:sldId id="262" r:id="rId17"/>
    <p:sldId id="263" r:id="rId18"/>
    <p:sldId id="268" r:id="rId19"/>
    <p:sldId id="276" r:id="rId20"/>
    <p:sldId id="269" r:id="rId21"/>
    <p:sldId id="284" r:id="rId22"/>
    <p:sldId id="270" r:id="rId23"/>
    <p:sldId id="275" r:id="rId24"/>
    <p:sldId id="287" r:id="rId25"/>
    <p:sldId id="272" r:id="rId26"/>
    <p:sldId id="277" r:id="rId27"/>
    <p:sldId id="278" r:id="rId28"/>
    <p:sldId id="285" r:id="rId29"/>
    <p:sldId id="280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139" y="-150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4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47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6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35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95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9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9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7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6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26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18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80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7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46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49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43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91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30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88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35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3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45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58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51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40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3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91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69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201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46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0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8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08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57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43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6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50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29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61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07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82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67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1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8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8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5730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3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20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68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8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93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46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44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49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2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5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8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4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40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51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51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57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1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64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1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78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82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10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5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479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1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3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4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246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147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81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9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57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5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07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50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682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062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59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55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3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1156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248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02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00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01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469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146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55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443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0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373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753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56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163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324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402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75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08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210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499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5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238A3-BDE1-4243-A203-00824A83BD7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5207-840D-4BA6-B8C4-10B7FE210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92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0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2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2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4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2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4375-B8F1-4401-A4AC-E0747C7F747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976F-A3A0-49CC-912B-6DBD09687C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uk-UA" b="1" kern="0" dirty="0">
                <a:solidFill>
                  <a:srgbClr val="078F48"/>
                </a:solidFill>
                <a:latin typeface="Arial"/>
                <a:ea typeface="+mn-ea"/>
                <a:cs typeface="+mn-cs"/>
              </a:rPr>
              <a:t>Популяції живих організмів </a:t>
            </a:r>
            <a:br>
              <a:rPr lang="uk-UA" b="1" kern="0" dirty="0">
                <a:solidFill>
                  <a:srgbClr val="078F48"/>
                </a:solidFill>
                <a:latin typeface="Arial"/>
                <a:ea typeface="+mn-ea"/>
                <a:cs typeface="+mn-cs"/>
              </a:rPr>
            </a:br>
            <a:r>
              <a:rPr lang="uk-UA" b="1" kern="0" dirty="0">
                <a:solidFill>
                  <a:srgbClr val="078F48"/>
                </a:solidFill>
                <a:latin typeface="Arial"/>
                <a:ea typeface="+mn-ea"/>
                <a:cs typeface="+mn-cs"/>
              </a:rPr>
              <a:t>та їх основні </a:t>
            </a:r>
            <a:r>
              <a:rPr lang="uk-UA" b="1" kern="0" dirty="0" smtClean="0">
                <a:solidFill>
                  <a:srgbClr val="078F48"/>
                </a:solidFill>
                <a:latin typeface="Arial"/>
                <a:ea typeface="+mn-ea"/>
                <a:cs typeface="+mn-cs"/>
              </a:rPr>
              <a:t>характеристики.</a:t>
            </a:r>
            <a:br>
              <a:rPr lang="uk-UA" b="1" kern="0" dirty="0" smtClean="0">
                <a:solidFill>
                  <a:srgbClr val="078F48"/>
                </a:solidFill>
                <a:latin typeface="Arial"/>
                <a:ea typeface="+mn-ea"/>
                <a:cs typeface="+mn-cs"/>
              </a:rPr>
            </a:br>
            <a:r>
              <a:rPr lang="uk-UA" b="1" kern="0" dirty="0" smtClean="0">
                <a:solidFill>
                  <a:srgbClr val="078F48"/>
                </a:solidFill>
                <a:latin typeface="Arial"/>
                <a:ea typeface="+mn-ea"/>
                <a:cs typeface="+mn-cs"/>
              </a:rPr>
              <a:t>Мікроеволюція</a:t>
            </a:r>
            <a:r>
              <a:rPr lang="uk-UA" b="1" kern="0" dirty="0">
                <a:solidFill>
                  <a:srgbClr val="078F48"/>
                </a:solidFill>
                <a:latin typeface="Arial"/>
                <a:ea typeface="+mn-ea"/>
                <a:cs typeface="+mn-cs"/>
              </a:rPr>
              <a:t/>
            </a:r>
            <a:br>
              <a:rPr lang="uk-UA" b="1" kern="0" dirty="0">
                <a:solidFill>
                  <a:srgbClr val="078F48"/>
                </a:solidFill>
                <a:latin typeface="Arial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39144"/>
          </a:xfrm>
        </p:spPr>
        <p:txBody>
          <a:bodyPr>
            <a:normAutofit/>
          </a:bodyPr>
          <a:lstStyle/>
          <a:p>
            <a:r>
              <a:rPr lang="uk-UA" dirty="0" smtClean="0"/>
              <a:t>БІОЛОГІЯ</a:t>
            </a:r>
          </a:p>
          <a:p>
            <a:r>
              <a:rPr lang="uk-UA" dirty="0" smtClean="0"/>
              <a:t>9 клас</a:t>
            </a:r>
          </a:p>
          <a:p>
            <a:endParaRPr lang="uk-UA" dirty="0"/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3607816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695" y="0"/>
            <a:ext cx="7802656" cy="9861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2E8000"/>
                </a:solidFill>
                <a:latin typeface="Comic Sans MS" panose="030F0702030302020204" pitchFamily="66" charset="0"/>
              </a:rPr>
              <a:t>ХАРАКТЕРИСТИКИ ПОПУЛЯЦІЇ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662" y="797859"/>
            <a:ext cx="8834718" cy="726142"/>
          </a:xfrm>
          <a:solidFill>
            <a:srgbClr val="CCFF99"/>
          </a:solidFill>
          <a:effectLst>
            <a:softEdge rad="63500"/>
          </a:effectLst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4000" dirty="0" smtClean="0">
                <a:latin typeface="Comic Sans MS" panose="030F0702030302020204" pitchFamily="66" charset="0"/>
              </a:rPr>
              <a:t>2.Статева структура </a:t>
            </a:r>
            <a:r>
              <a:rPr lang="uk-UA" dirty="0" smtClean="0">
                <a:latin typeface="Comic Sans MS" panose="030F0702030302020204" pitchFamily="66" charset="0"/>
              </a:rPr>
              <a:t>– співвідношення особин різних статей</a:t>
            </a:r>
          </a:p>
          <a:p>
            <a:pPr marL="0" indent="0" algn="ctr">
              <a:buNone/>
            </a:pPr>
            <a:endParaRPr lang="uk-UA" sz="3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uk-UA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105"/>
          <a:stretch/>
        </p:blipFill>
        <p:spPr>
          <a:xfrm>
            <a:off x="112428" y="2321861"/>
            <a:ext cx="2220305" cy="213838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065021" y="1524124"/>
            <a:ext cx="805928" cy="307953"/>
          </a:xfrm>
          <a:prstGeom prst="straightConnector1">
            <a:avLst/>
          </a:prstGeom>
          <a:ln w="28575">
            <a:solidFill>
              <a:srgbClr val="2C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259608" y="1524001"/>
            <a:ext cx="797122" cy="439270"/>
          </a:xfrm>
          <a:prstGeom prst="straightConnector1">
            <a:avLst/>
          </a:prstGeom>
          <a:ln w="28575">
            <a:solidFill>
              <a:srgbClr val="2C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4887" y="1783078"/>
            <a:ext cx="327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двостатеві популяції</a:t>
            </a:r>
            <a:endParaRPr lang="ru-RU" sz="24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79" y="4387556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табун антилоп гну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8031" y="1860199"/>
            <a:ext cx="3469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одностатеві популяції</a:t>
            </a:r>
            <a:endParaRPr lang="ru-RU" sz="24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728" y="4610537"/>
            <a:ext cx="2295462" cy="204624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687505" y="6275717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зграя акул</a:t>
            </a:r>
            <a:endParaRPr lang="ru-RU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020" y="2254280"/>
            <a:ext cx="2126916" cy="19709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2336622" y="4133919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гарем морських котиків</a:t>
            </a:r>
            <a:endParaRPr lang="ru-RU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862" y="4334097"/>
            <a:ext cx="2458552" cy="21853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TextBox 20"/>
          <p:cNvSpPr txBox="1"/>
          <p:nvPr/>
        </p:nvSpPr>
        <p:spPr>
          <a:xfrm>
            <a:off x="7056789" y="6430758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бджолина сім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’</a:t>
            </a: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я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l="15476" r="17127" b="4995"/>
          <a:stretch/>
        </p:blipFill>
        <p:spPr>
          <a:xfrm>
            <a:off x="4693988" y="2945111"/>
            <a:ext cx="1774943" cy="33306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TextBox 22"/>
          <p:cNvSpPr txBox="1"/>
          <p:nvPr/>
        </p:nvSpPr>
        <p:spPr>
          <a:xfrm>
            <a:off x="4767665" y="6287323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колонія попелиць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b="9832"/>
          <a:stretch/>
        </p:blipFill>
        <p:spPr>
          <a:xfrm>
            <a:off x="7225334" y="2244862"/>
            <a:ext cx="1747895" cy="196129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5329340" y="2407228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колонія коловерток</a:t>
            </a:r>
            <a:endParaRPr lang="ru-RU" sz="2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/>
      <p:bldP spid="12" grpId="0"/>
      <p:bldP spid="13" grpId="0"/>
      <p:bldP spid="16" grpId="0"/>
      <p:bldP spid="19" grpId="0"/>
      <p:bldP spid="21" grpId="0"/>
      <p:bldP spid="2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605" y="4443512"/>
            <a:ext cx="4621477" cy="229795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uk-UA" sz="4000" kern="0" dirty="0">
                <a:solidFill>
                  <a:srgbClr val="078F48"/>
                </a:solidFill>
                <a:latin typeface="Trebuchet MS"/>
                <a:ea typeface="+mj-ea"/>
                <a:cs typeface="+mj-cs"/>
              </a:rPr>
              <a:t>Біологія </a:t>
            </a:r>
            <a:r>
              <a:rPr lang="uk-UA" sz="4000" kern="0" dirty="0" smtClean="0">
                <a:solidFill>
                  <a:srgbClr val="078F48"/>
                </a:solidFill>
                <a:latin typeface="Trebuchet MS"/>
                <a:ea typeface="+mj-ea"/>
                <a:cs typeface="+mj-cs"/>
              </a:rPr>
              <a:t>виду</a:t>
            </a:r>
            <a:r>
              <a:rPr lang="uk-UA" sz="3200" u="sng" kern="0" dirty="0">
                <a:solidFill>
                  <a:srgbClr val="BFE5B7">
                    <a:lumMod val="25000"/>
                  </a:srgbClr>
                </a:solidFill>
                <a:latin typeface="Arial"/>
              </a:rPr>
              <a:t> </a:t>
            </a:r>
            <a:endParaRPr lang="uk-UA" sz="3200" u="sng" kern="0" dirty="0" smtClean="0">
              <a:solidFill>
                <a:srgbClr val="BFE5B7">
                  <a:lumMod val="25000"/>
                </a:srgbClr>
              </a:solidFill>
              <a:latin typeface="Arial"/>
            </a:endParaRPr>
          </a:p>
          <a:p>
            <a:pPr marL="0" indent="0">
              <a:buNone/>
            </a:pPr>
            <a:r>
              <a:rPr lang="uk-UA" sz="3200" u="sng" kern="0" dirty="0" smtClean="0">
                <a:solidFill>
                  <a:srgbClr val="BFE5B7">
                    <a:lumMod val="25000"/>
                  </a:srgbClr>
                </a:solidFill>
                <a:latin typeface="Arial"/>
              </a:rPr>
              <a:t>Моногамні  види</a:t>
            </a:r>
          </a:p>
          <a:p>
            <a:pPr marL="0" indent="0">
              <a:buNone/>
            </a:pPr>
            <a:r>
              <a:rPr lang="uk-UA" sz="3200" u="sng" kern="0" dirty="0" smtClean="0">
                <a:solidFill>
                  <a:srgbClr val="BFE5B7">
                    <a:lumMod val="25000"/>
                  </a:srgbClr>
                </a:solidFill>
                <a:latin typeface="Arial"/>
              </a:rPr>
              <a:t> </a:t>
            </a:r>
            <a:r>
              <a:rPr lang="uk-UA" sz="3200" kern="0" dirty="0">
                <a:solidFill>
                  <a:srgbClr val="078F48"/>
                </a:solidFill>
                <a:latin typeface="Arial"/>
              </a:rPr>
              <a:t>– співвідношення становить приблизно </a:t>
            </a:r>
            <a:r>
              <a:rPr lang="uk-UA" sz="3200" kern="0" dirty="0" smtClean="0">
                <a:solidFill>
                  <a:srgbClr val="078F48"/>
                </a:solidFill>
                <a:latin typeface="Arial"/>
              </a:rPr>
              <a:t>1:1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sz="3200" u="sng" kern="0" dirty="0">
                <a:solidFill>
                  <a:srgbClr val="BFE5B7">
                    <a:lumMod val="25000"/>
                  </a:srgbClr>
                </a:solidFill>
                <a:latin typeface="Arial"/>
              </a:rPr>
              <a:t>Полігамні види </a:t>
            </a:r>
            <a:endParaRPr lang="uk-UA" sz="3200" u="sng" kern="0" dirty="0" smtClean="0">
              <a:solidFill>
                <a:srgbClr val="BFE5B7">
                  <a:lumMod val="25000"/>
                </a:srgb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sz="3200" kern="0" dirty="0" smtClean="0">
                <a:solidFill>
                  <a:srgbClr val="078F48"/>
                </a:solidFill>
                <a:latin typeface="Arial"/>
              </a:rPr>
              <a:t>– співвідношення  </a:t>
            </a:r>
            <a:r>
              <a:rPr lang="uk-UA" sz="3200" kern="0" dirty="0" err="1" smtClean="0">
                <a:solidFill>
                  <a:srgbClr val="078F48"/>
                </a:solidFill>
                <a:latin typeface="Arial"/>
              </a:rPr>
              <a:t>різне:в</a:t>
            </a:r>
            <a:r>
              <a:rPr lang="uk-UA" sz="3200" kern="0" dirty="0" smtClean="0">
                <a:solidFill>
                  <a:srgbClr val="078F48"/>
                </a:solidFill>
                <a:latin typeface="Arial"/>
              </a:rPr>
              <a:t>  </a:t>
            </a:r>
            <a:r>
              <a:rPr lang="uk-UA" sz="3200" kern="0" dirty="0">
                <a:solidFill>
                  <a:srgbClr val="078F48"/>
                </a:solidFill>
                <a:latin typeface="Arial"/>
              </a:rPr>
              <a:t>популяціях завжди більше самок</a:t>
            </a:r>
            <a:endParaRPr lang="ru-RU" sz="3200" kern="0" dirty="0">
              <a:solidFill>
                <a:srgbClr val="078F48"/>
              </a:solidFill>
              <a:latin typeface="Arial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6" y="116732"/>
            <a:ext cx="8581917" cy="432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populus05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635898" y="4221188"/>
            <a:ext cx="2639440" cy="176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ропивяник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6024546" y="5140936"/>
            <a:ext cx="3119454" cy="171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62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072" y="0"/>
            <a:ext cx="7886699" cy="100404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2E8000"/>
                </a:solidFill>
                <a:latin typeface="Comic Sans MS" panose="030F0702030302020204" pitchFamily="66" charset="0"/>
              </a:rPr>
              <a:t>ХАРАКТЕРИСТИКИ ПОПУЛЯЦІЇ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29" y="2572262"/>
            <a:ext cx="3271867" cy="2761737"/>
          </a:xfrm>
        </p:spPr>
      </p:pic>
      <p:sp>
        <p:nvSpPr>
          <p:cNvPr id="6" name="TextBox 5"/>
          <p:cNvSpPr txBox="1"/>
          <p:nvPr/>
        </p:nvSpPr>
        <p:spPr>
          <a:xfrm>
            <a:off x="457259" y="1004166"/>
            <a:ext cx="8113541" cy="1138773"/>
          </a:xfrm>
          <a:prstGeom prst="rect">
            <a:avLst/>
          </a:prstGeom>
          <a:solidFill>
            <a:srgbClr val="CCFF99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3.Вікова структура </a:t>
            </a:r>
            <a:r>
              <a:rPr lang="uk-UA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визначається кількістю організмів певного віку</a:t>
            </a:r>
            <a:endParaRPr lang="ru-RU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230" y="3875095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самці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3360" y="387392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самки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6516" y="5423816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Вікова структура стада оленів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2224" y="2456322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Роки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2456330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виражає інтенсивність розмноження, рівень смертності, швидкість зміни поколінь;</a:t>
            </a:r>
          </a:p>
          <a:p>
            <a:endParaRPr lang="uk-UA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uk-UA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відрізняється у рослин і тварин</a:t>
            </a:r>
            <a:endParaRPr lang="ru-RU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108012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uk-UA" dirty="0" smtClean="0"/>
              <a:t>Приклад вікової структури у тварин (</a:t>
            </a:r>
            <a:r>
              <a:rPr lang="uk-UA" sz="1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Травневий хрущ 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8" descr="[BI7GI_7-03]_[IL_01]-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6" y="1391478"/>
            <a:ext cx="8712968" cy="542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4503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74" y="167902"/>
            <a:ext cx="7999076" cy="737534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rgbClr val="2E8000"/>
                </a:solidFill>
                <a:latin typeface="Comic Sans MS" panose="030F0702030302020204" pitchFamily="66" charset="0"/>
              </a:rPr>
              <a:t>ХАРАКТЕРИСТИКИ ПОПУЛЯЦІЇ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55" y="905436"/>
            <a:ext cx="7960658" cy="1147482"/>
          </a:xfrm>
          <a:solidFill>
            <a:srgbClr val="CCFF99"/>
          </a:solidFill>
          <a:effectLst>
            <a:softEdge rad="63500"/>
          </a:effectLst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4000" dirty="0" smtClean="0">
                <a:latin typeface="Comic Sans MS" panose="030F0702030302020204" pitchFamily="66" charset="0"/>
              </a:rPr>
              <a:t> 4.Просторова структура </a:t>
            </a:r>
            <a:r>
              <a:rPr lang="uk-UA" dirty="0" smtClean="0">
                <a:latin typeface="Comic Sans MS" panose="030F0702030302020204" pitchFamily="66" charset="0"/>
              </a:rPr>
              <a:t>– характер розподілу   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особин на популяційній території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264" y="2171283"/>
            <a:ext cx="2827851" cy="25154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91" y="2182624"/>
            <a:ext cx="1928813" cy="36385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23" y="2274676"/>
            <a:ext cx="2816051" cy="23086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2445" t="62440" r="51654" b="15992"/>
          <a:stretch/>
        </p:blipFill>
        <p:spPr>
          <a:xfrm>
            <a:off x="2095731" y="4001899"/>
            <a:ext cx="1163171" cy="1577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79504" t="22978" r="4227" b="55943"/>
          <a:stretch/>
        </p:blipFill>
        <p:spPr>
          <a:xfrm>
            <a:off x="4951562" y="4850673"/>
            <a:ext cx="1190065" cy="1541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79412" t="63297" r="5055" b="15625"/>
          <a:stretch/>
        </p:blipFill>
        <p:spPr>
          <a:xfrm>
            <a:off x="7785850" y="4002012"/>
            <a:ext cx="1136276" cy="1541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2356" y="6257341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випадкова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350" y="4619954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рівномірна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8732" y="4686832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групова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524" y="141008"/>
            <a:ext cx="7822826" cy="79132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2E8000"/>
                </a:solidFill>
                <a:latin typeface="Comic Sans MS" panose="030F0702030302020204" pitchFamily="66" charset="0"/>
              </a:rPr>
              <a:t>ХАРАКТЕРИСТИКИ ПОПУЛЯЦІЇ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227" y="932330"/>
            <a:ext cx="8283389" cy="1272988"/>
          </a:xfrm>
          <a:solidFill>
            <a:srgbClr val="CCFF99"/>
          </a:solidFill>
          <a:effectLst>
            <a:softEdge rad="63500"/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4000" dirty="0" smtClean="0">
                <a:latin typeface="Comic Sans MS" panose="030F0702030302020204" pitchFamily="66" charset="0"/>
              </a:rPr>
              <a:t> 5.Етологічна структура </a:t>
            </a:r>
            <a:r>
              <a:rPr lang="uk-UA" dirty="0" smtClean="0">
                <a:latin typeface="Comic Sans MS" panose="030F0702030302020204" pitchFamily="66" charset="0"/>
              </a:rPr>
              <a:t>– це система </a:t>
            </a:r>
            <a:r>
              <a:rPr lang="uk-UA" dirty="0" err="1" smtClean="0">
                <a:latin typeface="Comic Sans MS" panose="030F0702030302020204" pitchFamily="66" charset="0"/>
              </a:rPr>
              <a:t>взаємозв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язків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між особинами, яка проявляється в поведінці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620421" y="2223350"/>
            <a:ext cx="900953" cy="376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037780" y="2295068"/>
            <a:ext cx="853889" cy="376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9113" y="2535078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поодинокий спосіб життя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8851" y="2671585"/>
            <a:ext cx="3562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груповий спосіб життя</a:t>
            </a:r>
            <a:endParaRPr lang="ru-RU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9" y="2996648"/>
            <a:ext cx="2557703" cy="19182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3" y="5002801"/>
            <a:ext cx="1857488" cy="15658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6471" r="31618" b="10958"/>
          <a:stretch/>
        </p:blipFill>
        <p:spPr>
          <a:xfrm>
            <a:off x="2763595" y="3133250"/>
            <a:ext cx="1617968" cy="30435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7" y="3133151"/>
            <a:ext cx="1652307" cy="17991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/>
          <a:srcRect t="21400" b="4086"/>
          <a:stretch/>
        </p:blipFill>
        <p:spPr>
          <a:xfrm>
            <a:off x="6567218" y="3133147"/>
            <a:ext cx="2466659" cy="18380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t="23012" b="22923"/>
          <a:stretch/>
        </p:blipFill>
        <p:spPr>
          <a:xfrm>
            <a:off x="5040696" y="5082751"/>
            <a:ext cx="3396238" cy="16326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2779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8352928" cy="936103"/>
          </a:xfrm>
        </p:spPr>
        <p:txBody>
          <a:bodyPr/>
          <a:lstStyle/>
          <a:p>
            <a:pPr algn="ctr"/>
            <a:r>
              <a:rPr lang="uk-UA" sz="4000" kern="0" dirty="0" smtClean="0">
                <a:solidFill>
                  <a:srgbClr val="078F4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Способи </a:t>
            </a:r>
            <a:r>
              <a:rPr lang="uk-UA" sz="4000" kern="0" dirty="0">
                <a:solidFill>
                  <a:srgbClr val="078F4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життя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4320480" cy="5196235"/>
          </a:xfrm>
        </p:spPr>
        <p:txBody>
          <a:bodyPr>
            <a:normAutofit lnSpcReduction="10000"/>
          </a:bodyPr>
          <a:lstStyle/>
          <a:p>
            <a:pPr marL="34290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sz="2200" u="sng" kern="0" dirty="0">
                <a:solidFill>
                  <a:srgbClr val="078F48">
                    <a:lumMod val="50000"/>
                  </a:srgbClr>
                </a:solidFill>
                <a:latin typeface="Arial"/>
              </a:rPr>
              <a:t>Осілий спосіб життя</a:t>
            </a:r>
            <a:r>
              <a:rPr lang="uk-UA" sz="2200" kern="0" dirty="0">
                <a:solidFill>
                  <a:srgbClr val="078F48"/>
                </a:solidFill>
                <a:latin typeface="Arial"/>
              </a:rPr>
              <a:t>. 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sz="2200" kern="0" dirty="0">
                <a:solidFill>
                  <a:srgbClr val="078F48"/>
                </a:solidFill>
                <a:latin typeface="Arial"/>
              </a:rPr>
              <a:t>     </a:t>
            </a:r>
            <a:r>
              <a:rPr lang="uk-UA" sz="1800" kern="0" dirty="0">
                <a:solidFill>
                  <a:srgbClr val="078F48"/>
                </a:solidFill>
                <a:latin typeface="Arial"/>
              </a:rPr>
              <a:t>За такого способу життя тварини довгий час займають свою ділянку. В них добре розвинуте почуття «</a:t>
            </a:r>
            <a:r>
              <a:rPr lang="uk-UA" sz="1800" kern="0" dirty="0" err="1">
                <a:solidFill>
                  <a:srgbClr val="078F48"/>
                </a:solidFill>
                <a:latin typeface="Arial"/>
              </a:rPr>
              <a:t>хомінгу</a:t>
            </a:r>
            <a:r>
              <a:rPr lang="uk-UA" sz="1800" kern="0" dirty="0">
                <a:solidFill>
                  <a:srgbClr val="078F48"/>
                </a:solidFill>
                <a:latin typeface="Arial"/>
              </a:rPr>
              <a:t>». Позитивне значення осілого способу життя: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sz="1800" kern="0" dirty="0">
                <a:solidFill>
                  <a:srgbClr val="078F48"/>
                </a:solidFill>
                <a:latin typeface="Arial"/>
              </a:rPr>
              <a:t> - добра орієнтація тварин на території;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sz="1800" kern="0" dirty="0">
                <a:solidFill>
                  <a:srgbClr val="078F48"/>
                </a:solidFill>
                <a:latin typeface="Arial"/>
              </a:rPr>
              <a:t> - здатність утворювати укриття, систему запасів</a:t>
            </a:r>
            <a:r>
              <a:rPr lang="ru-RU" sz="1800" kern="0" dirty="0" smtClean="0">
                <a:solidFill>
                  <a:srgbClr val="078F48"/>
                </a:solidFill>
                <a:latin typeface="Arial"/>
              </a:rPr>
              <a:t>.</a:t>
            </a:r>
            <a:endParaRPr lang="ru-RU" sz="1800" kern="0" dirty="0">
              <a:solidFill>
                <a:srgbClr val="078F48"/>
              </a:solidFill>
              <a:latin typeface="Arial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980729"/>
            <a:ext cx="4191322" cy="3684896"/>
          </a:xfrm>
        </p:spPr>
        <p:txBody>
          <a:bodyPr>
            <a:normAutofit lnSpcReduction="10000"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u="sng" kern="0" dirty="0">
                <a:solidFill>
                  <a:srgbClr val="078F48">
                    <a:lumMod val="50000"/>
                  </a:srgbClr>
                </a:solidFill>
                <a:latin typeface="Arial"/>
              </a:rPr>
              <a:t>Кочовий спосіб життя</a:t>
            </a:r>
            <a:r>
              <a:rPr lang="uk-UA" kern="0" dirty="0">
                <a:solidFill>
                  <a:srgbClr val="078F48"/>
                </a:solidFill>
                <a:latin typeface="Arial"/>
              </a:rPr>
              <a:t> 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uk-UA" sz="1900" kern="0" dirty="0">
                <a:solidFill>
                  <a:srgbClr val="078F48"/>
                </a:solidFill>
                <a:latin typeface="Arial"/>
              </a:rPr>
              <a:t>це спосіб життя, який не залежить від запасу їжі. За таких умов збільшується ймовірність загибелі від хижаків, тому кочує не одна особина, а декілька (деякі риби, птахи, копитні). Іноді спостерігається тимчасовий перехід до осілого способу життя (взагалі північні олені можуть мігрувати, але окремі особини залишаються на одному місці</a:t>
            </a:r>
            <a:r>
              <a:rPr lang="ru-RU" sz="1900" kern="0" dirty="0" smtClean="0">
                <a:solidFill>
                  <a:srgbClr val="078F48"/>
                </a:solidFill>
                <a:latin typeface="Arial"/>
              </a:rPr>
              <a:t>).</a:t>
            </a:r>
            <a:endParaRPr lang="ru-RU" sz="1900" kern="0" dirty="0">
              <a:solidFill>
                <a:srgbClr val="078F48"/>
              </a:solidFill>
              <a:latin typeface="Arial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93023"/>
            <a:ext cx="2960687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3824"/>
            <a:ext cx="3168352" cy="237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8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129"/>
            <a:ext cx="8712968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2C7B00"/>
                </a:solidFill>
                <a:latin typeface="Comic Sans MS" panose="030F0702030302020204" pitchFamily="66" charset="0"/>
              </a:rPr>
              <a:t>РУШІЙНІ ЧИННИКИ ЕВОЛЮЦІЇ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628802"/>
            <a:ext cx="4860032" cy="5040559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uk-UA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Боротьба за існування:</a:t>
            </a:r>
          </a:p>
          <a:p>
            <a:pPr marL="0" lvl="0" indent="0">
              <a:buNone/>
            </a:pP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  - внутрішньовидова;</a:t>
            </a:r>
          </a:p>
          <a:p>
            <a:pPr marL="0" lvl="0" indent="0">
              <a:buNone/>
            </a:pP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  - міжвидова;</a:t>
            </a:r>
          </a:p>
          <a:p>
            <a:pPr marL="0" lvl="0" indent="0">
              <a:buNone/>
            </a:pP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  - боротьба з </a:t>
            </a:r>
            <a:r>
              <a:rPr lang="uk-UA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несприятливими </a:t>
            </a:r>
            <a:endParaRPr lang="uk-UA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lvl="0" indent="0">
              <a:buNone/>
            </a:pPr>
            <a:r>
              <a:rPr lang="uk-UA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умовами природи</a:t>
            </a:r>
          </a:p>
          <a:p>
            <a:pPr marL="0" lvl="0" indent="0">
              <a:buNone/>
            </a:pP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Природній добір: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  - рушійний;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  - стабілізуючий;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  - </a:t>
            </a:r>
            <a:r>
              <a:rPr lang="uk-UA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розриваючий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6146" name="Picture 2" descr="Загальні закономірності формування адаптаці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55" y="1588337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04" y="4907276"/>
            <a:ext cx="4281413" cy="183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066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741" y="98276"/>
            <a:ext cx="8685707" cy="1096122"/>
          </a:xfrm>
          <a:solidFill>
            <a:srgbClr val="99FF66"/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uk-UA" sz="4000" dirty="0" smtClean="0">
                <a:latin typeface="Comic Sans MS" panose="030F0702030302020204" pitchFamily="66" charset="0"/>
              </a:rPr>
              <a:t>  ФОРМИ ПРИРОДНЬОГО ДОБОРУ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0545" y="1239731"/>
            <a:ext cx="3123080" cy="6307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3600" dirty="0" smtClean="0">
                <a:solidFill>
                  <a:srgbClr val="2C7B00"/>
                </a:solidFill>
                <a:latin typeface="Comic Sans MS" panose="030F0702030302020204" pitchFamily="66" charset="0"/>
              </a:rPr>
              <a:t>1. Рушійний добір</a:t>
            </a:r>
            <a:endParaRPr lang="ru-RU" sz="36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1"/>
          <a:stretch/>
        </p:blipFill>
        <p:spPr>
          <a:xfrm>
            <a:off x="4393870" y="2104044"/>
            <a:ext cx="4493573" cy="2212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1923"/>
          <a:stretch/>
        </p:blipFill>
        <p:spPr>
          <a:xfrm>
            <a:off x="332395" y="1882588"/>
            <a:ext cx="3786188" cy="2654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715" y="4919072"/>
            <a:ext cx="393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>
                <a:solidFill>
                  <a:prstClr val="black"/>
                </a:solidFill>
                <a:latin typeface="Comic Sans MS" panose="030F0702030302020204" pitchFamily="66" charset="0"/>
              </a:rPr>
              <a:t>Меланістична</a:t>
            </a: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і нормальна форми метеликів 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на корі дерев: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а – на вкритій лишайниками;   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  б – на потемнілій і позбавленій лишайника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4801" y="4549695"/>
            <a:ext cx="47516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Рушійний добір веде до появи </a:t>
            </a:r>
          </a:p>
          <a:p>
            <a:pPr algn="ctr"/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нового фенотипу, до зміни </a:t>
            </a:r>
          </a:p>
          <a:p>
            <a:pPr algn="ctr"/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норми реакції </a:t>
            </a:r>
          </a:p>
          <a:p>
            <a:pPr algn="ctr"/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в одному певному напрямку</a:t>
            </a:r>
            <a:endParaRPr lang="ru-RU" sz="24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4167"/>
            <a:ext cx="4291814" cy="1881343"/>
          </a:xfrm>
        </p:spPr>
      </p:pic>
      <p:sp>
        <p:nvSpPr>
          <p:cNvPr id="6" name="TextBox 5"/>
          <p:cNvSpPr txBox="1"/>
          <p:nvPr/>
        </p:nvSpPr>
        <p:spPr>
          <a:xfrm>
            <a:off x="1592527" y="548682"/>
            <a:ext cx="617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2C7B00"/>
                </a:solidFill>
                <a:latin typeface="Comic Sans MS" panose="030F0702030302020204" pitchFamily="66" charset="0"/>
              </a:rPr>
              <a:t>2.Стабілізуючий добір</a:t>
            </a:r>
            <a:endParaRPr lang="ru-RU" sz="36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372" y="3515699"/>
            <a:ext cx="49182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Стабілізуючий добір </a:t>
            </a:r>
          </a:p>
          <a:p>
            <a:pPr algn="ctr"/>
            <a:r>
              <a:rPr lang="uk-UA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звужує норму реакції,</a:t>
            </a:r>
          </a:p>
          <a:p>
            <a:pPr algn="ctr"/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забезпечує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переважне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виживання</a:t>
            </a:r>
            <a:endParaRPr lang="ru-RU" sz="2400" dirty="0">
              <a:solidFill>
                <a:srgbClr val="2C7B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розповсюдження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природі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особин</a:t>
            </a:r>
            <a:endParaRPr lang="ru-RU" sz="2400" dirty="0">
              <a:solidFill>
                <a:srgbClr val="2C7B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з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нормальними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(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середніми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)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ознаками</a:t>
            </a:r>
            <a:endParaRPr lang="uk-UA" sz="24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7" y="2143243"/>
            <a:ext cx="3722733" cy="2360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4669938"/>
            <a:ext cx="3637840" cy="17035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3769" y="2275433"/>
            <a:ext cx="134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латимерія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43" y="4669861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гатерія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2664296"/>
          </a:xfrm>
        </p:spPr>
        <p:txBody>
          <a:bodyPr>
            <a:normAutofit fontScale="90000"/>
          </a:bodyPr>
          <a:lstStyle/>
          <a:p>
            <a:r>
              <a:rPr kumimoji="0" lang="uk-UA" alt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2E8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Популяція</a:t>
            </a:r>
            <a:r>
              <a:rPr kumimoji="0" lang="uk-UA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– сукупність особин одного виду, </a:t>
            </a:r>
            <a:br>
              <a:rPr kumimoji="0" lang="uk-UA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uk-UA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яка займає певну частину ареалу, де тривало існує, і відносно відокремлена від інших груп того ж виду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520280"/>
          </a:xfrm>
        </p:spPr>
        <p:txBody>
          <a:bodyPr/>
          <a:lstStyle/>
          <a:p>
            <a:r>
              <a:rPr lang="uk-UA" kern="0" dirty="0">
                <a:solidFill>
                  <a:srgbClr val="078F48"/>
                </a:solidFill>
                <a:latin typeface="Arial"/>
              </a:rPr>
              <a:t>Термін </a:t>
            </a:r>
            <a:r>
              <a:rPr lang="uk-UA" kern="0" dirty="0">
                <a:solidFill>
                  <a:srgbClr val="078F48"/>
                </a:solidFill>
                <a:latin typeface="Arial"/>
                <a:sym typeface="Symbol"/>
              </a:rPr>
              <a:t></a:t>
            </a:r>
            <a:r>
              <a:rPr lang="uk-UA" u="sng" kern="0" dirty="0">
                <a:solidFill>
                  <a:srgbClr val="8EC4F9">
                    <a:lumMod val="75000"/>
                  </a:srgbClr>
                </a:solidFill>
                <a:latin typeface="Arial"/>
              </a:rPr>
              <a:t>популяція</a:t>
            </a:r>
            <a:r>
              <a:rPr lang="uk-UA" kern="0" dirty="0">
                <a:solidFill>
                  <a:srgbClr val="078F48"/>
                </a:solidFill>
                <a:latin typeface="Arial"/>
                <a:sym typeface="Symbol"/>
              </a:rPr>
              <a:t></a:t>
            </a:r>
            <a:r>
              <a:rPr lang="uk-UA" kern="0" dirty="0">
                <a:solidFill>
                  <a:srgbClr val="078F48"/>
                </a:solidFill>
                <a:latin typeface="Arial"/>
              </a:rPr>
              <a:t> запозичений з демографії і введений в екологію </a:t>
            </a:r>
            <a:r>
              <a:rPr lang="uk-UA" kern="0" dirty="0" err="1">
                <a:solidFill>
                  <a:srgbClr val="078F48"/>
                </a:solidFill>
                <a:latin typeface="Arial"/>
              </a:rPr>
              <a:t>В.Л.Йогансеном</a:t>
            </a:r>
            <a:r>
              <a:rPr lang="uk-UA" kern="0" dirty="0">
                <a:solidFill>
                  <a:srgbClr val="078F48"/>
                </a:solidFill>
                <a:latin typeface="Arial"/>
              </a:rPr>
              <a:t> в 1903 році.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1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476673"/>
            <a:ext cx="7886700" cy="10081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3600" dirty="0" smtClean="0">
                <a:solidFill>
                  <a:srgbClr val="2C7B00"/>
                </a:solidFill>
                <a:latin typeface="Comic Sans MS" panose="030F0702030302020204" pitchFamily="66" charset="0"/>
              </a:rPr>
              <a:t>3.Дизруптивний (</a:t>
            </a:r>
            <a:r>
              <a:rPr lang="uk-UA" sz="3600" dirty="0" err="1" smtClean="0">
                <a:solidFill>
                  <a:srgbClr val="2C7B00"/>
                </a:solidFill>
                <a:latin typeface="Comic Sans MS" panose="030F0702030302020204" pitchFamily="66" charset="0"/>
              </a:rPr>
              <a:t>розриваючий</a:t>
            </a:r>
            <a:r>
              <a:rPr lang="uk-UA" sz="3600" dirty="0" smtClean="0">
                <a:solidFill>
                  <a:srgbClr val="2C7B00"/>
                </a:solidFill>
                <a:latin typeface="Comic Sans MS" panose="030F0702030302020204" pitchFamily="66" charset="0"/>
              </a:rPr>
              <a:t>) добір</a:t>
            </a:r>
            <a:endParaRPr lang="ru-RU" sz="36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3571" y="3861048"/>
            <a:ext cx="4688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Дизруптивний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добір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проявляється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знищенні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особин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із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середньою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нормою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реакції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та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збереженні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крайніх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відхилень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від</a:t>
            </a:r>
            <a:r>
              <a:rPr lang="ru-RU" sz="2400" dirty="0">
                <a:solidFill>
                  <a:srgbClr val="2C7B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2C7B00"/>
                </a:solidFill>
                <a:latin typeface="Comic Sans MS" panose="030F0702030302020204" pitchFamily="66" charset="0"/>
              </a:rPr>
              <a:t>неї</a:t>
            </a:r>
            <a:endParaRPr lang="ru-RU" sz="24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88" y="1700866"/>
            <a:ext cx="4494367" cy="1968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13781"/>
          <a:stretch/>
        </p:blipFill>
        <p:spPr>
          <a:xfrm>
            <a:off x="461869" y="1844882"/>
            <a:ext cx="3156080" cy="30234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61867" y="5085242"/>
            <a:ext cx="315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Поліморфізм у наземного</a:t>
            </a:r>
          </a:p>
          <a:p>
            <a:pPr algn="ctr"/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смугастого равлика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365187"/>
            <a:ext cx="8568952" cy="90363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2C7B00"/>
                </a:solidFill>
                <a:latin typeface="Comic Sans MS" panose="030F0702030302020204" pitchFamily="66" charset="0"/>
              </a:rPr>
              <a:t>Елементарні чинники еволюції: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9"/>
            <a:ext cx="8568952" cy="4980211"/>
          </a:xfrm>
        </p:spPr>
        <p:txBody>
          <a:bodyPr/>
          <a:lstStyle/>
          <a:p>
            <a:pPr marL="0" indent="0">
              <a:buNone/>
            </a:pPr>
            <a:r>
              <a:rPr lang="uk-UA" sz="4400" dirty="0" smtClean="0">
                <a:solidFill>
                  <a:srgbClr val="2C7B00"/>
                </a:solidFill>
                <a:latin typeface="Comic Sans MS" panose="030F0702030302020204" pitchFamily="66" charset="0"/>
                <a:ea typeface="+mj-ea"/>
                <a:cs typeface="+mj-cs"/>
              </a:rPr>
              <a:t>Дрейф </a:t>
            </a:r>
            <a:r>
              <a:rPr lang="uk-UA" sz="4400" dirty="0">
                <a:solidFill>
                  <a:srgbClr val="2C7B00"/>
                </a:solidFill>
                <a:latin typeface="Comic Sans MS" panose="030F0702030302020204" pitchFamily="66" charset="0"/>
                <a:ea typeface="+mj-ea"/>
                <a:cs typeface="+mj-cs"/>
              </a:rPr>
              <a:t>генів </a:t>
            </a:r>
            <a:r>
              <a:rPr lang="uk-UA" sz="36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– випадкова неспрямована зміна частот </a:t>
            </a:r>
            <a:r>
              <a:rPr lang="uk-UA" sz="3600" dirty="0" err="1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алелей</a:t>
            </a:r>
            <a:r>
              <a:rPr lang="uk-UA" sz="36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в </a:t>
            </a:r>
            <a:r>
              <a:rPr lang="uk-UA" sz="3600" dirty="0" smtClean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популяції</a:t>
            </a:r>
          </a:p>
          <a:p>
            <a:pPr marL="0" indent="0">
              <a:buNone/>
            </a:pPr>
            <a:r>
              <a:rPr lang="uk-UA" sz="4400" dirty="0">
                <a:solidFill>
                  <a:srgbClr val="2C7B00"/>
                </a:solidFill>
                <a:latin typeface="Comic Sans MS" panose="030F0702030302020204" pitchFamily="66" charset="0"/>
                <a:ea typeface="+mj-ea"/>
                <a:cs typeface="+mj-cs"/>
              </a:rPr>
              <a:t>Хвилі життя </a:t>
            </a:r>
            <a:r>
              <a:rPr lang="uk-UA" sz="36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– випадкові коливання чисельності популяцій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471" t="33627" r="38088" b="17941"/>
          <a:stretch/>
        </p:blipFill>
        <p:spPr>
          <a:xfrm>
            <a:off x="2195738" y="3981413"/>
            <a:ext cx="5569527" cy="28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8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57" y="548720"/>
            <a:ext cx="8105215" cy="1142011"/>
          </a:xfrm>
        </p:spPr>
        <p:txBody>
          <a:bodyPr>
            <a:normAutofit fontScale="90000"/>
          </a:bodyPr>
          <a:lstStyle/>
          <a:p>
            <a:r>
              <a:rPr lang="uk-UA" sz="4900" dirty="0" smtClean="0">
                <a:solidFill>
                  <a:srgbClr val="2C7B00"/>
                </a:solidFill>
                <a:latin typeface="Comic Sans MS" panose="030F0702030302020204" pitchFamily="66" charset="0"/>
              </a:rPr>
              <a:t>Ізоляція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  <a:r>
              <a:rPr lang="uk-UA" sz="4000" dirty="0" smtClean="0">
                <a:latin typeface="Comic Sans MS" panose="030F0702030302020204" pitchFamily="66" charset="0"/>
              </a:rPr>
              <a:t>– виключення або виникнення перешкод вільного схрещування між особинами одного виду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278311" y="2104235"/>
            <a:ext cx="773206" cy="502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662317" y="2091670"/>
            <a:ext cx="1138150" cy="5146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83038" y="2409673"/>
            <a:ext cx="257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2C7B00"/>
                </a:solidFill>
                <a:latin typeface="Comic Sans MS" panose="030F0702030302020204" pitchFamily="66" charset="0"/>
              </a:rPr>
              <a:t>географічна</a:t>
            </a:r>
            <a:endParaRPr lang="ru-RU" sz="32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2336" y="2409673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solidFill>
                  <a:srgbClr val="2C7B00"/>
                </a:solidFill>
                <a:latin typeface="Comic Sans MS" panose="030F0702030302020204" pitchFamily="66" charset="0"/>
              </a:rPr>
              <a:t>екологічна</a:t>
            </a:r>
            <a:endParaRPr lang="ru-RU" sz="3200" dirty="0">
              <a:solidFill>
                <a:srgbClr val="2C7B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60" y="3037353"/>
            <a:ext cx="3044918" cy="30449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1152754" y="6125219"/>
            <a:ext cx="366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В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’</a:t>
            </a: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юрки </a:t>
            </a:r>
            <a:r>
              <a:rPr lang="uk-UA" dirty="0" err="1">
                <a:solidFill>
                  <a:prstClr val="black"/>
                </a:solidFill>
                <a:latin typeface="Comic Sans MS" panose="030F0702030302020204" pitchFamily="66" charset="0"/>
              </a:rPr>
              <a:t>галапагоських</a:t>
            </a:r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 островів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5"/>
          <a:stretch/>
        </p:blipFill>
        <p:spPr>
          <a:xfrm>
            <a:off x="4636715" y="3128572"/>
            <a:ext cx="3971925" cy="25819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0865" y="5844685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Нерест лососевих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Autofit/>
          </a:bodyPr>
          <a:lstStyle/>
          <a:p>
            <a:pPr lvl="0"/>
            <a:r>
              <a:rPr kumimoji="0" lang="uk-UA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8EC4F9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Популяція 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це форма існування виду, яка характеризується такими показниками: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FontTx/>
              <a:buChar char="•"/>
            </a:pPr>
            <a:r>
              <a:rPr kumimoji="0" lang="uk-UA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 достатньо велика група особин одного виду;</a:t>
            </a:r>
            <a:endParaRPr kumimoji="0" lang="ru-RU" sz="2700" b="0" i="0" u="none" strike="noStrike" kern="0" cap="none" spc="0" normalizeH="0" baseline="0" noProof="0" dirty="0" smtClean="0">
              <a:ln>
                <a:noFill/>
              </a:ln>
              <a:solidFill>
                <a:srgbClr val="078F48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kumimoji="0" lang="uk-UA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всі особини даної популяції мають певні морфологічні, анатомічні і фізіологічні особливості, які передаються по спадковості із покоління в покоління;</a:t>
            </a:r>
            <a:endParaRPr kumimoji="0" lang="ru-RU" sz="2700" b="0" i="0" u="none" strike="noStrike" kern="0" cap="none" spc="0" normalizeH="0" baseline="0" noProof="0" dirty="0" smtClean="0">
              <a:ln>
                <a:noFill/>
              </a:ln>
              <a:solidFill>
                <a:srgbClr val="078F48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kumimoji="0" lang="uk-UA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особини популяції вільно схрещуються між собою і дають плодюче потомство;</a:t>
            </a:r>
            <a:endParaRPr kumimoji="0" lang="ru-RU" sz="2700" b="0" i="0" u="none" strike="noStrike" kern="0" cap="none" spc="0" normalizeH="0" baseline="0" noProof="0" dirty="0" smtClean="0">
              <a:ln>
                <a:noFill/>
              </a:ln>
              <a:solidFill>
                <a:srgbClr val="078F48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kumimoji="0" lang="uk-UA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популяція займає певний ареал і широко використовує його життєві ресурси та можливості.</a:t>
            </a:r>
            <a:endParaRPr kumimoji="0" lang="ru-RU" sz="2700" b="0" i="0" u="none" strike="noStrike" kern="0" cap="none" spc="0" normalizeH="0" baseline="0" noProof="0" dirty="0" smtClean="0">
              <a:ln>
                <a:noFill/>
              </a:ln>
              <a:solidFill>
                <a:srgbClr val="078F48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40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Приклади</a:t>
            </a:r>
            <a:r>
              <a:rPr lang="ru-RU" dirty="0" smtClean="0"/>
              <a:t> </a:t>
            </a:r>
            <a:r>
              <a:rPr lang="ru-RU" dirty="0" err="1" smtClean="0"/>
              <a:t>популяц</a:t>
            </a:r>
            <a:r>
              <a:rPr lang="uk-UA" dirty="0" smtClean="0"/>
              <a:t>і</a:t>
            </a:r>
            <a:r>
              <a:rPr lang="ru-RU" dirty="0" smtClean="0"/>
              <a:t>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8" y="1189003"/>
            <a:ext cx="8809793" cy="547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211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370"/>
            <a:ext cx="8229600" cy="464917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" y="260648"/>
            <a:ext cx="906839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20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" y="260648"/>
            <a:ext cx="886618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03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E8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ХАРАКТЕРИСТИКИ ПОПУЛЯЦІЇ</a:t>
            </a:r>
            <a:r>
              <a:rPr kumimoji="0" lang="uk-UA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uk-UA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78F48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4" y="908720"/>
            <a:ext cx="8784976" cy="5760640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uk-UA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1.Чисельність </a:t>
            </a:r>
            <a:endParaRPr lang="uk-UA" sz="4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– </a:t>
            </a:r>
            <a:r>
              <a:rPr lang="uk-UA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визначається або кількістю особин   </a:t>
            </a:r>
            <a:r>
              <a:rPr lang="uk-UA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на </a:t>
            </a:r>
            <a:r>
              <a:rPr lang="uk-UA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одиницю площі, або частотою зустрічальності </a:t>
            </a:r>
            <a:endParaRPr lang="ru-RU" sz="2800" dirty="0">
              <a:solidFill>
                <a:srgbClr val="00000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uk-UA" dirty="0" smtClean="0"/>
              <a:t>ПРИКЛАДИ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497"/>
            <a:ext cx="8568952" cy="417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55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737" t="60078" r="50616" b="16554"/>
          <a:stretch>
            <a:fillRect/>
          </a:stretch>
        </p:blipFill>
        <p:spPr bwMode="auto">
          <a:xfrm>
            <a:off x="251520" y="260648"/>
            <a:ext cx="8640960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212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28" t="45271" r="50615" b="32573"/>
          <a:stretch>
            <a:fillRect/>
          </a:stretch>
        </p:blipFill>
        <p:spPr bwMode="auto">
          <a:xfrm>
            <a:off x="323538" y="260650"/>
            <a:ext cx="8640959" cy="640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4606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536</Words>
  <Application>Microsoft Office PowerPoint</Application>
  <PresentationFormat>Экран (4:3)</PresentationFormat>
  <Paragraphs>103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Symbol</vt:lpstr>
      <vt:lpstr>Times New Roman</vt:lpstr>
      <vt:lpstr>Trebuchet MS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Популяції живих організмів  та їх основні характеристики. Мікроеволюція </vt:lpstr>
      <vt:lpstr>Популяція – сукупність особин одного виду,  яка займає певну частину ареалу, де тривало існує, і відносно відокремлена від інших груп того ж виду </vt:lpstr>
      <vt:lpstr>Популяція – це форма існування виду, яка характеризується такими показниками: </vt:lpstr>
      <vt:lpstr>Приклади популяцій</vt:lpstr>
      <vt:lpstr>Презентация PowerPoint</vt:lpstr>
      <vt:lpstr>Презентация PowerPoint</vt:lpstr>
      <vt:lpstr>ХАРАКТЕРИСТИКИ ПОПУЛЯЦІЇ </vt:lpstr>
      <vt:lpstr>Презентация PowerPoint</vt:lpstr>
      <vt:lpstr>Презентация PowerPoint</vt:lpstr>
      <vt:lpstr>ХАРАКТЕРИСТИКИ ПОПУЛЯЦІЇ</vt:lpstr>
      <vt:lpstr>Презентация PowerPoint</vt:lpstr>
      <vt:lpstr>ХАРАКТЕРИСТИКИ ПОПУЛЯЦІЇ</vt:lpstr>
      <vt:lpstr>Приклад вікової структури у тварин (Травневий хрущ )</vt:lpstr>
      <vt:lpstr>ХАРАКТЕРИСТИКИ ПОПУЛЯЦІЇ</vt:lpstr>
      <vt:lpstr>ХАРАКТЕРИСТИКИ ПОПУЛЯЦІЇ</vt:lpstr>
      <vt:lpstr>Способи життя</vt:lpstr>
      <vt:lpstr>РУШІЙНІ ЧИННИКИ ЕВОЛЮЦІЇ</vt:lpstr>
      <vt:lpstr>  ФОРМИ ПРИРОДНЬОГО ДОБОРУ</vt:lpstr>
      <vt:lpstr>Презентация PowerPoint</vt:lpstr>
      <vt:lpstr>Презентация PowerPoint</vt:lpstr>
      <vt:lpstr>Елементарні чинники еволюції:</vt:lpstr>
      <vt:lpstr>Ізоляція – виключення або виникнення перешкод вільного схрещування між особинами одного виду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Популяції живих організмів  та їх основні характеристики</dc:title>
  <dc:creator>Toshiba</dc:creator>
  <cp:lastModifiedBy>User</cp:lastModifiedBy>
  <cp:revision>8</cp:revision>
  <dcterms:created xsi:type="dcterms:W3CDTF">2020-04-02T09:59:41Z</dcterms:created>
  <dcterms:modified xsi:type="dcterms:W3CDTF">2024-02-11T10:27:40Z</dcterms:modified>
</cp:coreProperties>
</file>