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8" r:id="rId3"/>
    <p:sldId id="1457" r:id="rId4"/>
    <p:sldId id="1429" r:id="rId5"/>
    <p:sldId id="1074" r:id="rId6"/>
    <p:sldId id="1077" r:id="rId7"/>
    <p:sldId id="1421" r:id="rId8"/>
    <p:sldId id="1469" r:id="rId9"/>
    <p:sldId id="1470" r:id="rId10"/>
    <p:sldId id="1425" r:id="rId11"/>
    <p:sldId id="1435" r:id="rId12"/>
    <p:sldId id="1456" r:id="rId13"/>
    <p:sldId id="1471" r:id="rId14"/>
    <p:sldId id="14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002060"/>
    <a:srgbClr val="1694E9"/>
    <a:srgbClr val="DCD0D7"/>
    <a:srgbClr val="00B050"/>
    <a:srgbClr val="FFFF00"/>
    <a:srgbClr val="295FFF"/>
    <a:srgbClr val="FFB441"/>
    <a:srgbClr val="709E3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76" d="100"/>
          <a:sy n="76" d="100"/>
        </p:scale>
        <p:origin x="77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71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09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25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81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92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80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5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7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484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1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2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№136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3293" y="3687901"/>
            <a:ext cx="93482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>
                <a:solidFill>
                  <a:srgbClr val="2F3242"/>
                </a:solidFill>
              </a:rPr>
              <a:t>Закріплення написання вивчених букв. Списування з друкованого тексту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178195"/>
            <a:ext cx="240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</a:t>
            </a:r>
          </a:p>
        </p:txBody>
      </p:sp>
      <p:pic>
        <p:nvPicPr>
          <p:cNvPr id="11" name="Picture 2" descr="Ð ÐµÐ·ÑÐ»ÑÑÐ°Ñ Ð¿Ð¾ÑÑÐºÑ Ð·Ð¾Ð±ÑÐ°Ð¶ÐµÐ½Ñ Ð·Ð° Ð·Ð°Ð¿Ð¸ÑÐ¾Ð¼ &quot;ÐºÐ»Ð¸Ð¿Ð°ÑÑ Ð´ÐµÑÐ¸ Ð¿Ð¸ÑÑÑ&quot;">
            <a:extLst>
              <a:ext uri="{FF2B5EF4-FFF2-40B4-BE49-F238E27FC236}">
                <a16:creationId xmlns:a16="http://schemas.microsoft.com/office/drawing/2014/main" id="{99412631-D723-4636-8E3D-3A1284E9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11" y="509120"/>
            <a:ext cx="4906806" cy="278271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єБанан _ Dance Banana _ Руханка 2023">
            <a:hlinkClick r:id="" action="ppaction://media"/>
            <a:extLst>
              <a:ext uri="{FF2B5EF4-FFF2-40B4-BE49-F238E27FC236}">
                <a16:creationId xmlns:a16="http://schemas.microsoft.com/office/drawing/2014/main" id="{C6E479B1-2559-251D-FD92-224DDB718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5411" r="26468" b="57827"/>
          <a:stretch/>
        </p:blipFill>
        <p:spPr>
          <a:xfrm>
            <a:off x="128736" y="3031386"/>
            <a:ext cx="11374938" cy="3769666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02.02.2024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9042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prstClr val="white"/>
                </a:solidFill>
              </a:rPr>
              <a:t>Прочитай речення кілька разів та запам’ятай його. Потім </a:t>
            </a:r>
            <a:r>
              <a:rPr lang="uk-UA" sz="2000" b="1" dirty="0" err="1">
                <a:solidFill>
                  <a:prstClr val="white"/>
                </a:solidFill>
              </a:rPr>
              <a:t>запиши</a:t>
            </a:r>
            <a:r>
              <a:rPr lang="uk-UA" sz="2000" b="1" dirty="0">
                <a:solidFill>
                  <a:prstClr val="white"/>
                </a:solidFill>
              </a:rPr>
              <a:t> їх у зошиті</a:t>
            </a:r>
          </a:p>
        </p:txBody>
      </p:sp>
      <p:pic>
        <p:nvPicPr>
          <p:cNvPr id="34" name="Picture 2" descr="Замовити підручники та зошити для 3 класу НУШ з доставкою по Україні.  Купити підручники 3 клас НУШ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648" y="4384927"/>
            <a:ext cx="2437014" cy="24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кутник: округлені кути 16">
            <a:extLst>
              <a:ext uri="{FF2B5EF4-FFF2-40B4-BE49-F238E27FC236}">
                <a16:creationId xmlns:a16="http://schemas.microsoft.com/office/drawing/2014/main" id="{4E5654CC-44FD-4C80-BE22-ADBE4BB9E119}"/>
              </a:ext>
            </a:extLst>
          </p:cNvPr>
          <p:cNvSpPr/>
          <p:nvPr/>
        </p:nvSpPr>
        <p:spPr>
          <a:xfrm>
            <a:off x="290945" y="1361380"/>
            <a:ext cx="10981963" cy="12258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6600" b="1" dirty="0">
                <a:solidFill>
                  <a:schemeClr val="accent6">
                    <a:lumMod val="50000"/>
                  </a:schemeClr>
                </a:solidFill>
              </a:rPr>
              <a:t>Діти  радо  йдуть  до  школи.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40762" r="32786" b="45016"/>
          <a:stretch/>
        </p:blipFill>
        <p:spPr>
          <a:xfrm>
            <a:off x="582106" y="3230178"/>
            <a:ext cx="9268378" cy="12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5411" r="26468" b="57827"/>
          <a:stretch/>
        </p:blipFill>
        <p:spPr>
          <a:xfrm>
            <a:off x="335793" y="2500094"/>
            <a:ext cx="11374938" cy="3769666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02.02.2024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9042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prstClr val="white"/>
                </a:solidFill>
              </a:rPr>
              <a:t>Прочитай речення кілька разів та запам’ятай його. Потім </a:t>
            </a:r>
            <a:r>
              <a:rPr lang="uk-UA" sz="2000" b="1" dirty="0" err="1">
                <a:solidFill>
                  <a:prstClr val="white"/>
                </a:solidFill>
              </a:rPr>
              <a:t>запиши</a:t>
            </a:r>
            <a:r>
              <a:rPr lang="uk-UA" sz="2000" b="1" dirty="0">
                <a:solidFill>
                  <a:prstClr val="white"/>
                </a:solidFill>
              </a:rPr>
              <a:t> їх у зошиті</a:t>
            </a:r>
          </a:p>
        </p:txBody>
      </p:sp>
      <p:pic>
        <p:nvPicPr>
          <p:cNvPr id="34" name="Picture 2" descr="Замовити підручники та зошити для 3 класу НУШ з доставкою по Україні.  Купити підручники 3 клас НУШ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648" y="4384927"/>
            <a:ext cx="2437014" cy="24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кутник: округлені кути 16">
            <a:extLst>
              <a:ext uri="{FF2B5EF4-FFF2-40B4-BE49-F238E27FC236}">
                <a16:creationId xmlns:a16="http://schemas.microsoft.com/office/drawing/2014/main" id="{4E5654CC-44FD-4C80-BE22-ADBE4BB9E119}"/>
              </a:ext>
            </a:extLst>
          </p:cNvPr>
          <p:cNvSpPr/>
          <p:nvPr/>
        </p:nvSpPr>
        <p:spPr>
          <a:xfrm>
            <a:off x="582106" y="1405818"/>
            <a:ext cx="11374938" cy="8512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Дівчатка й хлопчики весело зустріли весну.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0635" r="31500" b="44381"/>
          <a:stretch/>
        </p:blipFill>
        <p:spPr>
          <a:xfrm>
            <a:off x="768880" y="2712235"/>
            <a:ext cx="9366659" cy="1304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41524" r="31286" b="43746"/>
          <a:stretch/>
        </p:blipFill>
        <p:spPr>
          <a:xfrm>
            <a:off x="583508" y="3785261"/>
            <a:ext cx="10151340" cy="13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8301600" y="4694402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61712" y="4694401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1824" y="4721788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Вправа «Ранець – м'ясорубка – кошик»</a:t>
            </a: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689" y="1874773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2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58" y="1915904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717" y="4885899"/>
            <a:ext cx="3262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знання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9605" y="4885899"/>
            <a:ext cx="3262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над цим варто замислитися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1571" y="4858514"/>
            <a:ext cx="2768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це мені  потрібно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F2F37F-47D6-46E8-8498-4DAC35D52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9" b="33611"/>
          <a:stretch/>
        </p:blipFill>
        <p:spPr>
          <a:xfrm>
            <a:off x="180975" y="2962274"/>
            <a:ext cx="11807031" cy="370253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630FA39-C0A2-47C1-A490-7DEC9CF34013}"/>
              </a:ext>
            </a:extLst>
          </p:cNvPr>
          <p:cNvSpPr/>
          <p:nvPr/>
        </p:nvSpPr>
        <p:spPr>
          <a:xfrm>
            <a:off x="1609500" y="3105383"/>
            <a:ext cx="86872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Ось і дзвоник дав сигнал,</a:t>
            </a:r>
          </a:p>
          <a:p>
            <a:r>
              <a:rPr lang="uk-UA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Працювати час настав.</a:t>
            </a:r>
          </a:p>
          <a:p>
            <a:r>
              <a:rPr lang="uk-UA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Тож і ми часу не гаймо,</a:t>
            </a:r>
          </a:p>
          <a:p>
            <a:r>
              <a:rPr lang="uk-UA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І урок розпочинаймо!</a:t>
            </a:r>
          </a:p>
        </p:txBody>
      </p:sp>
      <p:grpSp>
        <p:nvGrpSpPr>
          <p:cNvPr id="8" name="Групувати 9">
            <a:extLst>
              <a:ext uri="{FF2B5EF4-FFF2-40B4-BE49-F238E27FC236}">
                <a16:creationId xmlns:a16="http://schemas.microsoft.com/office/drawing/2014/main" id="{4B4A5907-18EA-4174-8946-7F20039FDB2F}"/>
              </a:ext>
            </a:extLst>
          </p:cNvPr>
          <p:cNvGrpSpPr/>
          <p:nvPr/>
        </p:nvGrpSpPr>
        <p:grpSpPr>
          <a:xfrm>
            <a:off x="8569234" y="1419497"/>
            <a:ext cx="3418772" cy="2535507"/>
            <a:chOff x="5601903" y="1008959"/>
            <a:chExt cx="6485759" cy="570947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884B806-B92B-4020-A18F-67FE04C43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8" b="8491"/>
            <a:stretch/>
          </p:blipFill>
          <p:spPr>
            <a:xfrm>
              <a:off x="5601903" y="1056640"/>
              <a:ext cx="6485759" cy="5661794"/>
            </a:xfrm>
            <a:prstGeom prst="rect">
              <a:avLst/>
            </a:prstGeom>
          </p:spPr>
        </p:pic>
        <p:sp>
          <p:nvSpPr>
            <p:cNvPr id="12" name="Полілінія: фігура 8">
              <a:extLst>
                <a:ext uri="{FF2B5EF4-FFF2-40B4-BE49-F238E27FC236}">
                  <a16:creationId xmlns:a16="http://schemas.microsoft.com/office/drawing/2014/main" id="{082C94E0-84C8-4B1E-8990-8762244FD1F0}"/>
                </a:ext>
              </a:extLst>
            </p:cNvPr>
            <p:cNvSpPr/>
            <p:nvPr/>
          </p:nvSpPr>
          <p:spPr>
            <a:xfrm>
              <a:off x="6883268" y="1008959"/>
              <a:ext cx="4721107" cy="919745"/>
            </a:xfrm>
            <a:custGeom>
              <a:avLst/>
              <a:gdLst>
                <a:gd name="connsiteX0" fmla="*/ 277928 w 4721107"/>
                <a:gd name="connsiteY0" fmla="*/ 88321 h 919745"/>
                <a:gd name="connsiteX1" fmla="*/ 518559 w 4721107"/>
                <a:gd name="connsiteY1" fmla="*/ 598460 h 919745"/>
                <a:gd name="connsiteX2" fmla="*/ 653313 w 4721107"/>
                <a:gd name="connsiteY2" fmla="*/ 916094 h 919745"/>
                <a:gd name="connsiteX3" fmla="*/ 1259705 w 4721107"/>
                <a:gd name="connsiteY3" fmla="*/ 752464 h 919745"/>
                <a:gd name="connsiteX4" fmla="*/ 1712092 w 4721107"/>
                <a:gd name="connsiteY4" fmla="*/ 473332 h 919745"/>
                <a:gd name="connsiteX5" fmla="*/ 2424361 w 4721107"/>
                <a:gd name="connsiteY5" fmla="*/ 473332 h 919745"/>
                <a:gd name="connsiteX6" fmla="*/ 3781524 w 4721107"/>
                <a:gd name="connsiteY6" fmla="*/ 675462 h 919745"/>
                <a:gd name="connsiteX7" fmla="*/ 4667048 w 4721107"/>
                <a:gd name="connsiteY7" fmla="*/ 444456 h 919745"/>
                <a:gd name="connsiteX8" fmla="*/ 4590046 w 4721107"/>
                <a:gd name="connsiteY8" fmla="*/ 136447 h 919745"/>
                <a:gd name="connsiteX9" fmla="*/ 4310913 w 4721107"/>
                <a:gd name="connsiteY9" fmla="*/ 11319 h 919745"/>
                <a:gd name="connsiteX10" fmla="*/ 316429 w 4721107"/>
                <a:gd name="connsiteY10" fmla="*/ 11319 h 919745"/>
                <a:gd name="connsiteX11" fmla="*/ 277928 w 4721107"/>
                <a:gd name="connsiteY11" fmla="*/ 88321 h 91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21107" h="919745">
                  <a:moveTo>
                    <a:pt x="277928" y="88321"/>
                  </a:moveTo>
                  <a:cubicBezTo>
                    <a:pt x="311616" y="186178"/>
                    <a:pt x="455995" y="460498"/>
                    <a:pt x="518559" y="598460"/>
                  </a:cubicBezTo>
                  <a:cubicBezTo>
                    <a:pt x="581123" y="736422"/>
                    <a:pt x="529789" y="890427"/>
                    <a:pt x="653313" y="916094"/>
                  </a:cubicBezTo>
                  <a:cubicBezTo>
                    <a:pt x="776837" y="941761"/>
                    <a:pt x="1083242" y="826258"/>
                    <a:pt x="1259705" y="752464"/>
                  </a:cubicBezTo>
                  <a:cubicBezTo>
                    <a:pt x="1436168" y="678670"/>
                    <a:pt x="1517983" y="519854"/>
                    <a:pt x="1712092" y="473332"/>
                  </a:cubicBezTo>
                  <a:cubicBezTo>
                    <a:pt x="1906201" y="426810"/>
                    <a:pt x="2079456" y="439644"/>
                    <a:pt x="2424361" y="473332"/>
                  </a:cubicBezTo>
                  <a:cubicBezTo>
                    <a:pt x="2769266" y="507020"/>
                    <a:pt x="3407743" y="680275"/>
                    <a:pt x="3781524" y="675462"/>
                  </a:cubicBezTo>
                  <a:cubicBezTo>
                    <a:pt x="4155305" y="670649"/>
                    <a:pt x="4532294" y="534292"/>
                    <a:pt x="4667048" y="444456"/>
                  </a:cubicBezTo>
                  <a:cubicBezTo>
                    <a:pt x="4801802" y="354620"/>
                    <a:pt x="4649402" y="208636"/>
                    <a:pt x="4590046" y="136447"/>
                  </a:cubicBezTo>
                  <a:cubicBezTo>
                    <a:pt x="4530690" y="64258"/>
                    <a:pt x="5023183" y="32174"/>
                    <a:pt x="4310913" y="11319"/>
                  </a:cubicBezTo>
                  <a:cubicBezTo>
                    <a:pt x="3598644" y="-9536"/>
                    <a:pt x="986989" y="3298"/>
                    <a:pt x="316429" y="11319"/>
                  </a:cubicBezTo>
                  <a:cubicBezTo>
                    <a:pt x="-354131" y="19340"/>
                    <a:pt x="244240" y="-9536"/>
                    <a:pt x="277928" y="8832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2544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-209" r="26468" b="58231"/>
          <a:stretch/>
        </p:blipFill>
        <p:spPr>
          <a:xfrm>
            <a:off x="448673" y="1353178"/>
            <a:ext cx="11303364" cy="524791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3728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Назвіть вивчені букви та обведіть їх на с.3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38730" r="13743" b="43870"/>
          <a:stretch/>
        </p:blipFill>
        <p:spPr>
          <a:xfrm>
            <a:off x="778563" y="1396340"/>
            <a:ext cx="10725460" cy="12999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56210" r="88310" b="35054"/>
          <a:stretch/>
        </p:blipFill>
        <p:spPr>
          <a:xfrm>
            <a:off x="1694241" y="2681433"/>
            <a:ext cx="870615" cy="6911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3" t="38730" r="4785" b="45620"/>
          <a:stretch/>
        </p:blipFill>
        <p:spPr>
          <a:xfrm>
            <a:off x="778562" y="2350737"/>
            <a:ext cx="1337621" cy="1222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7" t="40889" r="2786" b="43149"/>
          <a:stretch/>
        </p:blipFill>
        <p:spPr>
          <a:xfrm>
            <a:off x="1054100" y="3517968"/>
            <a:ext cx="2768963" cy="11845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40889" r="24360" b="47022"/>
          <a:stretch/>
        </p:blipFill>
        <p:spPr>
          <a:xfrm>
            <a:off x="2924675" y="2525486"/>
            <a:ext cx="8955759" cy="9031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54145" r="73794" b="34856"/>
          <a:stretch/>
        </p:blipFill>
        <p:spPr>
          <a:xfrm>
            <a:off x="3887148" y="3493252"/>
            <a:ext cx="2426566" cy="834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2" t="40254" r="-3426" b="45895"/>
          <a:stretch/>
        </p:blipFill>
        <p:spPr>
          <a:xfrm>
            <a:off x="925703" y="4395094"/>
            <a:ext cx="8119685" cy="11291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40254" r="53396" b="44537"/>
          <a:stretch/>
        </p:blipFill>
        <p:spPr>
          <a:xfrm>
            <a:off x="6475567" y="3428663"/>
            <a:ext cx="5552008" cy="119713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54656" r="76983" b="31821"/>
          <a:stretch/>
        </p:blipFill>
        <p:spPr>
          <a:xfrm>
            <a:off x="7889610" y="4524034"/>
            <a:ext cx="2107829" cy="996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39492" r="52786" b="46667"/>
          <a:stretch/>
        </p:blipFill>
        <p:spPr>
          <a:xfrm>
            <a:off x="1286715" y="5362479"/>
            <a:ext cx="4312896" cy="103888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39492" r="86437" b="46667"/>
          <a:stretch/>
        </p:blipFill>
        <p:spPr>
          <a:xfrm>
            <a:off x="9724427" y="4332233"/>
            <a:ext cx="869729" cy="109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02.02.2024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039" y="1375374"/>
            <a:ext cx="5312919" cy="3235538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Робота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звичайному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зошиті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D51A2-932C-4596-ACA7-C741AC68A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6191075" y="389940"/>
            <a:ext cx="5788404" cy="61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4FE071-359D-01B5-8FE0-90424E6A7B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2" r="611" b="71453"/>
          <a:stretch/>
        </p:blipFill>
        <p:spPr>
          <a:xfrm>
            <a:off x="850969" y="1066430"/>
            <a:ext cx="10686945" cy="4610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4688" y="159108"/>
            <a:ext cx="156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5908" y="604766"/>
            <a:ext cx="159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02.02.2024</a:t>
            </a:fld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986" name="AutoShape 2" descr="Как правильно сидеть за партой? | Все о детях, все для родител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76592" y="435918"/>
            <a:ext cx="8460943" cy="1055608"/>
          </a:xfrm>
          <a:prstGeom prst="roundRect">
            <a:avLst/>
          </a:prstGeom>
          <a:solidFill>
            <a:srgbClr val="00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Запиши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сьогоднішне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число посередині.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другому рядку Класна робота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2" descr="Картинки про букву А детям — учим русский алфави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EDC81-41F4-F735-A471-0DCA9C8121A8}"/>
              </a:ext>
            </a:extLst>
          </p:cNvPr>
          <p:cNvSpPr txBox="1"/>
          <p:nvPr/>
        </p:nvSpPr>
        <p:spPr>
          <a:xfrm>
            <a:off x="5131643" y="1781570"/>
            <a:ext cx="118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ysy" pitchFamily="50" charset="-52"/>
                <a:ea typeface="+mn-ea"/>
                <a:cs typeface="+mn-cs"/>
              </a:rPr>
              <a:t>08.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16E57-56F8-88BA-C44E-7FBF4F82E295}"/>
              </a:ext>
            </a:extLst>
          </p:cNvPr>
          <p:cNvSpPr txBox="1"/>
          <p:nvPr/>
        </p:nvSpPr>
        <p:spPr>
          <a:xfrm>
            <a:off x="6223490" y="1781570"/>
            <a:ext cx="118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ysy" pitchFamily="50" charset="-52"/>
                <a:ea typeface="+mn-ea"/>
                <a:cs typeface="+mn-cs"/>
              </a:rPr>
              <a:t>02.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E7D85-EF0E-8FDE-5CC5-60EDAA6E64CA}"/>
              </a:ext>
            </a:extLst>
          </p:cNvPr>
          <p:cNvSpPr txBox="1"/>
          <p:nvPr/>
        </p:nvSpPr>
        <p:spPr>
          <a:xfrm>
            <a:off x="7319939" y="1781570"/>
            <a:ext cx="1955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ysy" pitchFamily="50" charset="-52"/>
                <a:ea typeface="+mn-ea"/>
                <a:cs typeface="+mn-cs"/>
              </a:rPr>
              <a:t>24.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76BAEE-3D65-479D-37FC-26A17B7AA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2473307" y="1715433"/>
            <a:ext cx="7245385" cy="25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8448" r="26468" b="73581"/>
          <a:stretch/>
        </p:blipFill>
        <p:spPr>
          <a:xfrm>
            <a:off x="165824" y="4180115"/>
            <a:ext cx="11303364" cy="224681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02.02.2024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11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prstClr val="white"/>
                </a:solidFill>
              </a:rPr>
              <a:t>Запиши слова-назви предметів</a:t>
            </a:r>
          </a:p>
        </p:txBody>
      </p:sp>
      <p:pic>
        <p:nvPicPr>
          <p:cNvPr id="34" name="Picture 2" descr="Замовити підручники та зошити для 3 класу НУШ з доставкою по Україні.  Купити підручники 3 клас НУШ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246" y="1106274"/>
            <a:ext cx="3100416" cy="307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Їжа, яка корисна для здоров'я серця">
            <a:extLst>
              <a:ext uri="{FF2B5EF4-FFF2-40B4-BE49-F238E27FC236}">
                <a16:creationId xmlns:a16="http://schemas.microsoft.com/office/drawing/2014/main" id="{9676D426-14B4-7E83-9B3D-E1684C059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4" y="1646930"/>
            <a:ext cx="2175835" cy="150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Чому їжаки мають гострі голки?">
            <a:extLst>
              <a:ext uri="{FF2B5EF4-FFF2-40B4-BE49-F238E27FC236}">
                <a16:creationId xmlns:a16="http://schemas.microsoft.com/office/drawing/2014/main" id="{CD53D619-5119-2FF1-227F-965F2D58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11" y="1638964"/>
            <a:ext cx="2019992" cy="15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7061797-820C-FC56-192F-B7A98022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64" y="1373706"/>
            <a:ext cx="1966480" cy="196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8448" r="26468" b="73581"/>
          <a:stretch/>
        </p:blipFill>
        <p:spPr>
          <a:xfrm>
            <a:off x="165824" y="4180115"/>
            <a:ext cx="11303364" cy="224681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02.02.2024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11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prstClr val="white"/>
                </a:solidFill>
              </a:rPr>
              <a:t>Запиши слова-назви предметів</a:t>
            </a:r>
          </a:p>
        </p:txBody>
      </p:sp>
      <p:pic>
        <p:nvPicPr>
          <p:cNvPr id="34" name="Picture 2" descr="Замовити підручники та зошити для 3 класу НУШ з доставкою по Україні.  Купити підручники 3 клас НУШ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246" y="1106274"/>
            <a:ext cx="3100416" cy="307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Выращивание гороха в открытом грунте - Метеонова">
            <a:extLst>
              <a:ext uri="{FF2B5EF4-FFF2-40B4-BE49-F238E27FC236}">
                <a16:creationId xmlns:a16="http://schemas.microsoft.com/office/drawing/2014/main" id="{53AD72C6-06BC-A527-40DB-E45D0A7B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5" y="1505094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а страны украина дизайн карты страны украина флаг украины на карте  векторная иллюстрация | Премиум векторы">
            <a:extLst>
              <a:ext uri="{FF2B5EF4-FFF2-40B4-BE49-F238E27FC236}">
                <a16:creationId xmlns:a16="http://schemas.microsoft.com/office/drawing/2014/main" id="{4457FF57-2206-F3EB-0716-C3BAFBBA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21" y="1314190"/>
            <a:ext cx="2114810" cy="21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Чому День Захисника України відзначаємо саме 14 жовтня? | Громадський  Простір">
            <a:extLst>
              <a:ext uri="{FF2B5EF4-FFF2-40B4-BE49-F238E27FC236}">
                <a16:creationId xmlns:a16="http://schemas.microsoft.com/office/drawing/2014/main" id="{D3F4D18C-3876-50D0-DC1B-1952ABC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70" y="1421274"/>
            <a:ext cx="2335340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61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8448" r="26468" b="73581"/>
          <a:stretch/>
        </p:blipFill>
        <p:spPr>
          <a:xfrm>
            <a:off x="265577" y="3429000"/>
            <a:ext cx="11303364" cy="224681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02.02.2024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11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prstClr val="white"/>
                </a:solidFill>
              </a:rPr>
              <a:t>Розділи речення на слова та </a:t>
            </a:r>
            <a:r>
              <a:rPr lang="uk-UA" sz="2000" b="1" dirty="0" err="1">
                <a:solidFill>
                  <a:prstClr val="white"/>
                </a:solidFill>
              </a:rPr>
              <a:t>запиши</a:t>
            </a:r>
            <a:r>
              <a:rPr lang="uk-UA" sz="2000" b="1" dirty="0">
                <a:solidFill>
                  <a:prstClr val="white"/>
                </a:solidFill>
              </a:rPr>
              <a:t> у зошиті писемними буквами</a:t>
            </a:r>
          </a:p>
        </p:txBody>
      </p:sp>
      <p:sp>
        <p:nvSpPr>
          <p:cNvPr id="2" name="Прямокутник: округлені кути 16">
            <a:extLst>
              <a:ext uri="{FF2B5EF4-FFF2-40B4-BE49-F238E27FC236}">
                <a16:creationId xmlns:a16="http://schemas.microsoft.com/office/drawing/2014/main" id="{5B6840D1-D15D-B76E-FDF5-EAF6369F6DF0}"/>
              </a:ext>
            </a:extLst>
          </p:cNvPr>
          <p:cNvSpPr/>
          <p:nvPr/>
        </p:nvSpPr>
        <p:spPr>
          <a:xfrm>
            <a:off x="645653" y="1425578"/>
            <a:ext cx="11303364" cy="1464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8000" b="1" dirty="0" err="1">
                <a:solidFill>
                  <a:schemeClr val="accent6">
                    <a:lumMod val="50000"/>
                  </a:schemeClr>
                </a:solidFill>
              </a:rPr>
              <a:t>МиїздилиуКиївнапоїзді</a:t>
            </a:r>
            <a:r>
              <a:rPr lang="uk-UA" sz="8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840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65C17A-E1C9-4A46-9EC0-2E1BF1E3B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5" y="1195754"/>
            <a:ext cx="11873617" cy="55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172</Words>
  <Application>Microsoft Office PowerPoint</Application>
  <PresentationFormat>Широкий екран</PresentationFormat>
  <Paragraphs>59</Paragraphs>
  <Slides>13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Propysy</vt:lpstr>
      <vt:lpstr>Тема Office</vt:lpstr>
      <vt:lpstr>2_Тема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m1446</cp:lastModifiedBy>
  <cp:revision>307</cp:revision>
  <dcterms:created xsi:type="dcterms:W3CDTF">2018-01-05T16:38:53Z</dcterms:created>
  <dcterms:modified xsi:type="dcterms:W3CDTF">2024-02-02T16:22:24Z</dcterms:modified>
</cp:coreProperties>
</file>