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0"/>
  </p:notesMasterIdLst>
  <p:sldIdLst>
    <p:sldId id="256" r:id="rId2"/>
    <p:sldId id="257" r:id="rId3"/>
    <p:sldId id="258" r:id="rId4"/>
    <p:sldId id="259" r:id="rId5"/>
    <p:sldId id="260" r:id="rId6"/>
    <p:sldId id="261" r:id="rId7"/>
    <p:sldId id="262" r:id="rId8"/>
    <p:sldId id="263" r:id="rId9"/>
    <p:sldId id="266" r:id="rId10"/>
    <p:sldId id="267" r:id="rId11"/>
    <p:sldId id="268" r:id="rId12"/>
    <p:sldId id="271" r:id="rId13"/>
    <p:sldId id="272" r:id="rId14"/>
    <p:sldId id="275" r:id="rId15"/>
    <p:sldId id="276" r:id="rId16"/>
    <p:sldId id="277" r:id="rId17"/>
    <p:sldId id="278" r:id="rId18"/>
    <p:sldId id="279"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Lato" panose="020B0604020202020204" charset="0"/>
      <p:regular r:id="rId25"/>
      <p:bold r:id="rId26"/>
      <p:italic r:id="rId27"/>
      <p:boldItalic r:id="rId28"/>
    </p:embeddedFont>
    <p:embeddedFont>
      <p:font typeface="Raleway" panose="020B0604020202020204" charset="-52"/>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adij Shmigelski" initials="GS" lastIdx="1" clrIdx="0">
    <p:extLst>
      <p:ext uri="{19B8F6BF-5375-455C-9EA6-DF929625EA0E}">
        <p15:presenceInfo xmlns:p15="http://schemas.microsoft.com/office/powerpoint/2012/main" userId="295325e19a4543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6" y="7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9T09:12:22.245" idx="1">
    <p:pos x="201" y="64"/>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f88252dc4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f88252dc4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f88252dc4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f88252dc4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f88252dc4_0_1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f88252dc4_0_1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f88252dc4_0_1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f88252dc4_0_1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659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56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877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91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f88252dc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f88252dc4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f88252dc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88252dc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f88252dc4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f88252dc4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f88252dc4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f88252dc4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latin typeface="Raleway"/>
                <a:ea typeface="Raleway"/>
                <a:cs typeface="Raleway"/>
                <a:sym typeface="Raleway"/>
              </a:rPr>
              <a:t>Конфиденциально</a:t>
            </a:r>
            <a:endParaRPr sz="600" b="1">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latin typeface="Raleway"/>
                <a:ea typeface="Raleway"/>
                <a:cs typeface="Raleway"/>
                <a:sym typeface="Raleway"/>
              </a:rPr>
              <a:t>Создано для компании </a:t>
            </a:r>
            <a:r>
              <a:rPr lang="ru" sz="600" b="1">
                <a:latin typeface="Raleway"/>
                <a:ea typeface="Raleway"/>
                <a:cs typeface="Raleway"/>
                <a:sym typeface="Raleway"/>
              </a:rPr>
              <a:t>[Название компании]</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ru" sz="600">
                <a:latin typeface="Raleway"/>
                <a:ea typeface="Raleway"/>
                <a:cs typeface="Raleway"/>
                <a:sym typeface="Raleway"/>
              </a:rPr>
              <a:t>Версия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solidFill>
                  <a:srgbClr val="FFFFFF"/>
                </a:solidFill>
                <a:latin typeface="Raleway"/>
                <a:ea typeface="Raleway"/>
                <a:cs typeface="Raleway"/>
                <a:sym typeface="Raleway"/>
              </a:rPr>
              <a:t>Конфиденциально</a:t>
            </a:r>
            <a:endParaRPr sz="600" b="1">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ru" sz="600">
                <a:solidFill>
                  <a:srgbClr val="FFFFFF"/>
                </a:solidFill>
                <a:latin typeface="Raleway"/>
                <a:ea typeface="Raleway"/>
                <a:cs typeface="Raleway"/>
                <a:sym typeface="Raleway"/>
              </a:rPr>
              <a:t>Создано для компании </a:t>
            </a:r>
            <a:r>
              <a:rPr lang="ru" sz="600" b="1">
                <a:solidFill>
                  <a:srgbClr val="FFFFFF"/>
                </a:solidFill>
                <a:latin typeface="Raleway"/>
                <a:ea typeface="Raleway"/>
                <a:cs typeface="Raleway"/>
                <a:sym typeface="Raleway"/>
              </a:rPr>
              <a:t>[Название компании]</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ru" sz="600">
                <a:solidFill>
                  <a:srgbClr val="FFFFFF"/>
                </a:solidFill>
                <a:latin typeface="Raleway"/>
                <a:ea typeface="Raleway"/>
                <a:cs typeface="Raleway"/>
                <a:sym typeface="Raleway"/>
              </a:rPr>
              <a:t>Версия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ru"/>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pic>
        <p:nvPicPr>
          <p:cNvPr id="65" name="Google Shape;65;p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ru"/>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93" name="Google Shape;93;p9">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515257" y="480528"/>
            <a:ext cx="8113485" cy="70964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3600" dirty="0"/>
              <a:t>Розділ </a:t>
            </a:r>
            <a:r>
              <a:rPr lang="es-ES" sz="3600" dirty="0"/>
              <a:t>V</a:t>
            </a:r>
            <a:r>
              <a:rPr lang="uk-UA" sz="3600" dirty="0"/>
              <a:t>І. Тактична підготовка</a:t>
            </a:r>
            <a:endParaRPr sz="3600" dirty="0"/>
          </a:p>
        </p:txBody>
      </p:sp>
      <p:sp>
        <p:nvSpPr>
          <p:cNvPr id="177" name="Google Shape;177;p18"/>
          <p:cNvSpPr txBox="1">
            <a:spLocks noGrp="1"/>
          </p:cNvSpPr>
          <p:nvPr>
            <p:ph type="subTitle" idx="1"/>
          </p:nvPr>
        </p:nvSpPr>
        <p:spPr>
          <a:xfrm>
            <a:off x="758592" y="1750043"/>
            <a:ext cx="7870150" cy="54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2800" b="1" dirty="0">
                <a:solidFill>
                  <a:schemeClr val="bg2"/>
                </a:solidFill>
              </a:rPr>
              <a:t>Тема 4. Основи військової топографії.</a:t>
            </a:r>
            <a:endParaRPr sz="2800" b="1" dirty="0">
              <a:solidFill>
                <a:schemeClr val="bg2"/>
              </a:solidFill>
            </a:endParaRPr>
          </a:p>
        </p:txBody>
      </p:sp>
      <p:sp>
        <p:nvSpPr>
          <p:cNvPr id="5" name="TextBox 4">
            <a:extLst>
              <a:ext uri="{FF2B5EF4-FFF2-40B4-BE49-F238E27FC236}">
                <a16:creationId xmlns:a16="http://schemas.microsoft.com/office/drawing/2014/main" id="{A5E7F136-5F19-4A27-802B-6B9EC9BE1E99}"/>
              </a:ext>
            </a:extLst>
          </p:cNvPr>
          <p:cNvSpPr txBox="1"/>
          <p:nvPr/>
        </p:nvSpPr>
        <p:spPr>
          <a:xfrm>
            <a:off x="2407667" y="2873991"/>
            <a:ext cx="4572000" cy="736355"/>
          </a:xfrm>
          <a:prstGeom prst="rect">
            <a:avLst/>
          </a:prstGeom>
          <a:noFill/>
        </p:spPr>
        <p:txBody>
          <a:bodyPr wrap="square">
            <a:spAutoFit/>
          </a:bodyPr>
          <a:lstStyle/>
          <a:p>
            <a:pPr algn="ctr">
              <a:lnSpc>
                <a:spcPct val="107000"/>
              </a:lnSpc>
              <a:spcAft>
                <a:spcPts val="800"/>
              </a:spcAft>
            </a:pPr>
            <a:r>
              <a:rPr lang="uk-UA" sz="2000" b="1" i="1" dirty="0">
                <a:effectLst/>
                <a:latin typeface="Calibri" panose="020F0502020204030204" pitchFamily="34" charset="0"/>
                <a:ea typeface="Calibri" panose="020F0502020204030204" pitchFamily="34" charset="0"/>
                <a:cs typeface="Times New Roman" panose="02020603050405020304" pitchFamily="18" charset="0"/>
              </a:rPr>
              <a:t>Суть зображення рельєфу місцевості на картах горизонталями</a:t>
            </a:r>
            <a:endParaRPr lang="ru-RU"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44"/>
        <p:cNvGrpSpPr/>
        <p:nvPr/>
      </p:nvGrpSpPr>
      <p:grpSpPr>
        <a:xfrm>
          <a:off x="0" y="0"/>
          <a:ext cx="0" cy="0"/>
          <a:chOff x="0" y="0"/>
          <a:chExt cx="0" cy="0"/>
        </a:xfrm>
      </p:grpSpPr>
      <p:sp>
        <p:nvSpPr>
          <p:cNvPr id="545" name="Google Shape;545;p29"/>
          <p:cNvSpPr txBox="1">
            <a:spLocks noGrp="1"/>
          </p:cNvSpPr>
          <p:nvPr>
            <p:ph type="title"/>
          </p:nvPr>
        </p:nvSpPr>
        <p:spPr>
          <a:xfrm>
            <a:off x="860079" y="161149"/>
            <a:ext cx="7010100" cy="4145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2000" dirty="0"/>
              <a:t>Висота перерізу</a:t>
            </a:r>
            <a:endParaRPr sz="2000" dirty="0"/>
          </a:p>
        </p:txBody>
      </p:sp>
      <p:sp>
        <p:nvSpPr>
          <p:cNvPr id="546" name="Google Shape;546;p29"/>
          <p:cNvSpPr txBox="1">
            <a:spLocks noGrp="1"/>
          </p:cNvSpPr>
          <p:nvPr>
            <p:ph type="body" idx="4294967295"/>
          </p:nvPr>
        </p:nvSpPr>
        <p:spPr>
          <a:xfrm>
            <a:off x="359720" y="705341"/>
            <a:ext cx="8276280" cy="1458307"/>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uk-UA" sz="1600" b="1" dirty="0">
                <a:solidFill>
                  <a:srgbClr val="FFFFFF"/>
                </a:solidFill>
              </a:rPr>
              <a:t>Для кожного масштабу карт висота перерізу рельєфу стандартна. У таблиці наведені висоти перерізу, що використовуються на сучасних топографічних картах.</a:t>
            </a:r>
          </a:p>
          <a:p>
            <a:pPr marL="0" lvl="0" indent="0" algn="ctr" rtl="0">
              <a:spcBef>
                <a:spcPts val="0"/>
              </a:spcBef>
              <a:spcAft>
                <a:spcPts val="1600"/>
              </a:spcAft>
              <a:buNone/>
            </a:pPr>
            <a:r>
              <a:rPr lang="uk-UA" sz="1600" b="1" dirty="0">
                <a:solidFill>
                  <a:srgbClr val="FFFFFF"/>
                </a:solidFill>
              </a:rPr>
              <a:t>Чим більший масштаб карти, тим менша висота перерізу рельєфу, тобто на великомасштабних картах рельєф зображується більш детально</a:t>
            </a:r>
            <a:endParaRPr sz="1600" b="1" dirty="0">
              <a:solidFill>
                <a:srgbClr val="FFFFFF"/>
              </a:solidFill>
            </a:endParaRPr>
          </a:p>
        </p:txBody>
      </p:sp>
      <p:graphicFrame>
        <p:nvGraphicFramePr>
          <p:cNvPr id="2" name="Таблица 2">
            <a:extLst>
              <a:ext uri="{FF2B5EF4-FFF2-40B4-BE49-F238E27FC236}">
                <a16:creationId xmlns:a16="http://schemas.microsoft.com/office/drawing/2014/main" id="{12E1DF41-8033-41D3-8F5A-BCA3D19948BA}"/>
              </a:ext>
            </a:extLst>
          </p:cNvPr>
          <p:cNvGraphicFramePr>
            <a:graphicFrameLocks noGrp="1"/>
          </p:cNvGraphicFramePr>
          <p:nvPr>
            <p:extLst>
              <p:ext uri="{D42A27DB-BD31-4B8C-83A1-F6EECF244321}">
                <p14:modId xmlns:p14="http://schemas.microsoft.com/office/powerpoint/2010/main" val="3607729766"/>
              </p:ext>
            </p:extLst>
          </p:nvPr>
        </p:nvGraphicFramePr>
        <p:xfrm>
          <a:off x="359720" y="2293257"/>
          <a:ext cx="8276280" cy="2701201"/>
        </p:xfrm>
        <a:graphic>
          <a:graphicData uri="http://schemas.openxmlformats.org/drawingml/2006/table">
            <a:tbl>
              <a:tblPr firstRow="1" bandRow="1">
                <a:tableStyleId>{5C22544A-7EE6-4342-B048-85BDC9FD1C3A}</a:tableStyleId>
              </a:tblPr>
              <a:tblGrid>
                <a:gridCol w="2069070">
                  <a:extLst>
                    <a:ext uri="{9D8B030D-6E8A-4147-A177-3AD203B41FA5}">
                      <a16:colId xmlns:a16="http://schemas.microsoft.com/office/drawing/2014/main" val="3438509036"/>
                    </a:ext>
                  </a:extLst>
                </a:gridCol>
                <a:gridCol w="2069070">
                  <a:extLst>
                    <a:ext uri="{9D8B030D-6E8A-4147-A177-3AD203B41FA5}">
                      <a16:colId xmlns:a16="http://schemas.microsoft.com/office/drawing/2014/main" val="1303225999"/>
                    </a:ext>
                  </a:extLst>
                </a:gridCol>
                <a:gridCol w="2069070">
                  <a:extLst>
                    <a:ext uri="{9D8B030D-6E8A-4147-A177-3AD203B41FA5}">
                      <a16:colId xmlns:a16="http://schemas.microsoft.com/office/drawing/2014/main" val="3148170330"/>
                    </a:ext>
                  </a:extLst>
                </a:gridCol>
                <a:gridCol w="2069070">
                  <a:extLst>
                    <a:ext uri="{9D8B030D-6E8A-4147-A177-3AD203B41FA5}">
                      <a16:colId xmlns:a16="http://schemas.microsoft.com/office/drawing/2014/main" val="4102285087"/>
                    </a:ext>
                  </a:extLst>
                </a:gridCol>
              </a:tblGrid>
              <a:tr h="384130">
                <a:tc rowSpan="2">
                  <a:txBody>
                    <a:bodyPr/>
                    <a:lstStyle/>
                    <a:p>
                      <a:pPr algn="ctr"/>
                      <a:r>
                        <a:rPr lang="uk-UA" b="1" dirty="0"/>
                        <a:t>Масштаб карти</a:t>
                      </a:r>
                      <a:endParaRPr lang="ru-RU" b="1" dirty="0"/>
                    </a:p>
                  </a:txBody>
                  <a:tcPr/>
                </a:tc>
                <a:tc gridSpan="3">
                  <a:txBody>
                    <a:bodyPr/>
                    <a:lstStyle/>
                    <a:p>
                      <a:pPr algn="ctr"/>
                      <a:r>
                        <a:rPr lang="uk-UA" b="1" dirty="0"/>
                        <a:t>Висота перерізу, м</a:t>
                      </a:r>
                      <a:endParaRPr lang="ru-RU" b="1" dirty="0"/>
                    </a:p>
                  </a:txBody>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1566172254"/>
                  </a:ext>
                </a:extLst>
              </a:tr>
              <a:tr h="384130">
                <a:tc vMerge="1">
                  <a:txBody>
                    <a:bodyPr/>
                    <a:lstStyle/>
                    <a:p>
                      <a:endParaRPr lang="ru-RU" dirty="0"/>
                    </a:p>
                  </a:txBody>
                  <a:tcPr/>
                </a:tc>
                <a:tc>
                  <a:txBody>
                    <a:bodyPr/>
                    <a:lstStyle/>
                    <a:p>
                      <a:pPr algn="ctr"/>
                      <a:r>
                        <a:rPr lang="uk-UA" sz="1000" b="1" dirty="0">
                          <a:solidFill>
                            <a:schemeClr val="bg2"/>
                          </a:solidFill>
                        </a:rPr>
                        <a:t>Для рівнинної, пагорбкуватої місцевості</a:t>
                      </a:r>
                      <a:endParaRPr lang="ru-RU" sz="1000" b="1" dirty="0">
                        <a:solidFill>
                          <a:schemeClr val="bg2"/>
                        </a:solidFill>
                      </a:endParaRPr>
                    </a:p>
                  </a:txBody>
                  <a:tcPr/>
                </a:tc>
                <a:tc>
                  <a:txBody>
                    <a:bodyPr/>
                    <a:lstStyle/>
                    <a:p>
                      <a:pPr algn="ctr"/>
                      <a:r>
                        <a:rPr lang="uk-UA" sz="1000" b="1" dirty="0">
                          <a:solidFill>
                            <a:schemeClr val="bg2"/>
                          </a:solidFill>
                        </a:rPr>
                        <a:t>Для гірської місцевості</a:t>
                      </a:r>
                      <a:endParaRPr lang="ru-RU" sz="1000" b="1" dirty="0">
                        <a:solidFill>
                          <a:schemeClr val="bg2"/>
                        </a:solidFill>
                      </a:endParaRPr>
                    </a:p>
                  </a:txBody>
                  <a:tcPr/>
                </a:tc>
                <a:tc>
                  <a:txBody>
                    <a:bodyPr/>
                    <a:lstStyle/>
                    <a:p>
                      <a:pPr algn="ctr"/>
                      <a:r>
                        <a:rPr lang="uk-UA" sz="1000" b="1" dirty="0">
                          <a:solidFill>
                            <a:schemeClr val="bg2"/>
                          </a:solidFill>
                        </a:rPr>
                        <a:t>Для високогірної місцевості</a:t>
                      </a:r>
                      <a:endParaRPr lang="ru-RU" sz="1000" b="1" dirty="0">
                        <a:solidFill>
                          <a:schemeClr val="bg2"/>
                        </a:solidFill>
                      </a:endParaRPr>
                    </a:p>
                  </a:txBody>
                  <a:tcPr/>
                </a:tc>
                <a:extLst>
                  <a:ext uri="{0D108BD9-81ED-4DB2-BD59-A6C34878D82A}">
                    <a16:rowId xmlns:a16="http://schemas.microsoft.com/office/drawing/2014/main" val="633942614"/>
                  </a:ext>
                </a:extLst>
              </a:tr>
              <a:tr h="384311">
                <a:tc>
                  <a:txBody>
                    <a:bodyPr/>
                    <a:lstStyle/>
                    <a:p>
                      <a:pPr algn="ctr"/>
                      <a:r>
                        <a:rPr lang="uk-UA" b="1" dirty="0">
                          <a:solidFill>
                            <a:schemeClr val="bg2"/>
                          </a:solidFill>
                        </a:rPr>
                        <a:t>1:25 000</a:t>
                      </a:r>
                      <a:endParaRPr lang="ru-RU" b="1" dirty="0">
                        <a:solidFill>
                          <a:schemeClr val="bg2"/>
                        </a:solidFill>
                      </a:endParaRPr>
                    </a:p>
                  </a:txBody>
                  <a:tcPr/>
                </a:tc>
                <a:tc>
                  <a:txBody>
                    <a:bodyPr/>
                    <a:lstStyle/>
                    <a:p>
                      <a:pPr algn="ctr"/>
                      <a:r>
                        <a:rPr lang="uk-UA" b="1" dirty="0">
                          <a:solidFill>
                            <a:schemeClr val="bg2"/>
                          </a:solidFill>
                        </a:rPr>
                        <a:t>5</a:t>
                      </a:r>
                      <a:endParaRPr lang="ru-RU" b="1" dirty="0">
                        <a:solidFill>
                          <a:schemeClr val="bg2"/>
                        </a:solidFill>
                      </a:endParaRPr>
                    </a:p>
                  </a:txBody>
                  <a:tcPr/>
                </a:tc>
                <a:tc>
                  <a:txBody>
                    <a:bodyPr/>
                    <a:lstStyle/>
                    <a:p>
                      <a:pPr algn="ctr"/>
                      <a:r>
                        <a:rPr lang="uk-UA" b="1" dirty="0">
                          <a:solidFill>
                            <a:schemeClr val="bg2"/>
                          </a:solidFill>
                        </a:rPr>
                        <a:t>5</a:t>
                      </a:r>
                      <a:endParaRPr lang="ru-RU" b="1" dirty="0">
                        <a:solidFill>
                          <a:schemeClr val="bg2"/>
                        </a:solidFill>
                      </a:endParaRPr>
                    </a:p>
                  </a:txBody>
                  <a:tcPr/>
                </a:tc>
                <a:tc>
                  <a:txBody>
                    <a:bodyPr/>
                    <a:lstStyle/>
                    <a:p>
                      <a:pPr algn="ctr"/>
                      <a:r>
                        <a:rPr lang="uk-UA" b="1" dirty="0">
                          <a:solidFill>
                            <a:schemeClr val="bg2"/>
                          </a:solidFill>
                        </a:rPr>
                        <a:t>10</a:t>
                      </a:r>
                      <a:endParaRPr lang="ru-RU" b="1" dirty="0">
                        <a:solidFill>
                          <a:schemeClr val="bg2"/>
                        </a:solidFill>
                      </a:endParaRPr>
                    </a:p>
                  </a:txBody>
                  <a:tcPr/>
                </a:tc>
                <a:extLst>
                  <a:ext uri="{0D108BD9-81ED-4DB2-BD59-A6C34878D82A}">
                    <a16:rowId xmlns:a16="http://schemas.microsoft.com/office/drawing/2014/main" val="608183970"/>
                  </a:ext>
                </a:extLst>
              </a:tr>
              <a:tr h="384130">
                <a:tc>
                  <a:txBody>
                    <a:bodyPr/>
                    <a:lstStyle/>
                    <a:p>
                      <a:pPr algn="ctr"/>
                      <a:r>
                        <a:rPr lang="uk-UA" b="1" dirty="0">
                          <a:solidFill>
                            <a:schemeClr val="bg2"/>
                          </a:solidFill>
                        </a:rPr>
                        <a:t>1:50 000</a:t>
                      </a:r>
                      <a:endParaRPr lang="ru-RU" b="1" dirty="0">
                        <a:solidFill>
                          <a:schemeClr val="bg2"/>
                        </a:solidFill>
                      </a:endParaRPr>
                    </a:p>
                  </a:txBody>
                  <a:tcPr/>
                </a:tc>
                <a:tc>
                  <a:txBody>
                    <a:bodyPr/>
                    <a:lstStyle/>
                    <a:p>
                      <a:pPr algn="ctr"/>
                      <a:r>
                        <a:rPr lang="uk-UA" b="1" dirty="0">
                          <a:solidFill>
                            <a:schemeClr val="bg2"/>
                          </a:solidFill>
                        </a:rPr>
                        <a:t>10</a:t>
                      </a:r>
                      <a:endParaRPr lang="ru-RU" b="1" dirty="0">
                        <a:solidFill>
                          <a:schemeClr val="bg2"/>
                        </a:solidFill>
                      </a:endParaRPr>
                    </a:p>
                  </a:txBody>
                  <a:tcPr/>
                </a:tc>
                <a:tc>
                  <a:txBody>
                    <a:bodyPr/>
                    <a:lstStyle/>
                    <a:p>
                      <a:pPr algn="ctr"/>
                      <a:r>
                        <a:rPr lang="uk-UA" b="1" dirty="0">
                          <a:solidFill>
                            <a:schemeClr val="bg2"/>
                          </a:solidFill>
                        </a:rPr>
                        <a:t>10</a:t>
                      </a:r>
                      <a:endParaRPr lang="ru-RU" b="1" dirty="0">
                        <a:solidFill>
                          <a:schemeClr val="bg2"/>
                        </a:solidFill>
                      </a:endParaRPr>
                    </a:p>
                  </a:txBody>
                  <a:tcPr/>
                </a:tc>
                <a:tc>
                  <a:txBody>
                    <a:bodyPr/>
                    <a:lstStyle/>
                    <a:p>
                      <a:pPr algn="ctr"/>
                      <a:r>
                        <a:rPr lang="uk-UA" b="1" dirty="0">
                          <a:solidFill>
                            <a:schemeClr val="bg2"/>
                          </a:solidFill>
                        </a:rPr>
                        <a:t>20</a:t>
                      </a:r>
                      <a:endParaRPr lang="ru-RU" b="1" dirty="0">
                        <a:solidFill>
                          <a:schemeClr val="bg2"/>
                        </a:solidFill>
                      </a:endParaRPr>
                    </a:p>
                  </a:txBody>
                  <a:tcPr/>
                </a:tc>
                <a:extLst>
                  <a:ext uri="{0D108BD9-81ED-4DB2-BD59-A6C34878D82A}">
                    <a16:rowId xmlns:a16="http://schemas.microsoft.com/office/drawing/2014/main" val="2767789338"/>
                  </a:ext>
                </a:extLst>
              </a:tr>
              <a:tr h="384130">
                <a:tc>
                  <a:txBody>
                    <a:bodyPr/>
                    <a:lstStyle/>
                    <a:p>
                      <a:pPr algn="ctr"/>
                      <a:r>
                        <a:rPr lang="uk-UA" b="1" dirty="0">
                          <a:solidFill>
                            <a:schemeClr val="bg2"/>
                          </a:solidFill>
                        </a:rPr>
                        <a:t>1:100 000</a:t>
                      </a:r>
                      <a:endParaRPr lang="ru-RU" b="1" dirty="0">
                        <a:solidFill>
                          <a:schemeClr val="bg2"/>
                        </a:solidFill>
                      </a:endParaRPr>
                    </a:p>
                  </a:txBody>
                  <a:tcPr/>
                </a:tc>
                <a:tc>
                  <a:txBody>
                    <a:bodyPr/>
                    <a:lstStyle/>
                    <a:p>
                      <a:pPr algn="ctr"/>
                      <a:r>
                        <a:rPr lang="uk-UA" b="1" dirty="0">
                          <a:solidFill>
                            <a:schemeClr val="bg2"/>
                          </a:solidFill>
                        </a:rPr>
                        <a:t>20</a:t>
                      </a:r>
                      <a:endParaRPr lang="ru-RU" b="1" dirty="0">
                        <a:solidFill>
                          <a:schemeClr val="bg2"/>
                        </a:solidFill>
                      </a:endParaRPr>
                    </a:p>
                  </a:txBody>
                  <a:tcPr/>
                </a:tc>
                <a:tc>
                  <a:txBody>
                    <a:bodyPr/>
                    <a:lstStyle/>
                    <a:p>
                      <a:pPr algn="ctr"/>
                      <a:r>
                        <a:rPr lang="uk-UA" b="1" dirty="0">
                          <a:solidFill>
                            <a:schemeClr val="bg2"/>
                          </a:solidFill>
                        </a:rPr>
                        <a:t>20</a:t>
                      </a:r>
                      <a:endParaRPr lang="ru-RU" b="1" dirty="0">
                        <a:solidFill>
                          <a:schemeClr val="bg2"/>
                        </a:solidFill>
                      </a:endParaRPr>
                    </a:p>
                  </a:txBody>
                  <a:tcPr/>
                </a:tc>
                <a:tc>
                  <a:txBody>
                    <a:bodyPr/>
                    <a:lstStyle/>
                    <a:p>
                      <a:pPr algn="ctr"/>
                      <a:r>
                        <a:rPr lang="uk-UA" b="1" dirty="0">
                          <a:solidFill>
                            <a:schemeClr val="bg2"/>
                          </a:solidFill>
                        </a:rPr>
                        <a:t>40</a:t>
                      </a:r>
                      <a:endParaRPr lang="ru-RU" b="1" dirty="0">
                        <a:solidFill>
                          <a:schemeClr val="bg2"/>
                        </a:solidFill>
                      </a:endParaRPr>
                    </a:p>
                  </a:txBody>
                  <a:tcPr/>
                </a:tc>
                <a:extLst>
                  <a:ext uri="{0D108BD9-81ED-4DB2-BD59-A6C34878D82A}">
                    <a16:rowId xmlns:a16="http://schemas.microsoft.com/office/drawing/2014/main" val="2257060778"/>
                  </a:ext>
                </a:extLst>
              </a:tr>
              <a:tr h="384130">
                <a:tc>
                  <a:txBody>
                    <a:bodyPr/>
                    <a:lstStyle/>
                    <a:p>
                      <a:pPr algn="ctr"/>
                      <a:r>
                        <a:rPr lang="uk-UA" b="1" dirty="0">
                          <a:solidFill>
                            <a:schemeClr val="bg2"/>
                          </a:solidFill>
                        </a:rPr>
                        <a:t>1:200 000</a:t>
                      </a:r>
                      <a:endParaRPr lang="ru-RU" b="1" dirty="0">
                        <a:solidFill>
                          <a:schemeClr val="bg2"/>
                        </a:solidFill>
                      </a:endParaRPr>
                    </a:p>
                  </a:txBody>
                  <a:tcPr/>
                </a:tc>
                <a:tc>
                  <a:txBody>
                    <a:bodyPr/>
                    <a:lstStyle/>
                    <a:p>
                      <a:pPr algn="ctr"/>
                      <a:r>
                        <a:rPr lang="uk-UA" b="1" dirty="0">
                          <a:solidFill>
                            <a:schemeClr val="bg2"/>
                          </a:solidFill>
                        </a:rPr>
                        <a:t>20</a:t>
                      </a:r>
                      <a:endParaRPr lang="ru-RU" b="1" dirty="0">
                        <a:solidFill>
                          <a:schemeClr val="bg2"/>
                        </a:solidFill>
                      </a:endParaRPr>
                    </a:p>
                  </a:txBody>
                  <a:tcPr/>
                </a:tc>
                <a:tc>
                  <a:txBody>
                    <a:bodyPr/>
                    <a:lstStyle/>
                    <a:p>
                      <a:pPr algn="ctr"/>
                      <a:r>
                        <a:rPr lang="uk-UA" b="1" dirty="0">
                          <a:solidFill>
                            <a:schemeClr val="bg2"/>
                          </a:solidFill>
                        </a:rPr>
                        <a:t>40</a:t>
                      </a:r>
                      <a:endParaRPr lang="ru-RU" b="1" dirty="0">
                        <a:solidFill>
                          <a:schemeClr val="bg2"/>
                        </a:solidFill>
                      </a:endParaRPr>
                    </a:p>
                  </a:txBody>
                  <a:tcPr/>
                </a:tc>
                <a:tc>
                  <a:txBody>
                    <a:bodyPr/>
                    <a:lstStyle/>
                    <a:p>
                      <a:pPr algn="ctr"/>
                      <a:r>
                        <a:rPr lang="uk-UA" b="1" dirty="0">
                          <a:solidFill>
                            <a:schemeClr val="bg2"/>
                          </a:solidFill>
                        </a:rPr>
                        <a:t>80</a:t>
                      </a:r>
                      <a:endParaRPr lang="ru-RU" b="1" dirty="0">
                        <a:solidFill>
                          <a:schemeClr val="bg2"/>
                        </a:solidFill>
                      </a:endParaRPr>
                    </a:p>
                  </a:txBody>
                  <a:tcPr/>
                </a:tc>
                <a:extLst>
                  <a:ext uri="{0D108BD9-81ED-4DB2-BD59-A6C34878D82A}">
                    <a16:rowId xmlns:a16="http://schemas.microsoft.com/office/drawing/2014/main" val="3193915221"/>
                  </a:ext>
                </a:extLst>
              </a:tr>
              <a:tr h="384130">
                <a:tc>
                  <a:txBody>
                    <a:bodyPr/>
                    <a:lstStyle/>
                    <a:p>
                      <a:pPr algn="ctr"/>
                      <a:r>
                        <a:rPr lang="uk-UA" b="1" dirty="0">
                          <a:solidFill>
                            <a:schemeClr val="bg2"/>
                          </a:solidFill>
                        </a:rPr>
                        <a:t>1:500 000</a:t>
                      </a:r>
                      <a:endParaRPr lang="ru-RU" b="1" dirty="0">
                        <a:solidFill>
                          <a:schemeClr val="bg2"/>
                        </a:solidFill>
                      </a:endParaRPr>
                    </a:p>
                  </a:txBody>
                  <a:tcPr/>
                </a:tc>
                <a:tc>
                  <a:txBody>
                    <a:bodyPr/>
                    <a:lstStyle/>
                    <a:p>
                      <a:pPr algn="ctr"/>
                      <a:r>
                        <a:rPr lang="uk-UA" b="1" dirty="0">
                          <a:solidFill>
                            <a:schemeClr val="bg2"/>
                          </a:solidFill>
                        </a:rPr>
                        <a:t>50</a:t>
                      </a:r>
                      <a:endParaRPr lang="ru-RU" b="1" dirty="0">
                        <a:solidFill>
                          <a:schemeClr val="bg2"/>
                        </a:solidFill>
                      </a:endParaRPr>
                    </a:p>
                  </a:txBody>
                  <a:tcPr/>
                </a:tc>
                <a:tc>
                  <a:txBody>
                    <a:bodyPr/>
                    <a:lstStyle/>
                    <a:p>
                      <a:pPr algn="ctr"/>
                      <a:r>
                        <a:rPr lang="uk-UA" b="1" dirty="0">
                          <a:solidFill>
                            <a:schemeClr val="bg2"/>
                          </a:solidFill>
                        </a:rPr>
                        <a:t>100</a:t>
                      </a:r>
                      <a:endParaRPr lang="ru-RU" b="1" dirty="0">
                        <a:solidFill>
                          <a:schemeClr val="bg2"/>
                        </a:solidFill>
                      </a:endParaRPr>
                    </a:p>
                  </a:txBody>
                  <a:tcPr/>
                </a:tc>
                <a:tc>
                  <a:txBody>
                    <a:bodyPr/>
                    <a:lstStyle/>
                    <a:p>
                      <a:pPr algn="ctr"/>
                      <a:r>
                        <a:rPr lang="uk-UA" b="1" dirty="0">
                          <a:solidFill>
                            <a:schemeClr val="bg2"/>
                          </a:solidFill>
                        </a:rPr>
                        <a:t>100</a:t>
                      </a:r>
                      <a:endParaRPr lang="ru-RU" b="1" dirty="0">
                        <a:solidFill>
                          <a:schemeClr val="bg2"/>
                        </a:solidFill>
                      </a:endParaRPr>
                    </a:p>
                  </a:txBody>
                  <a:tcPr/>
                </a:tc>
                <a:extLst>
                  <a:ext uri="{0D108BD9-81ED-4DB2-BD59-A6C34878D82A}">
                    <a16:rowId xmlns:a16="http://schemas.microsoft.com/office/drawing/2014/main" val="94238055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0"/>
          <p:cNvSpPr txBox="1">
            <a:spLocks noGrp="1"/>
          </p:cNvSpPr>
          <p:nvPr>
            <p:ph type="title"/>
          </p:nvPr>
        </p:nvSpPr>
        <p:spPr>
          <a:xfrm>
            <a:off x="153204" y="2594752"/>
            <a:ext cx="5529312" cy="1353134"/>
          </a:xfrm>
          <a:prstGeom prst="rect">
            <a:avLst/>
          </a:prstGeom>
        </p:spPr>
        <p:txBody>
          <a:bodyPr spcFirstLastPara="1" wrap="square" lIns="91425" tIns="91425" rIns="91425" bIns="91425" anchor="b" anchorCtr="0">
            <a:noAutofit/>
          </a:bodyPr>
          <a:lstStyle/>
          <a:p>
            <a:pPr lvl="0" algn="ctr"/>
            <a:r>
              <a:rPr lang="uk-UA" sz="1400" dirty="0"/>
              <a:t>Деталі рельєфу показують на карті умовними знаками.</a:t>
            </a:r>
            <a:br>
              <a:rPr lang="uk-UA" sz="1400" dirty="0"/>
            </a:br>
            <a:r>
              <a:rPr lang="uk-UA" sz="1400" dirty="0"/>
              <a:t>Поряд з умовним знаком обриву, осипу, виїмки, кургану, ями дається підпис висоти (глибини) в метрах, а рівчаків і вимоїн – підпис у вигляді дробу: в чисельнику якого зазначається їх ширина (по верху), а в знаменнику – глибина в метрах.</a:t>
            </a:r>
            <a:endParaRPr sz="1400" dirty="0"/>
          </a:p>
        </p:txBody>
      </p:sp>
      <p:sp>
        <p:nvSpPr>
          <p:cNvPr id="570" name="Google Shape;570;p30"/>
          <p:cNvSpPr txBox="1"/>
          <p:nvPr/>
        </p:nvSpPr>
        <p:spPr>
          <a:xfrm>
            <a:off x="180166" y="3924299"/>
            <a:ext cx="5475388" cy="1219201"/>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1600"/>
              </a:spcAft>
              <a:buNone/>
            </a:pPr>
            <a:r>
              <a:rPr lang="uk-UA" b="1" dirty="0">
                <a:solidFill>
                  <a:schemeClr val="bg2"/>
                </a:solidFill>
                <a:latin typeface="Raleway"/>
                <a:ea typeface="Raleway"/>
                <a:cs typeface="Raleway"/>
                <a:sym typeface="Raleway"/>
              </a:rPr>
              <a:t>Особливими умовними знаками показують печери і гроти. Їх цифрова характеристика підписується у вигляді дробу, в чисельнику зазначається середній діаметр входу, в знаменнику – довжина печери або гроту в метрах.</a:t>
            </a:r>
            <a:endParaRPr b="1" dirty="0">
              <a:solidFill>
                <a:schemeClr val="bg2"/>
              </a:solidFill>
              <a:latin typeface="Raleway"/>
              <a:ea typeface="Raleway"/>
              <a:cs typeface="Raleway"/>
              <a:sym typeface="Raleway"/>
            </a:endParaRPr>
          </a:p>
        </p:txBody>
      </p:sp>
      <p:sp>
        <p:nvSpPr>
          <p:cNvPr id="4" name="Заголовок 3">
            <a:extLst>
              <a:ext uri="{FF2B5EF4-FFF2-40B4-BE49-F238E27FC236}">
                <a16:creationId xmlns:a16="http://schemas.microsoft.com/office/drawing/2014/main" id="{E5686309-C796-4510-B7B5-F65E80C53923}"/>
              </a:ext>
            </a:extLst>
          </p:cNvPr>
          <p:cNvSpPr>
            <a:spLocks noGrp="1"/>
          </p:cNvSpPr>
          <p:nvPr>
            <p:ph type="title"/>
          </p:nvPr>
        </p:nvSpPr>
        <p:spPr>
          <a:xfrm>
            <a:off x="8899" y="1343228"/>
            <a:ext cx="5763827" cy="1228522"/>
          </a:xfrm>
        </p:spPr>
        <p:txBody>
          <a:bodyPr/>
          <a:lstStyle/>
          <a:p>
            <a:pPr algn="ctr"/>
            <a:r>
              <a:rPr lang="uk-UA" sz="1400" dirty="0"/>
              <a:t>Вони викреслюються на карті тонкими суцільними лініями, для зручності обліку кожна </a:t>
            </a:r>
            <a:r>
              <a:rPr lang="uk-UA" sz="1400" dirty="0">
                <a:highlight>
                  <a:srgbClr val="FFFF00"/>
                </a:highlight>
              </a:rPr>
              <a:t>п’ята горизонталь стовщується </a:t>
            </a:r>
            <a:r>
              <a:rPr lang="uk-UA" sz="1400" dirty="0"/>
              <a:t>(мал. 1). Для відображення окремих вершин, котловин і сідловин застосовуються </a:t>
            </a:r>
            <a:r>
              <a:rPr lang="uk-UA" sz="1400" dirty="0">
                <a:highlight>
                  <a:srgbClr val="FFFF00"/>
                </a:highlight>
              </a:rPr>
              <a:t>половинні</a:t>
            </a:r>
            <a:r>
              <a:rPr lang="uk-UA" sz="1400" dirty="0"/>
              <a:t> і </a:t>
            </a:r>
            <a:r>
              <a:rPr lang="uk-UA" sz="1400" dirty="0">
                <a:highlight>
                  <a:srgbClr val="FFFF00"/>
                </a:highlight>
              </a:rPr>
              <a:t>допоміжні</a:t>
            </a:r>
            <a:r>
              <a:rPr lang="uk-UA" sz="1400" dirty="0"/>
              <a:t> горизонталі (мал.2). Вони викреслюються на картах уривчастими лініями.</a:t>
            </a:r>
            <a:endParaRPr lang="ru-RU" sz="1400" dirty="0"/>
          </a:p>
        </p:txBody>
      </p:sp>
      <p:sp>
        <p:nvSpPr>
          <p:cNvPr id="6" name="Заголовок 5">
            <a:extLst>
              <a:ext uri="{FF2B5EF4-FFF2-40B4-BE49-F238E27FC236}">
                <a16:creationId xmlns:a16="http://schemas.microsoft.com/office/drawing/2014/main" id="{70308479-BE23-4FEA-AAB4-A56B4660EF80}"/>
              </a:ext>
            </a:extLst>
          </p:cNvPr>
          <p:cNvSpPr>
            <a:spLocks noGrp="1"/>
          </p:cNvSpPr>
          <p:nvPr>
            <p:ph type="title"/>
          </p:nvPr>
        </p:nvSpPr>
        <p:spPr>
          <a:xfrm>
            <a:off x="224939" y="27219"/>
            <a:ext cx="5493690" cy="403372"/>
          </a:xfrm>
        </p:spPr>
        <p:txBody>
          <a:bodyPr/>
          <a:lstStyle/>
          <a:p>
            <a:pPr algn="ctr"/>
            <a:r>
              <a:rPr lang="uk-UA" sz="1600" dirty="0"/>
              <a:t>Види горизонталей. Умовні знаки деталей рельєфу</a:t>
            </a:r>
            <a:endParaRPr lang="ru-RU" sz="1600" dirty="0"/>
          </a:p>
        </p:txBody>
      </p:sp>
      <p:sp>
        <p:nvSpPr>
          <p:cNvPr id="8" name="Заголовок 7">
            <a:extLst>
              <a:ext uri="{FF2B5EF4-FFF2-40B4-BE49-F238E27FC236}">
                <a16:creationId xmlns:a16="http://schemas.microsoft.com/office/drawing/2014/main" id="{D11D992B-0DED-48B8-818F-93BE86EEAB02}"/>
              </a:ext>
            </a:extLst>
          </p:cNvPr>
          <p:cNvSpPr>
            <a:spLocks noGrp="1"/>
          </p:cNvSpPr>
          <p:nvPr>
            <p:ph type="title"/>
          </p:nvPr>
        </p:nvSpPr>
        <p:spPr>
          <a:xfrm>
            <a:off x="8900" y="506981"/>
            <a:ext cx="5817921" cy="842848"/>
          </a:xfrm>
        </p:spPr>
        <p:txBody>
          <a:bodyPr/>
          <a:lstStyle/>
          <a:p>
            <a:pPr algn="ctr"/>
            <a:r>
              <a:rPr lang="uk-UA" sz="1400" dirty="0"/>
              <a:t>Горизонталі, які проведені через проміжки, що дорівнюють встановленій для даного масштабу карти висоті перерізу, називають </a:t>
            </a:r>
            <a:r>
              <a:rPr lang="uk-UA" sz="1400" dirty="0">
                <a:highlight>
                  <a:srgbClr val="FFFF00"/>
                </a:highlight>
              </a:rPr>
              <a:t>основними</a:t>
            </a:r>
            <a:endParaRPr lang="ru-RU" sz="1400" dirty="0">
              <a:highlight>
                <a:srgbClr val="FFFF00"/>
              </a:highlight>
            </a:endParaRPr>
          </a:p>
        </p:txBody>
      </p:sp>
      <p:pic>
        <p:nvPicPr>
          <p:cNvPr id="3" name="Рисунок 2">
            <a:extLst>
              <a:ext uri="{FF2B5EF4-FFF2-40B4-BE49-F238E27FC236}">
                <a16:creationId xmlns:a16="http://schemas.microsoft.com/office/drawing/2014/main" id="{319CB396-0F87-458C-8CBC-34F9701BC6D2}"/>
              </a:ext>
            </a:extLst>
          </p:cNvPr>
          <p:cNvPicPr>
            <a:picLocks noChangeAspect="1"/>
          </p:cNvPicPr>
          <p:nvPr/>
        </p:nvPicPr>
        <p:blipFill rotWithShape="1">
          <a:blip r:embed="rId3"/>
          <a:srcRect t="1476" b="4451"/>
          <a:stretch/>
        </p:blipFill>
        <p:spPr>
          <a:xfrm>
            <a:off x="5723638" y="36611"/>
            <a:ext cx="3420362" cy="511628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33"/>
          <p:cNvSpPr txBox="1">
            <a:spLocks noGrp="1"/>
          </p:cNvSpPr>
          <p:nvPr>
            <p:ph type="title"/>
          </p:nvPr>
        </p:nvSpPr>
        <p:spPr>
          <a:xfrm>
            <a:off x="957943" y="1"/>
            <a:ext cx="6923314" cy="4934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1800" dirty="0"/>
              <a:t>Рівнинна відкрита місцевість (степова)</a:t>
            </a:r>
            <a:r>
              <a:rPr lang="uk-UA" b="0" dirty="0"/>
              <a:t> </a:t>
            </a:r>
            <a:endParaRPr b="0" dirty="0"/>
          </a:p>
        </p:txBody>
      </p:sp>
      <p:sp>
        <p:nvSpPr>
          <p:cNvPr id="633" name="Google Shape;633;p33"/>
          <p:cNvSpPr txBox="1"/>
          <p:nvPr/>
        </p:nvSpPr>
        <p:spPr>
          <a:xfrm>
            <a:off x="3202795" y="3781738"/>
            <a:ext cx="1521000" cy="1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600" b="1">
                <a:solidFill>
                  <a:srgbClr val="FFFFFF"/>
                </a:solidFill>
              </a:rPr>
              <a:t>Генеральный директор</a:t>
            </a:r>
            <a:endParaRPr sz="600" b="1">
              <a:solidFill>
                <a:srgbClr val="FFFFFF"/>
              </a:solidFill>
            </a:endParaRPr>
          </a:p>
        </p:txBody>
      </p:sp>
      <p:sp>
        <p:nvSpPr>
          <p:cNvPr id="634" name="Google Shape;634;p33"/>
          <p:cNvSpPr txBox="1"/>
          <p:nvPr/>
        </p:nvSpPr>
        <p:spPr>
          <a:xfrm>
            <a:off x="3202795" y="3960772"/>
            <a:ext cx="1521000" cy="40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ru">
                <a:solidFill>
                  <a:srgbClr val="FFFFFF"/>
                </a:solidFill>
                <a:latin typeface="Lato"/>
                <a:ea typeface="Lato"/>
                <a:cs typeface="Lato"/>
                <a:sym typeface="Lato"/>
              </a:rPr>
              <a:t>Человек 1</a:t>
            </a:r>
            <a:endParaRPr>
              <a:solidFill>
                <a:srgbClr val="FFFFFF"/>
              </a:solidFill>
            </a:endParaRPr>
          </a:p>
        </p:txBody>
      </p:sp>
      <p:sp>
        <p:nvSpPr>
          <p:cNvPr id="636" name="Google Shape;636;p33"/>
          <p:cNvSpPr txBox="1"/>
          <p:nvPr/>
        </p:nvSpPr>
        <p:spPr>
          <a:xfrm>
            <a:off x="5230277" y="3781738"/>
            <a:ext cx="1521000" cy="1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600" b="1">
                <a:solidFill>
                  <a:srgbClr val="FFFFFF"/>
                </a:solidFill>
              </a:rPr>
              <a:t>Финансовый директор</a:t>
            </a:r>
            <a:endParaRPr sz="600" b="1">
              <a:solidFill>
                <a:srgbClr val="FFFFFF"/>
              </a:solidFill>
            </a:endParaRPr>
          </a:p>
        </p:txBody>
      </p:sp>
      <p:sp>
        <p:nvSpPr>
          <p:cNvPr id="637" name="Google Shape;637;p33"/>
          <p:cNvSpPr txBox="1"/>
          <p:nvPr/>
        </p:nvSpPr>
        <p:spPr>
          <a:xfrm>
            <a:off x="5230277" y="3960772"/>
            <a:ext cx="1521000" cy="40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ru">
                <a:solidFill>
                  <a:srgbClr val="FFFFFF"/>
                </a:solidFill>
                <a:latin typeface="Lato"/>
                <a:ea typeface="Lato"/>
                <a:cs typeface="Lato"/>
                <a:sym typeface="Lato"/>
              </a:rPr>
              <a:t>Человек 2</a:t>
            </a:r>
            <a:endParaRPr>
              <a:solidFill>
                <a:srgbClr val="FFFFFF"/>
              </a:solidFill>
            </a:endParaRPr>
          </a:p>
        </p:txBody>
      </p:sp>
      <p:sp>
        <p:nvSpPr>
          <p:cNvPr id="639" name="Google Shape;639;p33"/>
          <p:cNvSpPr txBox="1"/>
          <p:nvPr/>
        </p:nvSpPr>
        <p:spPr>
          <a:xfrm>
            <a:off x="7252904" y="3781738"/>
            <a:ext cx="1521000" cy="1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600" b="1">
                <a:solidFill>
                  <a:srgbClr val="FFFFFF"/>
                </a:solidFill>
              </a:rPr>
              <a:t>Коммерческий директор</a:t>
            </a:r>
            <a:endParaRPr sz="600" b="1">
              <a:solidFill>
                <a:srgbClr val="FFFFFF"/>
              </a:solidFill>
            </a:endParaRPr>
          </a:p>
        </p:txBody>
      </p:sp>
      <p:sp>
        <p:nvSpPr>
          <p:cNvPr id="640" name="Google Shape;640;p33"/>
          <p:cNvSpPr txBox="1"/>
          <p:nvPr/>
        </p:nvSpPr>
        <p:spPr>
          <a:xfrm>
            <a:off x="7252929" y="3960772"/>
            <a:ext cx="1521000" cy="40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ru">
                <a:solidFill>
                  <a:srgbClr val="FFFFFF"/>
                </a:solidFill>
                <a:latin typeface="Lato"/>
                <a:ea typeface="Lato"/>
                <a:cs typeface="Lato"/>
                <a:sym typeface="Lato"/>
              </a:rPr>
              <a:t>Человек 3</a:t>
            </a:r>
            <a:endParaRPr>
              <a:solidFill>
                <a:srgbClr val="FFFFFF"/>
              </a:solidFill>
            </a:endParaRPr>
          </a:p>
        </p:txBody>
      </p:sp>
      <p:pic>
        <p:nvPicPr>
          <p:cNvPr id="5" name="Рисунок 4">
            <a:extLst>
              <a:ext uri="{FF2B5EF4-FFF2-40B4-BE49-F238E27FC236}">
                <a16:creationId xmlns:a16="http://schemas.microsoft.com/office/drawing/2014/main" id="{ADD641EC-CFED-4C5C-BF37-5B39589150D3}"/>
              </a:ext>
            </a:extLst>
          </p:cNvPr>
          <p:cNvPicPr>
            <a:picLocks noChangeAspect="1"/>
          </p:cNvPicPr>
          <p:nvPr/>
        </p:nvPicPr>
        <p:blipFill>
          <a:blip r:embed="rId3"/>
          <a:stretch>
            <a:fillRect/>
          </a:stretch>
        </p:blipFill>
        <p:spPr>
          <a:xfrm>
            <a:off x="69206" y="493487"/>
            <a:ext cx="9005588" cy="453465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6" name="Google Shape;646;p34"/>
          <p:cNvSpPr txBox="1">
            <a:spLocks noGrp="1"/>
          </p:cNvSpPr>
          <p:nvPr>
            <p:ph type="title"/>
          </p:nvPr>
        </p:nvSpPr>
        <p:spPr>
          <a:xfrm>
            <a:off x="899886" y="0"/>
            <a:ext cx="7344228" cy="51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800" dirty="0"/>
              <a:t>П</a:t>
            </a:r>
            <a:r>
              <a:rPr lang="ru" sz="1800" dirty="0"/>
              <a:t>агорбкувата закрита місцевість (озерно-лесиста)</a:t>
            </a:r>
            <a:endParaRPr sz="1800" dirty="0"/>
          </a:p>
        </p:txBody>
      </p:sp>
      <p:pic>
        <p:nvPicPr>
          <p:cNvPr id="5" name="Рисунок 4">
            <a:extLst>
              <a:ext uri="{FF2B5EF4-FFF2-40B4-BE49-F238E27FC236}">
                <a16:creationId xmlns:a16="http://schemas.microsoft.com/office/drawing/2014/main" id="{B0D9D972-6465-43A5-9CEA-719E5C4ABB58}"/>
              </a:ext>
            </a:extLst>
          </p:cNvPr>
          <p:cNvPicPr>
            <a:picLocks noChangeAspect="1"/>
          </p:cNvPicPr>
          <p:nvPr/>
        </p:nvPicPr>
        <p:blipFill>
          <a:blip r:embed="rId3"/>
          <a:stretch>
            <a:fillRect/>
          </a:stretch>
        </p:blipFill>
        <p:spPr>
          <a:xfrm>
            <a:off x="0" y="516900"/>
            <a:ext cx="9232215" cy="46265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7"/>
          <p:cNvSpPr txBox="1">
            <a:spLocks noGrp="1"/>
          </p:cNvSpPr>
          <p:nvPr>
            <p:ph type="ctrTitle"/>
          </p:nvPr>
        </p:nvSpPr>
        <p:spPr>
          <a:xfrm>
            <a:off x="727950" y="0"/>
            <a:ext cx="7688100" cy="4337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800" dirty="0">
                <a:solidFill>
                  <a:srgbClr val="000000"/>
                </a:solidFill>
              </a:rPr>
              <a:t>П</a:t>
            </a:r>
            <a:r>
              <a:rPr lang="ru" sz="1800" dirty="0">
                <a:solidFill>
                  <a:srgbClr val="000000"/>
                </a:solidFill>
              </a:rPr>
              <a:t>агорбкувати відкрита місцевість (піщано-пустельна)</a:t>
            </a:r>
            <a:endParaRPr sz="1800" dirty="0"/>
          </a:p>
        </p:txBody>
      </p:sp>
      <p:pic>
        <p:nvPicPr>
          <p:cNvPr id="2" name="Рисунок 1">
            <a:extLst>
              <a:ext uri="{FF2B5EF4-FFF2-40B4-BE49-F238E27FC236}">
                <a16:creationId xmlns:a16="http://schemas.microsoft.com/office/drawing/2014/main" id="{8F40A442-2AE7-4490-8E80-A1506F20D129}"/>
              </a:ext>
            </a:extLst>
          </p:cNvPr>
          <p:cNvPicPr>
            <a:picLocks noChangeAspect="1"/>
          </p:cNvPicPr>
          <p:nvPr/>
        </p:nvPicPr>
        <p:blipFill>
          <a:blip r:embed="rId3"/>
          <a:stretch>
            <a:fillRect/>
          </a:stretch>
        </p:blipFill>
        <p:spPr>
          <a:xfrm>
            <a:off x="1" y="677827"/>
            <a:ext cx="9144000" cy="44656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7"/>
          <p:cNvSpPr txBox="1">
            <a:spLocks noGrp="1"/>
          </p:cNvSpPr>
          <p:nvPr>
            <p:ph type="ctrTitle"/>
          </p:nvPr>
        </p:nvSpPr>
        <p:spPr>
          <a:xfrm>
            <a:off x="727950" y="0"/>
            <a:ext cx="7688100" cy="4337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800" dirty="0">
                <a:solidFill>
                  <a:srgbClr val="000000"/>
                </a:solidFill>
              </a:rPr>
              <a:t>П</a:t>
            </a:r>
            <a:r>
              <a:rPr lang="ru" sz="1800" dirty="0">
                <a:solidFill>
                  <a:srgbClr val="000000"/>
                </a:solidFill>
              </a:rPr>
              <a:t>агорбкувати напівзакрита місцевість </a:t>
            </a:r>
            <a:endParaRPr sz="1800" dirty="0"/>
          </a:p>
        </p:txBody>
      </p:sp>
      <p:pic>
        <p:nvPicPr>
          <p:cNvPr id="3" name="Рисунок 2">
            <a:extLst>
              <a:ext uri="{FF2B5EF4-FFF2-40B4-BE49-F238E27FC236}">
                <a16:creationId xmlns:a16="http://schemas.microsoft.com/office/drawing/2014/main" id="{2F693544-AAE3-49B0-A74D-651CF7F3B6B4}"/>
              </a:ext>
            </a:extLst>
          </p:cNvPr>
          <p:cNvPicPr>
            <a:picLocks noChangeAspect="1"/>
          </p:cNvPicPr>
          <p:nvPr/>
        </p:nvPicPr>
        <p:blipFill>
          <a:blip r:embed="rId3"/>
          <a:stretch>
            <a:fillRect/>
          </a:stretch>
        </p:blipFill>
        <p:spPr>
          <a:xfrm>
            <a:off x="0" y="649877"/>
            <a:ext cx="9144000" cy="4493623"/>
          </a:xfrm>
          <a:prstGeom prst="rect">
            <a:avLst/>
          </a:prstGeom>
        </p:spPr>
      </p:pic>
    </p:spTree>
    <p:extLst>
      <p:ext uri="{BB962C8B-B14F-4D97-AF65-F5344CB8AC3E}">
        <p14:creationId xmlns:p14="http://schemas.microsoft.com/office/powerpoint/2010/main" val="338730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7"/>
          <p:cNvSpPr txBox="1">
            <a:spLocks noGrp="1"/>
          </p:cNvSpPr>
          <p:nvPr>
            <p:ph type="ctrTitle"/>
          </p:nvPr>
        </p:nvSpPr>
        <p:spPr>
          <a:xfrm>
            <a:off x="727950" y="0"/>
            <a:ext cx="7688100" cy="4337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800" dirty="0">
                <a:solidFill>
                  <a:srgbClr val="000000"/>
                </a:solidFill>
              </a:rPr>
              <a:t>П</a:t>
            </a:r>
            <a:r>
              <a:rPr lang="ru" sz="1800" dirty="0">
                <a:solidFill>
                  <a:srgbClr val="000000"/>
                </a:solidFill>
              </a:rPr>
              <a:t>агорбкувати напівзакрита пересічена місцевість </a:t>
            </a:r>
            <a:endParaRPr sz="1800" dirty="0"/>
          </a:p>
        </p:txBody>
      </p:sp>
      <p:pic>
        <p:nvPicPr>
          <p:cNvPr id="2" name="Рисунок 1">
            <a:extLst>
              <a:ext uri="{FF2B5EF4-FFF2-40B4-BE49-F238E27FC236}">
                <a16:creationId xmlns:a16="http://schemas.microsoft.com/office/drawing/2014/main" id="{1B00AF66-FCB3-4F0E-BC9F-A459BE4F4896}"/>
              </a:ext>
            </a:extLst>
          </p:cNvPr>
          <p:cNvPicPr>
            <a:picLocks noChangeAspect="1"/>
          </p:cNvPicPr>
          <p:nvPr/>
        </p:nvPicPr>
        <p:blipFill>
          <a:blip r:embed="rId3"/>
          <a:stretch>
            <a:fillRect/>
          </a:stretch>
        </p:blipFill>
        <p:spPr>
          <a:xfrm>
            <a:off x="1" y="696761"/>
            <a:ext cx="9144000" cy="4446739"/>
          </a:xfrm>
          <a:prstGeom prst="rect">
            <a:avLst/>
          </a:prstGeom>
        </p:spPr>
      </p:pic>
    </p:spTree>
    <p:extLst>
      <p:ext uri="{BB962C8B-B14F-4D97-AF65-F5344CB8AC3E}">
        <p14:creationId xmlns:p14="http://schemas.microsoft.com/office/powerpoint/2010/main" val="228734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7"/>
          <p:cNvSpPr txBox="1">
            <a:spLocks noGrp="1"/>
          </p:cNvSpPr>
          <p:nvPr>
            <p:ph type="ctrTitle"/>
          </p:nvPr>
        </p:nvSpPr>
        <p:spPr>
          <a:xfrm>
            <a:off x="727950" y="0"/>
            <a:ext cx="7688100" cy="4337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800" dirty="0">
                <a:solidFill>
                  <a:srgbClr val="000000"/>
                </a:solidFill>
              </a:rPr>
              <a:t>Гірська</a:t>
            </a:r>
            <a:r>
              <a:rPr lang="ru" sz="1800" dirty="0">
                <a:solidFill>
                  <a:srgbClr val="000000"/>
                </a:solidFill>
              </a:rPr>
              <a:t> місцевість </a:t>
            </a:r>
            <a:endParaRPr sz="1800" dirty="0"/>
          </a:p>
        </p:txBody>
      </p:sp>
      <p:pic>
        <p:nvPicPr>
          <p:cNvPr id="3" name="Рисунок 2">
            <a:extLst>
              <a:ext uri="{FF2B5EF4-FFF2-40B4-BE49-F238E27FC236}">
                <a16:creationId xmlns:a16="http://schemas.microsoft.com/office/drawing/2014/main" id="{6AD6E198-8FE1-41EB-9651-473D9A42A4E1}"/>
              </a:ext>
            </a:extLst>
          </p:cNvPr>
          <p:cNvPicPr>
            <a:picLocks noChangeAspect="1"/>
          </p:cNvPicPr>
          <p:nvPr/>
        </p:nvPicPr>
        <p:blipFill>
          <a:blip r:embed="rId3"/>
          <a:stretch>
            <a:fillRect/>
          </a:stretch>
        </p:blipFill>
        <p:spPr>
          <a:xfrm>
            <a:off x="0" y="592377"/>
            <a:ext cx="9144000" cy="4551123"/>
          </a:xfrm>
          <a:prstGeom prst="rect">
            <a:avLst/>
          </a:prstGeom>
        </p:spPr>
      </p:pic>
    </p:spTree>
    <p:extLst>
      <p:ext uri="{BB962C8B-B14F-4D97-AF65-F5344CB8AC3E}">
        <p14:creationId xmlns:p14="http://schemas.microsoft.com/office/powerpoint/2010/main" val="89692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7"/>
          <p:cNvSpPr txBox="1">
            <a:spLocks noGrp="1"/>
          </p:cNvSpPr>
          <p:nvPr>
            <p:ph type="ctrTitle"/>
          </p:nvPr>
        </p:nvSpPr>
        <p:spPr>
          <a:xfrm>
            <a:off x="812800" y="1267113"/>
            <a:ext cx="7748393" cy="11567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5400" dirty="0"/>
              <a:t>Дякуємо за увагу!</a:t>
            </a:r>
            <a:endParaRPr sz="5400" dirty="0"/>
          </a:p>
        </p:txBody>
      </p:sp>
    </p:spTree>
    <p:extLst>
      <p:ext uri="{BB962C8B-B14F-4D97-AF65-F5344CB8AC3E}">
        <p14:creationId xmlns:p14="http://schemas.microsoft.com/office/powerpoint/2010/main" val="282007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1"/>
        <p:cNvGrpSpPr/>
        <p:nvPr/>
      </p:nvGrpSpPr>
      <p:grpSpPr>
        <a:xfrm>
          <a:off x="0" y="0"/>
          <a:ext cx="0" cy="0"/>
          <a:chOff x="0" y="0"/>
          <a:chExt cx="0" cy="0"/>
        </a:xfrm>
      </p:grpSpPr>
      <p:sp>
        <p:nvSpPr>
          <p:cNvPr id="182" name="Google Shape;182;p19"/>
          <p:cNvSpPr txBox="1"/>
          <p:nvPr/>
        </p:nvSpPr>
        <p:spPr>
          <a:xfrm>
            <a:off x="101600" y="928914"/>
            <a:ext cx="2539999" cy="2612572"/>
          </a:xfrm>
          <a:prstGeom prst="rect">
            <a:avLst/>
          </a:prstGeom>
          <a:solidFill>
            <a:schemeClr val="bg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uk-UA" sz="1600" b="1" dirty="0">
                <a:solidFill>
                  <a:schemeClr val="tx1">
                    <a:lumMod val="75000"/>
                  </a:schemeClr>
                </a:solidFill>
                <a:latin typeface="Raleway"/>
                <a:ea typeface="Raleway"/>
                <a:cs typeface="Raleway"/>
                <a:sym typeface="Raleway"/>
              </a:rPr>
              <a:t>Характер місцевості визначається формою, розмірами і розташуванням у просторі нерівностей земної поверхні, а  також кількісним і якісним складом об’єктів, що розміщені на ній.</a:t>
            </a:r>
            <a:endParaRPr sz="1600" b="1" dirty="0">
              <a:solidFill>
                <a:schemeClr val="tx1">
                  <a:lumMod val="75000"/>
                </a:schemeClr>
              </a:solidFill>
              <a:latin typeface="Raleway"/>
              <a:ea typeface="Raleway"/>
              <a:cs typeface="Raleway"/>
              <a:sym typeface="Raleway"/>
            </a:endParaRPr>
          </a:p>
        </p:txBody>
      </p:sp>
      <p:sp>
        <p:nvSpPr>
          <p:cNvPr id="183" name="Google Shape;183;p19"/>
          <p:cNvSpPr txBox="1"/>
          <p:nvPr/>
        </p:nvSpPr>
        <p:spPr>
          <a:xfrm>
            <a:off x="2726267" y="928914"/>
            <a:ext cx="2819400" cy="4078515"/>
          </a:xfrm>
          <a:prstGeom prst="rect">
            <a:avLst/>
          </a:prstGeom>
          <a:solidFill>
            <a:schemeClr val="bg1"/>
          </a:solidFill>
          <a:ln>
            <a:noFill/>
          </a:ln>
        </p:spPr>
        <p:txBody>
          <a:bodyPr spcFirstLastPara="1" wrap="square" lIns="91425" tIns="91425" rIns="91425" bIns="91425" anchor="t" anchorCtr="0">
            <a:noAutofit/>
          </a:bodyPr>
          <a:lstStyle/>
          <a:p>
            <a:pPr marL="0" lvl="0" indent="0" algn="ctr" rtl="0">
              <a:spcBef>
                <a:spcPts val="1600"/>
              </a:spcBef>
              <a:spcAft>
                <a:spcPts val="0"/>
              </a:spcAft>
              <a:buNone/>
            </a:pPr>
            <a:r>
              <a:rPr lang="uk-UA" sz="1600" b="1" dirty="0">
                <a:solidFill>
                  <a:schemeClr val="tx1">
                    <a:lumMod val="75000"/>
                  </a:schemeClr>
                </a:solidFill>
                <a:latin typeface="Raleway"/>
                <a:ea typeface="Raleway"/>
                <a:cs typeface="Raleway"/>
                <a:sym typeface="Raleway"/>
              </a:rPr>
              <a:t>Сукупність нерівностей земної поверхні називається </a:t>
            </a:r>
            <a:r>
              <a:rPr lang="uk-UA" sz="1600" b="1" dirty="0">
                <a:solidFill>
                  <a:schemeClr val="tx1">
                    <a:lumMod val="75000"/>
                  </a:schemeClr>
                </a:solidFill>
                <a:highlight>
                  <a:srgbClr val="FFFF00"/>
                </a:highlight>
                <a:latin typeface="Raleway"/>
                <a:ea typeface="Raleway"/>
                <a:cs typeface="Raleway"/>
                <a:sym typeface="Raleway"/>
              </a:rPr>
              <a:t>рельєфом місцевості</a:t>
            </a:r>
            <a:r>
              <a:rPr lang="uk-UA" sz="1600" b="1" dirty="0">
                <a:solidFill>
                  <a:schemeClr val="tx1">
                    <a:lumMod val="75000"/>
                  </a:schemeClr>
                </a:solidFill>
                <a:latin typeface="Raleway"/>
                <a:ea typeface="Raleway"/>
                <a:cs typeface="Raleway"/>
                <a:sym typeface="Raleway"/>
              </a:rPr>
              <a:t>, а вся решта розташованих на ній об’єктів як природного походження, так і створених людиною, - </a:t>
            </a:r>
            <a:r>
              <a:rPr lang="uk-UA" sz="1600" b="1" dirty="0">
                <a:solidFill>
                  <a:schemeClr val="tx1">
                    <a:lumMod val="75000"/>
                  </a:schemeClr>
                </a:solidFill>
                <a:highlight>
                  <a:srgbClr val="FFFF00"/>
                </a:highlight>
                <a:latin typeface="Raleway"/>
                <a:ea typeface="Raleway"/>
                <a:cs typeface="Raleway"/>
                <a:sym typeface="Raleway"/>
              </a:rPr>
              <a:t>місцевими предметами</a:t>
            </a:r>
            <a:r>
              <a:rPr lang="uk-UA" sz="1600" b="1" dirty="0">
                <a:solidFill>
                  <a:schemeClr val="tx1">
                    <a:lumMod val="75000"/>
                  </a:schemeClr>
                </a:solidFill>
                <a:latin typeface="Raleway"/>
                <a:ea typeface="Raleway"/>
                <a:cs typeface="Raleway"/>
                <a:sym typeface="Raleway"/>
              </a:rPr>
              <a:t>. Всі ці об’єкти місцевості – рельєф і місцеві предмети прийнято називати </a:t>
            </a:r>
            <a:r>
              <a:rPr lang="uk-UA" sz="1600" b="1" dirty="0">
                <a:solidFill>
                  <a:schemeClr val="tx1">
                    <a:lumMod val="75000"/>
                  </a:schemeClr>
                </a:solidFill>
                <a:highlight>
                  <a:srgbClr val="FFFF00"/>
                </a:highlight>
                <a:latin typeface="Raleway"/>
                <a:ea typeface="Raleway"/>
                <a:cs typeface="Raleway"/>
                <a:sym typeface="Raleway"/>
              </a:rPr>
              <a:t>топографічними елементами</a:t>
            </a:r>
            <a:r>
              <a:rPr lang="uk-UA" sz="1600" b="1" dirty="0">
                <a:solidFill>
                  <a:schemeClr val="tx1">
                    <a:lumMod val="75000"/>
                  </a:schemeClr>
                </a:solidFill>
                <a:latin typeface="Raleway"/>
                <a:ea typeface="Raleway"/>
                <a:cs typeface="Raleway"/>
                <a:sym typeface="Raleway"/>
              </a:rPr>
              <a:t>.</a:t>
            </a:r>
            <a:endParaRPr sz="1600" b="1" dirty="0">
              <a:solidFill>
                <a:schemeClr val="tx1">
                  <a:lumMod val="75000"/>
                </a:schemeClr>
              </a:solidFill>
              <a:latin typeface="Raleway"/>
              <a:ea typeface="Raleway"/>
              <a:cs typeface="Raleway"/>
              <a:sym typeface="Raleway"/>
            </a:endParaRPr>
          </a:p>
        </p:txBody>
      </p:sp>
      <p:sp>
        <p:nvSpPr>
          <p:cNvPr id="184" name="Google Shape;184;p19"/>
          <p:cNvSpPr txBox="1"/>
          <p:nvPr/>
        </p:nvSpPr>
        <p:spPr>
          <a:xfrm>
            <a:off x="5630334" y="917670"/>
            <a:ext cx="3412065" cy="40785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uk-UA" b="1" dirty="0">
                <a:solidFill>
                  <a:srgbClr val="FFFFFF"/>
                </a:solidFill>
                <a:latin typeface="Raleway"/>
                <a:ea typeface="Raleway"/>
                <a:cs typeface="Raleway"/>
                <a:sym typeface="Raleway"/>
              </a:rPr>
              <a:t>Рельєф місцевості суттєво впливає на бойові дії військ. Не менш важливу роль він відіграє і під час вирішення господарських завдань. Тому на топографічних картах, крім місцевих предметів, зображуються також і нерівності земної поверхні, без чого неможливо всебічно вивчити характер місцевості і провести по карті необхідні розрахунки.</a:t>
            </a:r>
          </a:p>
          <a:p>
            <a:pPr marL="0" lvl="0" indent="0" algn="ctr" rtl="0">
              <a:spcBef>
                <a:spcPts val="0"/>
              </a:spcBef>
              <a:spcAft>
                <a:spcPts val="0"/>
              </a:spcAft>
              <a:buNone/>
            </a:pPr>
            <a:r>
              <a:rPr lang="uk-UA" b="1" dirty="0">
                <a:solidFill>
                  <a:srgbClr val="FFFFFF"/>
                </a:solidFill>
                <a:latin typeface="Raleway"/>
                <a:ea typeface="Raleway"/>
                <a:cs typeface="Raleway"/>
                <a:sym typeface="Raleway"/>
              </a:rPr>
              <a:t>Зображення рельєфу на картах повинно не лише передавати загальний характер рельєфу і місцеположення його окремих форм, але і дати можливість визначити з достатньою точністю взаємне перевищення точок місцевості і крутизну схилів.</a:t>
            </a:r>
            <a:endParaRPr b="1" dirty="0">
              <a:solidFill>
                <a:srgbClr val="FFFFFF"/>
              </a:solidFill>
              <a:latin typeface="Raleway"/>
              <a:ea typeface="Raleway"/>
              <a:cs typeface="Raleway"/>
              <a:sym typeface="Raleway"/>
            </a:endParaRPr>
          </a:p>
        </p:txBody>
      </p:sp>
      <p:sp>
        <p:nvSpPr>
          <p:cNvPr id="185" name="Google Shape;185;p19"/>
          <p:cNvSpPr txBox="1">
            <a:spLocks noGrp="1"/>
          </p:cNvSpPr>
          <p:nvPr>
            <p:ph type="title"/>
          </p:nvPr>
        </p:nvSpPr>
        <p:spPr>
          <a:xfrm>
            <a:off x="0" y="283400"/>
            <a:ext cx="91440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1800" i="1" dirty="0"/>
              <a:t>Суть зображення рельєфу місцевості на картах горизонталями</a:t>
            </a:r>
            <a:endParaRPr sz="1800" i="1" dirty="0"/>
          </a:p>
        </p:txBody>
      </p:sp>
      <p:pic>
        <p:nvPicPr>
          <p:cNvPr id="2" name="Рисунок 1">
            <a:extLst>
              <a:ext uri="{FF2B5EF4-FFF2-40B4-BE49-F238E27FC236}">
                <a16:creationId xmlns:a16="http://schemas.microsoft.com/office/drawing/2014/main" id="{E8C9FCF3-05AF-480E-9B6C-E882BCBF8D66}"/>
              </a:ext>
            </a:extLst>
          </p:cNvPr>
          <p:cNvPicPr>
            <a:picLocks noChangeAspect="1"/>
          </p:cNvPicPr>
          <p:nvPr/>
        </p:nvPicPr>
        <p:blipFill>
          <a:blip r:embed="rId3"/>
          <a:stretch>
            <a:fillRect/>
          </a:stretch>
        </p:blipFill>
        <p:spPr>
          <a:xfrm>
            <a:off x="372534" y="3599087"/>
            <a:ext cx="1964267" cy="14083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864917" y="84667"/>
            <a:ext cx="7688700" cy="35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1800" dirty="0"/>
              <a:t>Перспективні зображення</a:t>
            </a:r>
            <a:endParaRPr sz="1800" dirty="0"/>
          </a:p>
        </p:txBody>
      </p:sp>
      <p:sp>
        <p:nvSpPr>
          <p:cNvPr id="191" name="Google Shape;191;p20"/>
          <p:cNvSpPr txBox="1">
            <a:spLocks noGrp="1"/>
          </p:cNvSpPr>
          <p:nvPr>
            <p:ph type="body" idx="1"/>
          </p:nvPr>
        </p:nvSpPr>
        <p:spPr>
          <a:xfrm>
            <a:off x="228600" y="558799"/>
            <a:ext cx="8692212" cy="1802325"/>
          </a:xfrm>
          <a:prstGeom prst="rect">
            <a:avLst/>
          </a:prstGeom>
          <a:solidFill>
            <a:schemeClr val="accent2">
              <a:lumMod val="75000"/>
            </a:schemeClr>
          </a:solidFill>
        </p:spPr>
        <p:txBody>
          <a:bodyPr spcFirstLastPara="1" wrap="square" lIns="91425" tIns="91425" rIns="91425" bIns="91425" anchor="t" anchorCtr="0">
            <a:noAutofit/>
          </a:bodyPr>
          <a:lstStyle/>
          <a:p>
            <a:pPr marL="0" lvl="0" indent="0" algn="ctr" rtl="0">
              <a:spcBef>
                <a:spcPts val="0"/>
              </a:spcBef>
              <a:spcAft>
                <a:spcPts val="1600"/>
              </a:spcAft>
              <a:buNone/>
            </a:pPr>
            <a:r>
              <a:rPr lang="uk-UA" sz="1600" b="1" dirty="0">
                <a:solidFill>
                  <a:schemeClr val="bg1"/>
                </a:solidFill>
              </a:rPr>
              <a:t>На старовинних картах рельєф зображувався схематичним перспективним малюнком у вигляді окремих підвищень, хребтів, пагорбів. Для більшої виразності гори покривалися тінями – цей спосіб іноді називали картинним зображенням рельєфу. Для нього не вимагалося знання абсолютних або відносних висот, крутизни схилів, а було достатньо лише передати загальне розташування вододілів, направлення основних хребтів. Картинні карти іноді створювали художники.</a:t>
            </a:r>
            <a:endParaRPr sz="1600" b="1" dirty="0">
              <a:solidFill>
                <a:schemeClr val="bg1"/>
              </a:solidFill>
            </a:endParaRPr>
          </a:p>
        </p:txBody>
      </p:sp>
      <p:pic>
        <p:nvPicPr>
          <p:cNvPr id="192" name="Google Shape;192;p20" descr="shutterstock_429987889_edited.jpg"/>
          <p:cNvPicPr preferRelativeResize="0"/>
          <p:nvPr/>
        </p:nvPicPr>
        <p:blipFill rotWithShape="1">
          <a:blip r:embed="rId3">
            <a:alphaModFix/>
          </a:blip>
          <a:srcRect l="12609" t="85988" r="6247" b="1381"/>
          <a:stretch/>
        </p:blipFill>
        <p:spPr>
          <a:xfrm>
            <a:off x="0" y="3717486"/>
            <a:ext cx="9144000" cy="1326897"/>
          </a:xfrm>
          <a:prstGeom prst="rect">
            <a:avLst/>
          </a:prstGeom>
          <a:noFill/>
          <a:ln>
            <a:noFill/>
          </a:ln>
        </p:spPr>
      </p:pic>
      <p:pic>
        <p:nvPicPr>
          <p:cNvPr id="2" name="Рисунок 1">
            <a:extLst>
              <a:ext uri="{FF2B5EF4-FFF2-40B4-BE49-F238E27FC236}">
                <a16:creationId xmlns:a16="http://schemas.microsoft.com/office/drawing/2014/main" id="{120EE5BE-727E-46BD-97EF-E9A3372BBA8E}"/>
              </a:ext>
            </a:extLst>
          </p:cNvPr>
          <p:cNvPicPr>
            <a:picLocks noChangeAspect="1"/>
          </p:cNvPicPr>
          <p:nvPr/>
        </p:nvPicPr>
        <p:blipFill>
          <a:blip r:embed="rId4"/>
          <a:stretch>
            <a:fillRect/>
          </a:stretch>
        </p:blipFill>
        <p:spPr>
          <a:xfrm>
            <a:off x="2294466" y="2300393"/>
            <a:ext cx="4336521" cy="27275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874592" y="19088"/>
            <a:ext cx="7688700" cy="40432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2000" dirty="0"/>
              <a:t>Зображення рельєфу способом штрихування</a:t>
            </a:r>
            <a:endParaRPr sz="2000" dirty="0"/>
          </a:p>
        </p:txBody>
      </p:sp>
      <p:sp>
        <p:nvSpPr>
          <p:cNvPr id="199" name="Google Shape;199;p21"/>
          <p:cNvSpPr txBox="1">
            <a:spLocks noGrp="1"/>
          </p:cNvSpPr>
          <p:nvPr>
            <p:ph type="body" idx="1"/>
          </p:nvPr>
        </p:nvSpPr>
        <p:spPr>
          <a:xfrm>
            <a:off x="2801256" y="512691"/>
            <a:ext cx="6183085" cy="1214510"/>
          </a:xfrm>
          <a:prstGeom prst="rect">
            <a:avLst/>
          </a:prstGeom>
          <a:solidFill>
            <a:schemeClr val="accent2">
              <a:lumMod val="75000"/>
            </a:schemeClr>
          </a:solidFill>
        </p:spPr>
        <p:txBody>
          <a:bodyPr spcFirstLastPara="1" wrap="square" lIns="91425" tIns="91425" rIns="91425" bIns="91425" anchor="t" anchorCtr="0">
            <a:noAutofit/>
          </a:bodyPr>
          <a:lstStyle/>
          <a:p>
            <a:pPr marL="0" lvl="0" indent="0" algn="ctr" rtl="0">
              <a:spcBef>
                <a:spcPts val="0"/>
              </a:spcBef>
              <a:spcAft>
                <a:spcPts val="1600"/>
              </a:spcAft>
              <a:buNone/>
            </a:pPr>
            <a:r>
              <a:rPr lang="uk-UA" sz="1200" b="1" dirty="0">
                <a:solidFill>
                  <a:schemeClr val="bg1"/>
                </a:solidFill>
              </a:rPr>
              <a:t>У кінці Х</a:t>
            </a:r>
            <a:r>
              <a:rPr lang="es-ES" sz="1200" b="1" dirty="0">
                <a:solidFill>
                  <a:schemeClr val="bg1"/>
                </a:solidFill>
              </a:rPr>
              <a:t>V</a:t>
            </a:r>
            <a:r>
              <a:rPr lang="uk-UA" sz="1200" b="1" dirty="0">
                <a:solidFill>
                  <a:schemeClr val="bg1"/>
                </a:solidFill>
              </a:rPr>
              <a:t>ІІІ на початку ХІХ століття під час складання карт став використовуватися спосіб зображення рельєфу штрихами, який прийшов на зміну перспективному способу. Сутність способу полягала в тому, що схили пагорбів показували на картах рисками (штрихами) різної товщини: чим крутіше схил, тим більша товщина штриха. Між товщиною штриха і крутизною схилу встановлювалася визначена залежність.</a:t>
            </a:r>
            <a:endParaRPr sz="1200" b="1" dirty="0">
              <a:solidFill>
                <a:schemeClr val="bg1"/>
              </a:solidFill>
            </a:endParaRPr>
          </a:p>
        </p:txBody>
      </p:sp>
      <p:sp>
        <p:nvSpPr>
          <p:cNvPr id="203" name="Google Shape;203;p21"/>
          <p:cNvSpPr txBox="1">
            <a:spLocks noGrp="1"/>
          </p:cNvSpPr>
          <p:nvPr>
            <p:ph type="body" idx="1"/>
          </p:nvPr>
        </p:nvSpPr>
        <p:spPr>
          <a:xfrm>
            <a:off x="2801256" y="1591734"/>
            <a:ext cx="3582613" cy="3532678"/>
          </a:xfrm>
          <a:prstGeom prst="rect">
            <a:avLst/>
          </a:prstGeom>
        </p:spPr>
        <p:txBody>
          <a:bodyPr spcFirstLastPara="1" wrap="square" lIns="91425" tIns="91425" rIns="91425" bIns="91425" anchor="t" anchorCtr="0">
            <a:noAutofit/>
          </a:bodyPr>
          <a:lstStyle/>
          <a:p>
            <a:pPr marL="0" lvl="0" indent="0" algn="ctr" rtl="0">
              <a:spcBef>
                <a:spcPts val="1600"/>
              </a:spcBef>
              <a:spcAft>
                <a:spcPts val="1600"/>
              </a:spcAft>
              <a:buNone/>
            </a:pPr>
            <a:r>
              <a:rPr lang="uk-UA" sz="1200" b="1" dirty="0"/>
              <a:t>Цьому способові притаманні певні недоліки: він досить трудомісткий, закриває інші умовні знаки, не дає можливості точно визначити відносне перевищення точок місцевості, не дозволяє зобразити в деталях всі незначні складки місцевості у рівнинних районах. Вже на кінець ХІХ століття збільшення вимог до змісту карт обумовили необхідність більш точного зображення рельєфу на картах, в результаті чого був розроблений спосіб зображення рельєфу горизонталями, який поступово замінив штрихи і отримав загальне визнання. Цей спосіб зображає рельєф тонкими кривими лініями, що з’єднують точки, які знаходяться на однаковій висоті над рівнем моря.</a:t>
            </a:r>
            <a:endParaRPr sz="1200" b="1" dirty="0"/>
          </a:p>
        </p:txBody>
      </p:sp>
      <p:pic>
        <p:nvPicPr>
          <p:cNvPr id="2" name="Рисунок 1">
            <a:extLst>
              <a:ext uri="{FF2B5EF4-FFF2-40B4-BE49-F238E27FC236}">
                <a16:creationId xmlns:a16="http://schemas.microsoft.com/office/drawing/2014/main" id="{32CE6055-13B5-4A57-8FCC-817F6935603D}"/>
              </a:ext>
            </a:extLst>
          </p:cNvPr>
          <p:cNvPicPr>
            <a:picLocks noChangeAspect="1"/>
          </p:cNvPicPr>
          <p:nvPr/>
        </p:nvPicPr>
        <p:blipFill rotWithShape="1">
          <a:blip r:embed="rId3"/>
          <a:srcRect l="52963" t="1976" r="3227"/>
          <a:stretch/>
        </p:blipFill>
        <p:spPr>
          <a:xfrm>
            <a:off x="-1" y="605741"/>
            <a:ext cx="2699657" cy="4530402"/>
          </a:xfrm>
          <a:prstGeom prst="rect">
            <a:avLst/>
          </a:prstGeom>
        </p:spPr>
      </p:pic>
      <p:pic>
        <p:nvPicPr>
          <p:cNvPr id="5" name="Рисунок 4">
            <a:extLst>
              <a:ext uri="{FF2B5EF4-FFF2-40B4-BE49-F238E27FC236}">
                <a16:creationId xmlns:a16="http://schemas.microsoft.com/office/drawing/2014/main" id="{EB83D9C7-0A1E-4E6E-919B-05D090E29ED1}"/>
              </a:ext>
            </a:extLst>
          </p:cNvPr>
          <p:cNvPicPr>
            <a:picLocks noChangeAspect="1"/>
          </p:cNvPicPr>
          <p:nvPr/>
        </p:nvPicPr>
        <p:blipFill rotWithShape="1">
          <a:blip r:embed="rId4"/>
          <a:srcRect l="53187" t="462" r="4121" b="5616"/>
          <a:stretch/>
        </p:blipFill>
        <p:spPr>
          <a:xfrm>
            <a:off x="6830316" y="1879144"/>
            <a:ext cx="2154025" cy="30743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09"/>
        <p:cNvGrpSpPr/>
        <p:nvPr/>
      </p:nvGrpSpPr>
      <p:grpSpPr>
        <a:xfrm>
          <a:off x="0" y="0"/>
          <a:ext cx="0" cy="0"/>
          <a:chOff x="0" y="0"/>
          <a:chExt cx="0" cy="0"/>
        </a:xfrm>
      </p:grpSpPr>
      <p:sp>
        <p:nvSpPr>
          <p:cNvPr id="210" name="Google Shape;210;p22"/>
          <p:cNvSpPr txBox="1">
            <a:spLocks noGrp="1"/>
          </p:cNvSpPr>
          <p:nvPr>
            <p:ph type="title"/>
          </p:nvPr>
        </p:nvSpPr>
        <p:spPr>
          <a:xfrm>
            <a:off x="1066950" y="309033"/>
            <a:ext cx="7010100" cy="5884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 sz="1800" dirty="0"/>
              <a:t>Спосіб зображення рельєфу  відмивкою і гіпсометричний</a:t>
            </a:r>
            <a:endParaRPr sz="1800" dirty="0"/>
          </a:p>
        </p:txBody>
      </p:sp>
      <p:sp>
        <p:nvSpPr>
          <p:cNvPr id="211" name="Google Shape;211;p22"/>
          <p:cNvSpPr txBox="1">
            <a:spLocks noGrp="1"/>
          </p:cNvSpPr>
          <p:nvPr>
            <p:ph type="body" idx="4294967295"/>
          </p:nvPr>
        </p:nvSpPr>
        <p:spPr>
          <a:xfrm>
            <a:off x="5689749" y="1329269"/>
            <a:ext cx="3234118" cy="350519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uk-UA" sz="1400" b="1" dirty="0">
                <a:solidFill>
                  <a:srgbClr val="FFFFFF"/>
                </a:solidFill>
              </a:rPr>
              <a:t>З метою підвищення наочності і читання рельєфу на картах застосовується такі способи зображення рельєфу – відмивкою і  гіпсометричний. Ці способи звичайно використовуються на картах дрібного масштабу. Сутність їх полягає в тому, що у сполученні з горизонталями проводиться або затінення схилів сірою або коричневою фарбою (чим крутіше, тим темніше), або зафарбування висотних шарів кольорами різних тонів.</a:t>
            </a:r>
            <a:endParaRPr sz="1400" b="1" dirty="0">
              <a:solidFill>
                <a:srgbClr val="FFFFFF"/>
              </a:solidFill>
            </a:endParaRPr>
          </a:p>
        </p:txBody>
      </p:sp>
      <p:pic>
        <p:nvPicPr>
          <p:cNvPr id="2" name="Рисунок 1">
            <a:extLst>
              <a:ext uri="{FF2B5EF4-FFF2-40B4-BE49-F238E27FC236}">
                <a16:creationId xmlns:a16="http://schemas.microsoft.com/office/drawing/2014/main" id="{FEC23741-B308-4997-AC2B-7BBEDC251C7B}"/>
              </a:ext>
            </a:extLst>
          </p:cNvPr>
          <p:cNvPicPr>
            <a:picLocks noChangeAspect="1"/>
          </p:cNvPicPr>
          <p:nvPr/>
        </p:nvPicPr>
        <p:blipFill>
          <a:blip r:embed="rId3"/>
          <a:stretch>
            <a:fillRect/>
          </a:stretch>
        </p:blipFill>
        <p:spPr>
          <a:xfrm>
            <a:off x="81762" y="1329269"/>
            <a:ext cx="5502573" cy="35051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3"/>
          <p:cNvSpPr txBox="1"/>
          <p:nvPr/>
        </p:nvSpPr>
        <p:spPr>
          <a:xfrm>
            <a:off x="1515532" y="76200"/>
            <a:ext cx="6841067" cy="3471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uk-UA" sz="1800" b="1" dirty="0">
                <a:solidFill>
                  <a:schemeClr val="bg2"/>
                </a:solidFill>
                <a:latin typeface="Raleway"/>
                <a:ea typeface="Raleway"/>
                <a:cs typeface="Raleway"/>
                <a:sym typeface="Raleway"/>
              </a:rPr>
              <a:t>Спосіб зображення рельєфу горизонталями</a:t>
            </a:r>
            <a:endParaRPr sz="1800" b="1" dirty="0">
              <a:solidFill>
                <a:schemeClr val="bg2"/>
              </a:solidFill>
              <a:latin typeface="Raleway"/>
              <a:ea typeface="Raleway"/>
              <a:cs typeface="Raleway"/>
              <a:sym typeface="Raleway"/>
            </a:endParaRPr>
          </a:p>
        </p:txBody>
      </p:sp>
      <p:pic>
        <p:nvPicPr>
          <p:cNvPr id="2" name="Рисунок 1">
            <a:extLst>
              <a:ext uri="{FF2B5EF4-FFF2-40B4-BE49-F238E27FC236}">
                <a16:creationId xmlns:a16="http://schemas.microsoft.com/office/drawing/2014/main" id="{3AECD053-E6C5-4762-991C-6343356B1D49}"/>
              </a:ext>
            </a:extLst>
          </p:cNvPr>
          <p:cNvPicPr>
            <a:picLocks noChangeAspect="1"/>
          </p:cNvPicPr>
          <p:nvPr/>
        </p:nvPicPr>
        <p:blipFill>
          <a:blip r:embed="rId3"/>
          <a:stretch>
            <a:fillRect/>
          </a:stretch>
        </p:blipFill>
        <p:spPr>
          <a:xfrm>
            <a:off x="4223657" y="554265"/>
            <a:ext cx="4828108" cy="3242233"/>
          </a:xfrm>
          <a:prstGeom prst="rect">
            <a:avLst/>
          </a:prstGeom>
        </p:spPr>
      </p:pic>
      <p:sp>
        <p:nvSpPr>
          <p:cNvPr id="5" name="TextBox 4">
            <a:extLst>
              <a:ext uri="{FF2B5EF4-FFF2-40B4-BE49-F238E27FC236}">
                <a16:creationId xmlns:a16="http://schemas.microsoft.com/office/drawing/2014/main" id="{89E48109-C200-496E-9678-6A3A75A78325}"/>
              </a:ext>
            </a:extLst>
          </p:cNvPr>
          <p:cNvSpPr txBox="1"/>
          <p:nvPr/>
        </p:nvSpPr>
        <p:spPr>
          <a:xfrm>
            <a:off x="0" y="554264"/>
            <a:ext cx="4223657" cy="3242234"/>
          </a:xfrm>
          <a:prstGeom prst="rect">
            <a:avLst/>
          </a:prstGeom>
          <a:solidFill>
            <a:schemeClr val="accent4">
              <a:lumMod val="10000"/>
            </a:schemeClr>
          </a:solidFill>
        </p:spPr>
        <p:txBody>
          <a:bodyPr wrap="square">
            <a:spAutoFit/>
          </a:bodyPr>
          <a:lstStyle/>
          <a:p>
            <a:pPr algn="ctr">
              <a:lnSpc>
                <a:spcPct val="107000"/>
              </a:lnSpc>
              <a:spcAft>
                <a:spcPts val="80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a:t>
            </a:r>
            <a:r>
              <a:rPr lang="uk-UA"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uk-UA"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Сутність способу зображення рельєфу горизонталями полягає в тому, що всі нерівності місцевості відображаються кривими замкненими лініями, що з’єднують точки цих нерівностей, які мають однакову висоту над рівнем моря. Ці лінії проводять через визначені проміжки по висоті, наприклад, через 5, 10 або 20 м. таку умовну лінію можна уявити собі на місцевості як шлях руху пішохода, який йде без спуску і підйому по горі або лощині на визначеній висоті над рівнем моря</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61667C9-FF0C-4194-82DB-C02F7D328F1C}"/>
              </a:ext>
            </a:extLst>
          </p:cNvPr>
          <p:cNvSpPr txBox="1"/>
          <p:nvPr/>
        </p:nvSpPr>
        <p:spPr>
          <a:xfrm>
            <a:off x="92235" y="3836034"/>
            <a:ext cx="8959530" cy="1234697"/>
          </a:xfrm>
          <a:prstGeom prst="rect">
            <a:avLst/>
          </a:prstGeom>
          <a:solidFill>
            <a:schemeClr val="accent4">
              <a:lumMod val="10000"/>
            </a:schemeClr>
          </a:solidFill>
        </p:spPr>
        <p:txBody>
          <a:bodyPr wrap="square">
            <a:spAutoFit/>
          </a:bodyPr>
          <a:lstStyle/>
          <a:p>
            <a:pPr algn="ctr">
              <a:lnSpc>
                <a:spcPct val="107000"/>
              </a:lnSpc>
              <a:spcAft>
                <a:spcPts val="800"/>
              </a:spcAft>
            </a:pPr>
            <a:r>
              <a:rPr lang="uk-UA" sz="1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Для того, щоб усвідомити сутність зображення рельєфу горизонталями, уявимо собі модель гори, яка перерізана горизонтальними площинами, розміщеними одна над одною на рівних відстанях по висоті. Обводячи олівцем на папері основу гори і всі сліди перерізу її горизонтальними площинами, отримаємо ряд кривих замкнутих ліній, що з’єднують точки з однаковою висотою над основою гори. Ці лінії називаються горизонталями. На топографічних картах горизонталі друкуються коричневою фарбою.</a:t>
            </a:r>
            <a:endParaRPr lang="ru-RU" sz="1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4"/>
          <p:cNvSpPr txBox="1">
            <a:spLocks noGrp="1"/>
          </p:cNvSpPr>
          <p:nvPr>
            <p:ph type="title"/>
          </p:nvPr>
        </p:nvSpPr>
        <p:spPr>
          <a:xfrm>
            <a:off x="152400" y="0"/>
            <a:ext cx="8803352" cy="4056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1800" dirty="0"/>
              <a:t>Зображення типових форм рельєфу горизонталями та умовними знаками</a:t>
            </a:r>
            <a:endParaRPr sz="1800" dirty="0"/>
          </a:p>
        </p:txBody>
      </p:sp>
      <p:sp>
        <p:nvSpPr>
          <p:cNvPr id="222" name="Google Shape;222;p24"/>
          <p:cNvSpPr txBox="1">
            <a:spLocks noGrp="1"/>
          </p:cNvSpPr>
          <p:nvPr>
            <p:ph type="body" idx="1"/>
          </p:nvPr>
        </p:nvSpPr>
        <p:spPr>
          <a:xfrm>
            <a:off x="152401" y="580571"/>
            <a:ext cx="4363520" cy="4448628"/>
          </a:xfrm>
          <a:prstGeom prst="rect">
            <a:avLst/>
          </a:prstGeom>
          <a:solidFill>
            <a:schemeClr val="bg2"/>
          </a:solidFill>
        </p:spPr>
        <p:txBody>
          <a:bodyPr spcFirstLastPara="1" wrap="square" lIns="91425" tIns="91425" rIns="91425" bIns="91425" anchor="t" anchorCtr="0">
            <a:noAutofit/>
          </a:bodyPr>
          <a:lstStyle/>
          <a:p>
            <a:pPr marL="0" lvl="0" indent="0" algn="ctr" rtl="0">
              <a:spcBef>
                <a:spcPts val="0"/>
              </a:spcBef>
              <a:spcAft>
                <a:spcPts val="0"/>
              </a:spcAft>
              <a:buNone/>
            </a:pPr>
            <a:r>
              <a:rPr lang="uk-UA" sz="1400" b="1" dirty="0">
                <a:solidFill>
                  <a:schemeClr val="bg1"/>
                </a:solidFill>
              </a:rPr>
              <a:t>Для визначення напрямку підвищення або пониження місцевості на деяких горизонталях, перпендикулярно до них, ставлять </a:t>
            </a:r>
            <a:r>
              <a:rPr lang="uk-UA" sz="1400" b="1" i="1" dirty="0">
                <a:solidFill>
                  <a:schemeClr val="bg2"/>
                </a:solidFill>
                <a:highlight>
                  <a:srgbClr val="FFFF00"/>
                </a:highlight>
              </a:rPr>
              <a:t>короткі риски </a:t>
            </a:r>
            <a:r>
              <a:rPr lang="uk-UA" sz="1400" b="1" dirty="0">
                <a:solidFill>
                  <a:schemeClr val="bg1"/>
                </a:solidFill>
              </a:rPr>
              <a:t>– показники напрямку схилу. Вони завжди спрямовані у бік пониження схилу.</a:t>
            </a:r>
          </a:p>
          <a:p>
            <a:pPr marL="0" lvl="0" indent="0" algn="ctr" rtl="0">
              <a:spcBef>
                <a:spcPts val="0"/>
              </a:spcBef>
              <a:spcAft>
                <a:spcPts val="0"/>
              </a:spcAft>
              <a:buNone/>
            </a:pPr>
            <a:r>
              <a:rPr lang="uk-UA" sz="1400" b="1" dirty="0">
                <a:solidFill>
                  <a:schemeClr val="bg2"/>
                </a:solidFill>
                <a:highlight>
                  <a:srgbClr val="FFFF00"/>
                </a:highlight>
              </a:rPr>
              <a:t>Гора</a:t>
            </a:r>
            <a:r>
              <a:rPr lang="uk-UA" sz="1400" b="1" dirty="0">
                <a:solidFill>
                  <a:schemeClr val="bg1"/>
                </a:solidFill>
                <a:highlight>
                  <a:srgbClr val="FFFF00"/>
                </a:highlight>
              </a:rPr>
              <a:t> </a:t>
            </a:r>
            <a:r>
              <a:rPr lang="uk-UA" sz="1400" b="1" dirty="0">
                <a:solidFill>
                  <a:schemeClr val="bg1"/>
                </a:solidFill>
              </a:rPr>
              <a:t>зображується замкненими горизонталями, а показники напрямку схилів розміщені зі зовнішнього боку горизонталей.</a:t>
            </a:r>
          </a:p>
          <a:p>
            <a:pPr marL="0" lvl="0" indent="0" algn="ctr" rtl="0">
              <a:spcBef>
                <a:spcPts val="0"/>
              </a:spcBef>
              <a:spcAft>
                <a:spcPts val="0"/>
              </a:spcAft>
              <a:buNone/>
            </a:pPr>
            <a:r>
              <a:rPr lang="uk-UA" sz="1400" b="1" dirty="0">
                <a:solidFill>
                  <a:schemeClr val="bg2"/>
                </a:solidFill>
                <a:highlight>
                  <a:srgbClr val="FFFF00"/>
                </a:highlight>
              </a:rPr>
              <a:t>Котловина</a:t>
            </a:r>
            <a:r>
              <a:rPr lang="uk-UA" sz="1400" b="1" dirty="0">
                <a:solidFill>
                  <a:schemeClr val="bg1"/>
                </a:solidFill>
              </a:rPr>
              <a:t> зображується такими ж замкненими горизонталями, але показники напрямку схилу обернені всередину.</a:t>
            </a:r>
          </a:p>
          <a:p>
            <a:pPr marL="0" lvl="0" indent="0" algn="ctr" rtl="0">
              <a:spcBef>
                <a:spcPts val="0"/>
              </a:spcBef>
              <a:spcAft>
                <a:spcPts val="0"/>
              </a:spcAft>
              <a:buNone/>
            </a:pPr>
            <a:r>
              <a:rPr lang="uk-UA" sz="1400" b="1" dirty="0">
                <a:solidFill>
                  <a:schemeClr val="bg2"/>
                </a:solidFill>
                <a:highlight>
                  <a:srgbClr val="FFFF00"/>
                </a:highlight>
              </a:rPr>
              <a:t>Хребет</a:t>
            </a:r>
            <a:r>
              <a:rPr lang="uk-UA" sz="1400" b="1" dirty="0">
                <a:solidFill>
                  <a:schemeClr val="bg1"/>
                </a:solidFill>
              </a:rPr>
              <a:t> і </a:t>
            </a:r>
            <a:r>
              <a:rPr lang="uk-UA" sz="1400" b="1" dirty="0">
                <a:solidFill>
                  <a:schemeClr val="bg2"/>
                </a:solidFill>
                <a:highlight>
                  <a:srgbClr val="FFFF00"/>
                </a:highlight>
              </a:rPr>
              <a:t>лощина</a:t>
            </a:r>
            <a:r>
              <a:rPr lang="uk-UA" sz="1400" b="1" dirty="0">
                <a:solidFill>
                  <a:schemeClr val="bg1"/>
                </a:solidFill>
              </a:rPr>
              <a:t> зображуються горизонталями, що мають витягнуту форму:  у хребта – у бік пониження. </a:t>
            </a:r>
          </a:p>
          <a:p>
            <a:pPr marL="0" lvl="0" indent="0" algn="ctr" rtl="0">
              <a:spcBef>
                <a:spcPts val="0"/>
              </a:spcBef>
              <a:spcAft>
                <a:spcPts val="0"/>
              </a:spcAft>
              <a:buNone/>
            </a:pPr>
            <a:r>
              <a:rPr lang="uk-UA" sz="1400" b="1" dirty="0">
                <a:solidFill>
                  <a:schemeClr val="bg2"/>
                </a:solidFill>
                <a:highlight>
                  <a:srgbClr val="FFFF00"/>
                </a:highlight>
              </a:rPr>
              <a:t>Сідловина</a:t>
            </a:r>
            <a:r>
              <a:rPr lang="uk-UA" sz="1400" b="1" dirty="0">
                <a:solidFill>
                  <a:schemeClr val="bg1"/>
                </a:solidFill>
              </a:rPr>
              <a:t> зображується горизонталями, які з двох боків позначають вершини, що розходяться у протилежних напрямках.</a:t>
            </a:r>
          </a:p>
          <a:p>
            <a:pPr marL="0" lvl="0" indent="0" algn="ctr" rtl="0">
              <a:spcBef>
                <a:spcPts val="0"/>
              </a:spcBef>
              <a:spcAft>
                <a:spcPts val="0"/>
              </a:spcAft>
              <a:buNone/>
            </a:pPr>
            <a:endParaRPr sz="1100" b="1" dirty="0">
              <a:solidFill>
                <a:schemeClr val="bg1"/>
              </a:solidFill>
            </a:endParaRPr>
          </a:p>
        </p:txBody>
      </p:sp>
      <p:pic>
        <p:nvPicPr>
          <p:cNvPr id="2" name="Рисунок 1">
            <a:extLst>
              <a:ext uri="{FF2B5EF4-FFF2-40B4-BE49-F238E27FC236}">
                <a16:creationId xmlns:a16="http://schemas.microsoft.com/office/drawing/2014/main" id="{7FAB2D5F-8AD1-4E77-A3FD-7B9652537D72}"/>
              </a:ext>
            </a:extLst>
          </p:cNvPr>
          <p:cNvPicPr>
            <a:picLocks noChangeAspect="1"/>
          </p:cNvPicPr>
          <p:nvPr/>
        </p:nvPicPr>
        <p:blipFill>
          <a:blip r:embed="rId3"/>
          <a:stretch>
            <a:fillRect/>
          </a:stretch>
        </p:blipFill>
        <p:spPr>
          <a:xfrm>
            <a:off x="4628080" y="740230"/>
            <a:ext cx="4327671" cy="41206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939799" y="0"/>
            <a:ext cx="7301809" cy="41009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1800" dirty="0"/>
              <a:t>Крутизна схилу</a:t>
            </a:r>
            <a:endParaRPr sz="1800" dirty="0"/>
          </a:p>
        </p:txBody>
      </p:sp>
      <p:sp>
        <p:nvSpPr>
          <p:cNvPr id="233" name="Google Shape;233;p25"/>
          <p:cNvSpPr txBox="1">
            <a:spLocks noGrp="1"/>
          </p:cNvSpPr>
          <p:nvPr>
            <p:ph type="body" idx="1"/>
          </p:nvPr>
        </p:nvSpPr>
        <p:spPr>
          <a:xfrm>
            <a:off x="201934" y="588391"/>
            <a:ext cx="3499209" cy="4432342"/>
          </a:xfrm>
          <a:prstGeom prst="rect">
            <a:avLst/>
          </a:prstGeom>
          <a:solidFill>
            <a:schemeClr val="bg2"/>
          </a:solidFill>
        </p:spPr>
        <p:txBody>
          <a:bodyPr spcFirstLastPara="1" wrap="square" lIns="91425" tIns="91425" rIns="91425" bIns="91425" anchor="t" anchorCtr="0">
            <a:noAutofit/>
          </a:bodyPr>
          <a:lstStyle/>
          <a:p>
            <a:pPr marL="0" lvl="0" indent="0" algn="ctr" rtl="0">
              <a:spcBef>
                <a:spcPts val="0"/>
              </a:spcBef>
              <a:spcAft>
                <a:spcPts val="0"/>
              </a:spcAft>
              <a:buNone/>
            </a:pPr>
            <a:r>
              <a:rPr lang="ru-RU" sz="1400" b="1" dirty="0">
                <a:solidFill>
                  <a:schemeClr val="bg1"/>
                </a:solidFill>
                <a:latin typeface="+mn-lt"/>
              </a:rPr>
              <a:t>К</a:t>
            </a:r>
            <a:r>
              <a:rPr lang="ru" sz="1400" b="1" dirty="0">
                <a:solidFill>
                  <a:schemeClr val="bg1"/>
                </a:solidFill>
                <a:latin typeface="+mn-lt"/>
              </a:rPr>
              <a:t>рутизна схилу характеризується на карті відстаню між двома сусідніми горизонталями, яка називається </a:t>
            </a:r>
            <a:r>
              <a:rPr lang="ru" sz="1400" b="1" dirty="0">
                <a:solidFill>
                  <a:schemeClr val="bg2"/>
                </a:solidFill>
                <a:highlight>
                  <a:srgbClr val="FFFF00"/>
                </a:highlight>
                <a:latin typeface="+mn-lt"/>
              </a:rPr>
              <a:t>закладанням</a:t>
            </a:r>
            <a:r>
              <a:rPr lang="ru" sz="1400" b="1" dirty="0">
                <a:solidFill>
                  <a:schemeClr val="bg1"/>
                </a:solidFill>
                <a:latin typeface="+mn-lt"/>
              </a:rPr>
              <a:t>. </a:t>
            </a:r>
            <a:r>
              <a:rPr lang="ru-RU" sz="1400" b="1" dirty="0">
                <a:solidFill>
                  <a:schemeClr val="bg1"/>
                </a:solidFill>
                <a:latin typeface="+mn-lt"/>
              </a:rPr>
              <a:t>З</a:t>
            </a:r>
            <a:r>
              <a:rPr lang="ru" sz="1400" b="1" dirty="0">
                <a:solidFill>
                  <a:schemeClr val="bg1"/>
                </a:solidFill>
                <a:latin typeface="+mn-lt"/>
              </a:rPr>
              <a:t>а умови однакової висоти перерізу (ВП) рельєфу залежно від зміни крутизни схилу (КС) змінюється і величина закладання (З). </a:t>
            </a:r>
            <a:r>
              <a:rPr lang="ru-RU" sz="1400" b="1" dirty="0">
                <a:solidFill>
                  <a:schemeClr val="bg1"/>
                </a:solidFill>
                <a:latin typeface="+mn-lt"/>
              </a:rPr>
              <a:t>З</a:t>
            </a:r>
            <a:r>
              <a:rPr lang="ru" sz="1400" b="1" dirty="0">
                <a:solidFill>
                  <a:schemeClr val="bg1"/>
                </a:solidFill>
                <a:latin typeface="+mn-lt"/>
              </a:rPr>
              <a:t>акладання (З</a:t>
            </a:r>
            <a:r>
              <a:rPr lang="ru" sz="800" b="1" dirty="0">
                <a:solidFill>
                  <a:schemeClr val="bg1"/>
                </a:solidFill>
                <a:latin typeface="+mn-lt"/>
              </a:rPr>
              <a:t>1</a:t>
            </a:r>
            <a:r>
              <a:rPr lang="ru" sz="1400" b="1" dirty="0">
                <a:solidFill>
                  <a:schemeClr val="bg1"/>
                </a:solidFill>
                <a:latin typeface="+mn-lt"/>
              </a:rPr>
              <a:t>), якому відповідає крутизна схилу КС</a:t>
            </a:r>
            <a:r>
              <a:rPr lang="ru" sz="800" b="1" dirty="0">
                <a:solidFill>
                  <a:schemeClr val="bg1"/>
                </a:solidFill>
                <a:latin typeface="+mn-lt"/>
              </a:rPr>
              <a:t>1</a:t>
            </a:r>
            <a:r>
              <a:rPr lang="ru" sz="1400" b="1" dirty="0">
                <a:solidFill>
                  <a:schemeClr val="bg1"/>
                </a:solidFill>
                <a:latin typeface="+mn-lt"/>
              </a:rPr>
              <a:t> 10</a:t>
            </a:r>
            <a:r>
              <a:rPr lang="ru" sz="1400" b="1" dirty="0">
                <a:solidFill>
                  <a:schemeClr val="bg1"/>
                </a:solidFill>
                <a:latin typeface="+mn-lt"/>
                <a:ea typeface="Yu Mincho Light" panose="02020300000000000000" pitchFamily="18" charset="-128"/>
              </a:rPr>
              <a:t>°, у двічі більше закладання З</a:t>
            </a:r>
            <a:r>
              <a:rPr lang="ru" sz="800" b="1" dirty="0">
                <a:solidFill>
                  <a:schemeClr val="bg1"/>
                </a:solidFill>
                <a:latin typeface="+mn-lt"/>
                <a:ea typeface="Yu Mincho Light" panose="02020300000000000000" pitchFamily="18" charset="-128"/>
              </a:rPr>
              <a:t>2</a:t>
            </a:r>
            <a:r>
              <a:rPr lang="ru" sz="1400" b="1" dirty="0">
                <a:solidFill>
                  <a:schemeClr val="bg1"/>
                </a:solidFill>
                <a:latin typeface="+mn-lt"/>
                <a:ea typeface="Yu Mincho Light" panose="02020300000000000000" pitchFamily="18" charset="-128"/>
              </a:rPr>
              <a:t>, </a:t>
            </a:r>
            <a:r>
              <a:rPr lang="ru" sz="1400" b="1" dirty="0">
                <a:solidFill>
                  <a:schemeClr val="bg1"/>
                </a:solidFill>
                <a:latin typeface="+mj-lt"/>
                <a:ea typeface="Yu Mincho Light" panose="02020300000000000000" pitchFamily="18" charset="-128"/>
              </a:rPr>
              <a:t>якому відповідає крутизна схилу КС</a:t>
            </a:r>
            <a:r>
              <a:rPr lang="ru" sz="800" b="1" dirty="0">
                <a:solidFill>
                  <a:schemeClr val="bg1"/>
                </a:solidFill>
                <a:latin typeface="+mj-lt"/>
                <a:ea typeface="Yu Mincho Light" panose="02020300000000000000" pitchFamily="18" charset="-128"/>
              </a:rPr>
              <a:t>2</a:t>
            </a:r>
            <a:r>
              <a:rPr lang="ru" sz="1400" b="1" dirty="0">
                <a:solidFill>
                  <a:schemeClr val="bg1"/>
                </a:solidFill>
                <a:latin typeface="+mj-lt"/>
                <a:ea typeface="Yu Mincho Light" panose="02020300000000000000" pitchFamily="18" charset="-128"/>
              </a:rPr>
              <a:t> 20°. Звідси випливає: чим крутіше схил, тим менше закладання, і навпаки, чим більший схил, тим закладання більше. </a:t>
            </a:r>
            <a:r>
              <a:rPr lang="ru-RU" sz="1400" b="1" dirty="0">
                <a:solidFill>
                  <a:schemeClr val="bg1"/>
                </a:solidFill>
                <a:latin typeface="+mj-lt"/>
                <a:ea typeface="Yu Mincho Light" panose="02020300000000000000" pitchFamily="18" charset="-128"/>
              </a:rPr>
              <a:t>Т</a:t>
            </a:r>
            <a:r>
              <a:rPr lang="ru" sz="1400" b="1" dirty="0">
                <a:solidFill>
                  <a:schemeClr val="bg1"/>
                </a:solidFill>
                <a:latin typeface="+mj-lt"/>
                <a:ea typeface="Yu Mincho Light" panose="02020300000000000000" pitchFamily="18" charset="-128"/>
              </a:rPr>
              <a:t>ому під час зображення крутих схилів горизонталі розміщуються частіше.</a:t>
            </a:r>
            <a:endParaRPr sz="1400" b="1" dirty="0">
              <a:solidFill>
                <a:schemeClr val="bg1"/>
              </a:solidFill>
              <a:latin typeface="+mj-lt"/>
            </a:endParaRPr>
          </a:p>
          <a:p>
            <a:pPr marL="0" lvl="0" indent="0" algn="l" rtl="0">
              <a:spcBef>
                <a:spcPts val="1600"/>
              </a:spcBef>
              <a:spcAft>
                <a:spcPts val="1600"/>
              </a:spcAft>
              <a:buNone/>
            </a:pPr>
            <a:endParaRPr sz="1100" dirty="0"/>
          </a:p>
        </p:txBody>
      </p:sp>
      <p:pic>
        <p:nvPicPr>
          <p:cNvPr id="2" name="Рисунок 1">
            <a:extLst>
              <a:ext uri="{FF2B5EF4-FFF2-40B4-BE49-F238E27FC236}">
                <a16:creationId xmlns:a16="http://schemas.microsoft.com/office/drawing/2014/main" id="{21565143-4CD1-433E-95DC-94118C5AFCD9}"/>
              </a:ext>
            </a:extLst>
          </p:cNvPr>
          <p:cNvPicPr>
            <a:picLocks noChangeAspect="1"/>
          </p:cNvPicPr>
          <p:nvPr/>
        </p:nvPicPr>
        <p:blipFill>
          <a:blip r:embed="rId3"/>
          <a:stretch>
            <a:fillRect/>
          </a:stretch>
        </p:blipFill>
        <p:spPr>
          <a:xfrm>
            <a:off x="3962265" y="1042759"/>
            <a:ext cx="4979801" cy="2651582"/>
          </a:xfrm>
          <a:prstGeom prst="rect">
            <a:avLst/>
          </a:prstGeom>
        </p:spPr>
      </p:pic>
      <p:sp>
        <p:nvSpPr>
          <p:cNvPr id="7" name="TextBox 6">
            <a:extLst>
              <a:ext uri="{FF2B5EF4-FFF2-40B4-BE49-F238E27FC236}">
                <a16:creationId xmlns:a16="http://schemas.microsoft.com/office/drawing/2014/main" id="{719ABC42-5E24-4DDC-8436-5104F4423B40}"/>
              </a:ext>
            </a:extLst>
          </p:cNvPr>
          <p:cNvSpPr txBox="1"/>
          <p:nvPr/>
        </p:nvSpPr>
        <p:spPr>
          <a:xfrm>
            <a:off x="3962266" y="3829160"/>
            <a:ext cx="4979799" cy="543162"/>
          </a:xfrm>
          <a:prstGeom prst="rect">
            <a:avLst/>
          </a:prstGeom>
          <a:noFill/>
        </p:spPr>
        <p:txBody>
          <a:bodyPr wrap="square">
            <a:spAutoFit/>
          </a:bodyPr>
          <a:lstStyle/>
          <a:p>
            <a:pPr algn="ctr">
              <a:lnSpc>
                <a:spcPct val="107000"/>
              </a:lnSpc>
              <a:spcAft>
                <a:spcPts val="80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Залежність між крутизною схилу (КС) і величиною закладання (З), за умови однакової висоти перерізу (ВП)</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8"/>
          <p:cNvSpPr txBox="1">
            <a:spLocks noGrp="1"/>
          </p:cNvSpPr>
          <p:nvPr>
            <p:ph type="title"/>
          </p:nvPr>
        </p:nvSpPr>
        <p:spPr>
          <a:xfrm>
            <a:off x="734530" y="40512"/>
            <a:ext cx="7595461" cy="3207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sz="1800" dirty="0"/>
              <a:t>Зображення горизонталями різних форм схилів</a:t>
            </a:r>
            <a:endParaRPr sz="1800" dirty="0"/>
          </a:p>
        </p:txBody>
      </p:sp>
      <p:sp>
        <p:nvSpPr>
          <p:cNvPr id="532" name="Google Shape;532;p28"/>
          <p:cNvSpPr txBox="1">
            <a:spLocks noGrp="1"/>
          </p:cNvSpPr>
          <p:nvPr>
            <p:ph type="body" idx="1"/>
          </p:nvPr>
        </p:nvSpPr>
        <p:spPr>
          <a:xfrm>
            <a:off x="348343" y="944936"/>
            <a:ext cx="4009482" cy="3745028"/>
          </a:xfrm>
          <a:prstGeom prst="rect">
            <a:avLst/>
          </a:prstGeom>
          <a:solidFill>
            <a:schemeClr val="bg2"/>
          </a:solidFill>
        </p:spPr>
        <p:txBody>
          <a:bodyPr spcFirstLastPara="1" wrap="square" lIns="91425" tIns="91425" rIns="91425" bIns="91425" anchor="t" anchorCtr="0">
            <a:noAutofit/>
          </a:bodyPr>
          <a:lstStyle/>
          <a:p>
            <a:pPr marL="0" lvl="0" indent="0" algn="ctr" rtl="0">
              <a:spcBef>
                <a:spcPts val="0"/>
              </a:spcBef>
              <a:spcAft>
                <a:spcPts val="1600"/>
              </a:spcAft>
              <a:buNone/>
            </a:pPr>
            <a:endParaRPr lang="uk-UA" sz="1400" b="1" dirty="0">
              <a:solidFill>
                <a:schemeClr val="bg1"/>
              </a:solidFill>
            </a:endParaRPr>
          </a:p>
          <a:p>
            <a:pPr marL="0" lvl="0" indent="0" algn="ctr" rtl="0">
              <a:spcBef>
                <a:spcPts val="0"/>
              </a:spcBef>
              <a:spcAft>
                <a:spcPts val="1600"/>
              </a:spcAft>
              <a:buNone/>
            </a:pPr>
            <a:r>
              <a:rPr lang="uk-UA" sz="1400" b="1" dirty="0">
                <a:solidFill>
                  <a:schemeClr val="bg1"/>
                </a:solidFill>
              </a:rPr>
              <a:t>Властивість горизонталей передавати крутизну схилу дозволяє відобразити на карті його форму. За своєю формою схил може бути рівним, випуклим, вигнутим або хвилястим.</a:t>
            </a:r>
          </a:p>
          <a:p>
            <a:pPr marL="0" lvl="0" indent="0" algn="ctr" rtl="0">
              <a:spcBef>
                <a:spcPts val="0"/>
              </a:spcBef>
              <a:spcAft>
                <a:spcPts val="1600"/>
              </a:spcAft>
              <a:buNone/>
            </a:pPr>
            <a:r>
              <a:rPr lang="uk-UA" sz="1400" b="1" dirty="0">
                <a:solidFill>
                  <a:schemeClr val="bg1"/>
                </a:solidFill>
              </a:rPr>
              <a:t>У рівного схилу горизонталі розміщуються на рівних відстанях одна від одної, у вигнутого, випуклого і хвилястого схилів відстань між горизонталями збільшується або зменшується залежно від зміни крутизни окремих ділянок між перегинами схилу.</a:t>
            </a:r>
            <a:endParaRPr sz="1400" b="1" dirty="0">
              <a:solidFill>
                <a:schemeClr val="bg1"/>
              </a:solidFill>
            </a:endParaRPr>
          </a:p>
        </p:txBody>
      </p:sp>
      <p:pic>
        <p:nvPicPr>
          <p:cNvPr id="2" name="Рисунок 1">
            <a:extLst>
              <a:ext uri="{FF2B5EF4-FFF2-40B4-BE49-F238E27FC236}">
                <a16:creationId xmlns:a16="http://schemas.microsoft.com/office/drawing/2014/main" id="{9D4E8D04-C43F-43CA-80DE-27CA94E748ED}"/>
              </a:ext>
            </a:extLst>
          </p:cNvPr>
          <p:cNvPicPr>
            <a:picLocks noChangeAspect="1"/>
          </p:cNvPicPr>
          <p:nvPr/>
        </p:nvPicPr>
        <p:blipFill>
          <a:blip r:embed="rId3"/>
          <a:stretch>
            <a:fillRect/>
          </a:stretch>
        </p:blipFill>
        <p:spPr>
          <a:xfrm>
            <a:off x="4572000" y="944936"/>
            <a:ext cx="4435858" cy="3745028"/>
          </a:xfrm>
          <a:prstGeom prst="rect">
            <a:avLst/>
          </a:prstGeom>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1225</Words>
  <Application>Microsoft Office PowerPoint</Application>
  <PresentationFormat>Экран (16:9)</PresentationFormat>
  <Paragraphs>77</Paragraphs>
  <Slides>18</Slides>
  <Notes>18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Lato</vt:lpstr>
      <vt:lpstr>Calibri</vt:lpstr>
      <vt:lpstr>Raleway</vt:lpstr>
      <vt:lpstr>Streamline</vt:lpstr>
      <vt:lpstr>Розділ VІ. Тактична підготовка</vt:lpstr>
      <vt:lpstr>Суть зображення рельєфу місцевості на картах горизонталями</vt:lpstr>
      <vt:lpstr>Перспективні зображення</vt:lpstr>
      <vt:lpstr>Зображення рельєфу способом штрихування</vt:lpstr>
      <vt:lpstr>Спосіб зображення рельєфу  відмивкою і гіпсометричний</vt:lpstr>
      <vt:lpstr>Презентация PowerPoint</vt:lpstr>
      <vt:lpstr>Зображення типових форм рельєфу горизонталями та умовними знаками</vt:lpstr>
      <vt:lpstr>Крутизна схилу</vt:lpstr>
      <vt:lpstr>Зображення горизонталями різних форм схилів</vt:lpstr>
      <vt:lpstr>Висота перерізу</vt:lpstr>
      <vt:lpstr>Деталі рельєфу показують на карті умовними знаками. Поряд з умовним знаком обриву, осипу, виїмки, кургану, ями дається підпис висоти (глибини) в метрах, а рівчаків і вимоїн – підпис у вигляді дробу: в чисельнику якого зазначається їх ширина (по верху), а в знаменнику – глибина в метрах.</vt:lpstr>
      <vt:lpstr>Рівнинна відкрита місцевість (степова) </vt:lpstr>
      <vt:lpstr>Пагорбкувата закрита місцевість (озерно-лесиста)</vt:lpstr>
      <vt:lpstr>Пагорбкувати відкрита місцевість (піщано-пустельна)</vt:lpstr>
      <vt:lpstr>Пагорбкувати напівзакрита місцевість </vt:lpstr>
      <vt:lpstr>Пагорбкувати напівзакрита пересічена місцевість </vt:lpstr>
      <vt:lpstr>Гірська місцевість </vt:lpstr>
      <vt:lpstr>Дякуємо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Розділ VІ. Тактична підготовка</dc:title>
  <cp:lastModifiedBy>Genadij Shmigelski</cp:lastModifiedBy>
  <cp:revision>22</cp:revision>
  <dcterms:modified xsi:type="dcterms:W3CDTF">2021-03-09T07:20:39Z</dcterms:modified>
</cp:coreProperties>
</file>