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3" r:id="rId2"/>
    <p:sldId id="256" r:id="rId3"/>
    <p:sldId id="266" r:id="rId4"/>
    <p:sldId id="258" r:id="rId5"/>
    <p:sldId id="259" r:id="rId6"/>
    <p:sldId id="257" r:id="rId7"/>
    <p:sldId id="272" r:id="rId8"/>
    <p:sldId id="260" r:id="rId9"/>
    <p:sldId id="262" r:id="rId10"/>
    <p:sldId id="261" r:id="rId11"/>
    <p:sldId id="267" r:id="rId12"/>
    <p:sldId id="263" r:id="rId13"/>
    <p:sldId id="265" r:id="rId14"/>
    <p:sldId id="264" r:id="rId15"/>
    <p:sldId id="270" r:id="rId16"/>
    <p:sldId id="268" r:id="rId17"/>
    <p:sldId id="269" r:id="rId18"/>
    <p:sldId id="271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20475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06.02.2022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06.02.2022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uk.wikipedia.org/wiki/%D0%A4%D1%80%D0%B0%D0%BD%D1%86%D1%83%D0%B7%D1%8C%D0%BA%D0%B0_%D0%BC%D0%BE%D0%B2%D0%B0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uk.wikipedia.org/wiki/%D0%A0%D0%BE%D0%BD%D0%B4%D0%BE" TargetMode="External"/><Relationship Id="rId4" Type="http://schemas.openxmlformats.org/officeDocument/2006/relationships/hyperlink" Target="https://uk.wikipedia.org/wiki/%D0%A8%D0%BE%D0%BF%D0%B5%D0%BD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99247" y="2248347"/>
            <a:ext cx="7745505" cy="2188765"/>
          </a:xfr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uk-UA" sz="4000" dirty="0" smtClean="0">
                <a:solidFill>
                  <a:schemeClr val="accent1"/>
                </a:solidFill>
              </a:rPr>
              <a:t>Становлення цілеспрямованої </a:t>
            </a:r>
            <a:r>
              <a:rPr lang="uk-UA" sz="4000" dirty="0">
                <a:solidFill>
                  <a:schemeClr val="accent1"/>
                </a:solidFill>
              </a:rPr>
              <a:t> </a:t>
            </a:r>
            <a:r>
              <a:rPr lang="uk-UA" sz="4000" dirty="0" smtClean="0">
                <a:solidFill>
                  <a:schemeClr val="accent1"/>
                </a:solidFill>
              </a:rPr>
              <a:t>та  вільної натури в новелі </a:t>
            </a:r>
            <a:r>
              <a:rPr lang="uk-UA" sz="4000" dirty="0">
                <a:ln w="3175">
                  <a:solidFill>
                    <a:prstClr val="white">
                      <a:alpha val="65000"/>
                    </a:prstClr>
                  </a:solidFill>
                </a:ln>
                <a:solidFill>
                  <a:schemeClr val="accent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  <a:ea typeface="+mj-ea"/>
                <a:cs typeface="+mj-cs"/>
              </a:rPr>
              <a:t>«</a:t>
            </a:r>
            <a:r>
              <a:rPr lang="uk-UA" sz="4000" dirty="0" err="1">
                <a:ln w="3175">
                  <a:solidFill>
                    <a:prstClr val="white">
                      <a:alpha val="65000"/>
                    </a:prstClr>
                  </a:solidFill>
                </a:ln>
                <a:solidFill>
                  <a:schemeClr val="accent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  <a:ea typeface="+mj-ea"/>
                <a:cs typeface="+mj-cs"/>
              </a:rPr>
              <a:t>Imp</a:t>
            </a:r>
            <a:r>
              <a:rPr lang="en-US" sz="4000" dirty="0">
                <a:ln w="3175">
                  <a:solidFill>
                    <a:prstClr val="white">
                      <a:alpha val="65000"/>
                    </a:prstClr>
                  </a:solidFill>
                </a:ln>
                <a:solidFill>
                  <a:schemeClr val="accent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  <a:ea typeface="+mj-ea"/>
                <a:cs typeface="+mj-cs"/>
              </a:rPr>
              <a:t>r</a:t>
            </a:r>
            <a:r>
              <a:rPr lang="uk-UA" sz="4000" dirty="0">
                <a:ln w="3175">
                  <a:solidFill>
                    <a:prstClr val="white">
                      <a:alpha val="65000"/>
                    </a:prstClr>
                  </a:solidFill>
                </a:ln>
                <a:solidFill>
                  <a:schemeClr val="accent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  <a:ea typeface="+mj-ea"/>
                <a:cs typeface="+mj-cs"/>
              </a:rPr>
              <a:t>o</a:t>
            </a:r>
            <a:r>
              <a:rPr lang="en-US" sz="4000" dirty="0" err="1">
                <a:ln w="3175">
                  <a:solidFill>
                    <a:prstClr val="white">
                      <a:alpha val="65000"/>
                    </a:prstClr>
                  </a:solidFill>
                </a:ln>
                <a:solidFill>
                  <a:schemeClr val="accent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  <a:ea typeface="+mj-ea"/>
                <a:cs typeface="+mj-cs"/>
              </a:rPr>
              <a:t>mp</a:t>
            </a:r>
            <a:r>
              <a:rPr lang="uk-UA" sz="4000" dirty="0" err="1">
                <a:ln w="3175">
                  <a:solidFill>
                    <a:prstClr val="white">
                      <a:alpha val="65000"/>
                    </a:prstClr>
                  </a:solidFill>
                </a:ln>
                <a:solidFill>
                  <a:schemeClr val="accent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  <a:ea typeface="+mj-ea"/>
                <a:cs typeface="+mj-cs"/>
              </a:rPr>
              <a:t>tu</a:t>
            </a:r>
            <a:r>
              <a:rPr lang="uk-UA" sz="4000" dirty="0">
                <a:ln w="3175">
                  <a:solidFill>
                    <a:prstClr val="white">
                      <a:alpha val="65000"/>
                    </a:prstClr>
                  </a:solidFill>
                </a:ln>
                <a:solidFill>
                  <a:schemeClr val="accent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  <a:ea typeface="+mj-ea"/>
                <a:cs typeface="+mj-cs"/>
              </a:rPr>
              <a:t> </a:t>
            </a:r>
            <a:r>
              <a:rPr lang="uk-UA" sz="4000" dirty="0" err="1">
                <a:ln w="3175">
                  <a:solidFill>
                    <a:prstClr val="white">
                      <a:alpha val="65000"/>
                    </a:prstClr>
                  </a:solidFill>
                </a:ln>
                <a:solidFill>
                  <a:schemeClr val="accent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  <a:ea typeface="+mj-ea"/>
                <a:cs typeface="+mj-cs"/>
              </a:rPr>
              <a:t>phantasie</a:t>
            </a:r>
            <a:r>
              <a:rPr lang="uk-UA" sz="4000" dirty="0" smtClean="0">
                <a:ln w="3175">
                  <a:solidFill>
                    <a:prstClr val="white">
                      <a:alpha val="65000"/>
                    </a:prstClr>
                  </a:solidFill>
                </a:ln>
                <a:solidFill>
                  <a:schemeClr val="accent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  <a:ea typeface="+mj-ea"/>
                <a:cs typeface="+mj-cs"/>
              </a:rPr>
              <a:t>» Ольги </a:t>
            </a:r>
            <a:r>
              <a:rPr lang="uk-UA" sz="4000" dirty="0">
                <a:ln w="3175">
                  <a:solidFill>
                    <a:prstClr val="white">
                      <a:alpha val="65000"/>
                    </a:prstClr>
                  </a:solidFill>
                </a:ln>
                <a:solidFill>
                  <a:schemeClr val="accent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  <a:ea typeface="+mj-ea"/>
                <a:cs typeface="+mj-cs"/>
              </a:rPr>
              <a:t>К</a:t>
            </a:r>
            <a:r>
              <a:rPr lang="uk-UA" sz="4000" dirty="0" smtClean="0">
                <a:ln w="3175">
                  <a:solidFill>
                    <a:prstClr val="white">
                      <a:alpha val="65000"/>
                    </a:prstClr>
                  </a:solidFill>
                </a:ln>
                <a:solidFill>
                  <a:schemeClr val="accent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  <a:ea typeface="+mj-ea"/>
                <a:cs typeface="+mj-cs"/>
              </a:rPr>
              <a:t>обилянської  </a:t>
            </a:r>
            <a:endParaRPr lang="ru-RU" sz="4000" dirty="0">
              <a:solidFill>
                <a:schemeClr val="accent1"/>
              </a:solidFill>
            </a:endParaRPr>
          </a:p>
        </p:txBody>
      </p:sp>
      <p:pic>
        <p:nvPicPr>
          <p:cNvPr id="1027" name="Picture 3" descr="D:\Документы\Загрузки\depositphotos_2604083-stock-photo-romantic-concept-rose-on-piano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2777" b="10490"/>
          <a:stretch/>
        </p:blipFill>
        <p:spPr bwMode="auto">
          <a:xfrm>
            <a:off x="2411760" y="260648"/>
            <a:ext cx="4608512" cy="1399712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411760" y="5445224"/>
            <a:ext cx="6264696" cy="9144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877399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8490" y="214290"/>
            <a:ext cx="7756263" cy="1410116"/>
          </a:xfrm>
        </p:spPr>
        <p:txBody>
          <a:bodyPr/>
          <a:lstStyle/>
          <a:p>
            <a:r>
              <a:rPr lang="uk-UA" dirty="0" smtClean="0"/>
              <a:t>Прийом контрасту </a:t>
            </a:r>
            <a:br>
              <a:rPr lang="uk-UA" dirty="0" smtClean="0"/>
            </a:br>
            <a:r>
              <a:rPr lang="uk-UA" sz="3200" dirty="0" smtClean="0"/>
              <a:t>(за аналогією до музичного твору)</a:t>
            </a:r>
            <a:endParaRPr lang="ru-RU" sz="3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00034" y="2071678"/>
            <a:ext cx="3429024" cy="414340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800" dirty="0" smtClean="0">
                <a:solidFill>
                  <a:schemeClr val="accent5"/>
                </a:solidFill>
              </a:rPr>
              <a:t>У дитинстві </a:t>
            </a:r>
            <a:r>
              <a:rPr lang="uk-UA" sz="4800" dirty="0" smtClean="0">
                <a:solidFill>
                  <a:srgbClr val="A20475"/>
                </a:solidFill>
              </a:rPr>
              <a:t>- </a:t>
            </a:r>
          </a:p>
          <a:p>
            <a:pPr algn="ctr"/>
            <a:r>
              <a:rPr lang="uk-UA" sz="4800" dirty="0" smtClean="0">
                <a:solidFill>
                  <a:srgbClr val="A20475"/>
                </a:solidFill>
              </a:rPr>
              <a:t> великий </a:t>
            </a:r>
          </a:p>
          <a:p>
            <a:pPr algn="ctr"/>
            <a:r>
              <a:rPr lang="uk-UA" sz="4800" dirty="0" smtClean="0">
                <a:solidFill>
                  <a:srgbClr val="A20475"/>
                </a:solidFill>
              </a:rPr>
              <a:t>духовний </a:t>
            </a:r>
          </a:p>
          <a:p>
            <a:pPr algn="ctr"/>
            <a:r>
              <a:rPr lang="uk-UA" sz="4800" dirty="0" smtClean="0">
                <a:solidFill>
                  <a:srgbClr val="A20475"/>
                </a:solidFill>
              </a:rPr>
              <a:t>потенціал</a:t>
            </a:r>
            <a:endParaRPr lang="ru-RU" sz="4800" dirty="0">
              <a:solidFill>
                <a:srgbClr val="A20475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286380" y="2071678"/>
            <a:ext cx="3571900" cy="421484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800" dirty="0" smtClean="0">
                <a:solidFill>
                  <a:schemeClr val="accent5"/>
                </a:solidFill>
              </a:rPr>
              <a:t>У дорослому</a:t>
            </a:r>
          </a:p>
          <a:p>
            <a:pPr algn="ctr"/>
            <a:r>
              <a:rPr lang="uk-UA" sz="4800" dirty="0" smtClean="0">
                <a:solidFill>
                  <a:schemeClr val="accent5"/>
                </a:solidFill>
              </a:rPr>
              <a:t> віці</a:t>
            </a:r>
            <a:r>
              <a:rPr lang="uk-UA" sz="4800" dirty="0" smtClean="0">
                <a:solidFill>
                  <a:srgbClr val="A20475"/>
                </a:solidFill>
              </a:rPr>
              <a:t> -  </a:t>
            </a:r>
          </a:p>
          <a:p>
            <a:pPr algn="ctr"/>
            <a:r>
              <a:rPr lang="uk-UA" sz="4800" dirty="0" err="1" smtClean="0">
                <a:solidFill>
                  <a:srgbClr val="A20475"/>
                </a:solidFill>
              </a:rPr>
              <a:t>нереалізо-ваність</a:t>
            </a:r>
            <a:r>
              <a:rPr lang="uk-UA" sz="4800" dirty="0" smtClean="0">
                <a:solidFill>
                  <a:srgbClr val="A20475"/>
                </a:solidFill>
              </a:rPr>
              <a:t> </a:t>
            </a:r>
          </a:p>
          <a:p>
            <a:pPr algn="ctr"/>
            <a:r>
              <a:rPr lang="uk-UA" sz="4800" dirty="0" smtClean="0">
                <a:solidFill>
                  <a:srgbClr val="A20475"/>
                </a:solidFill>
              </a:rPr>
              <a:t>у житті</a:t>
            </a:r>
            <a:endParaRPr lang="ru-RU" sz="4800" dirty="0">
              <a:solidFill>
                <a:srgbClr val="A20475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143372" y="2143116"/>
            <a:ext cx="985838" cy="4714884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accent5"/>
                </a:solidFill>
              </a:rPr>
              <a:t>Н</a:t>
            </a:r>
            <a:br>
              <a:rPr lang="uk-UA" sz="2400" b="1" dirty="0" smtClean="0">
                <a:solidFill>
                  <a:schemeClr val="accent5"/>
                </a:solidFill>
              </a:rPr>
            </a:br>
            <a:r>
              <a:rPr lang="uk-UA" sz="2400" b="1" dirty="0" smtClean="0">
                <a:solidFill>
                  <a:schemeClr val="accent5"/>
                </a:solidFill>
              </a:rPr>
              <a:t>Е</a:t>
            </a:r>
            <a:br>
              <a:rPr lang="uk-UA" sz="2400" b="1" dirty="0" smtClean="0">
                <a:solidFill>
                  <a:schemeClr val="accent5"/>
                </a:solidFill>
              </a:rPr>
            </a:br>
            <a:r>
              <a:rPr lang="uk-UA" sz="2400" b="1" dirty="0" smtClean="0">
                <a:solidFill>
                  <a:schemeClr val="accent5"/>
                </a:solidFill>
              </a:rPr>
              <a:t>О</a:t>
            </a:r>
            <a:br>
              <a:rPr lang="uk-UA" sz="2400" b="1" dirty="0" smtClean="0">
                <a:solidFill>
                  <a:schemeClr val="accent5"/>
                </a:solidFill>
              </a:rPr>
            </a:br>
            <a:r>
              <a:rPr lang="uk-UA" sz="2400" b="1" dirty="0" smtClean="0">
                <a:solidFill>
                  <a:schemeClr val="accent5"/>
                </a:solidFill>
              </a:rPr>
              <a:t>Р</a:t>
            </a:r>
            <a:br>
              <a:rPr lang="uk-UA" sz="2400" b="1" dirty="0" smtClean="0">
                <a:solidFill>
                  <a:schemeClr val="accent5"/>
                </a:solidFill>
              </a:rPr>
            </a:br>
            <a:r>
              <a:rPr lang="uk-UA" sz="2400" b="1" dirty="0" smtClean="0">
                <a:solidFill>
                  <a:schemeClr val="accent5"/>
                </a:solidFill>
              </a:rPr>
              <a:t>О</a:t>
            </a:r>
            <a:br>
              <a:rPr lang="uk-UA" sz="2400" b="1" dirty="0" smtClean="0">
                <a:solidFill>
                  <a:schemeClr val="accent5"/>
                </a:solidFill>
              </a:rPr>
            </a:br>
            <a:r>
              <a:rPr lang="uk-UA" sz="2400" b="1" dirty="0" smtClean="0">
                <a:solidFill>
                  <a:schemeClr val="accent5"/>
                </a:solidFill>
              </a:rPr>
              <a:t>М</a:t>
            </a:r>
            <a:br>
              <a:rPr lang="uk-UA" sz="2400" b="1" dirty="0" smtClean="0">
                <a:solidFill>
                  <a:schemeClr val="accent5"/>
                </a:solidFill>
              </a:rPr>
            </a:br>
            <a:r>
              <a:rPr lang="uk-UA" sz="2400" b="1" dirty="0" smtClean="0">
                <a:solidFill>
                  <a:schemeClr val="accent5"/>
                </a:solidFill>
              </a:rPr>
              <a:t>А</a:t>
            </a:r>
            <a:br>
              <a:rPr lang="uk-UA" sz="2400" b="1" dirty="0" smtClean="0">
                <a:solidFill>
                  <a:schemeClr val="accent5"/>
                </a:solidFill>
              </a:rPr>
            </a:br>
            <a:r>
              <a:rPr lang="uk-UA" sz="2400" b="1" dirty="0" smtClean="0">
                <a:solidFill>
                  <a:schemeClr val="accent5"/>
                </a:solidFill>
              </a:rPr>
              <a:t>Н </a:t>
            </a:r>
            <a:br>
              <a:rPr lang="uk-UA" sz="2400" b="1" dirty="0" smtClean="0">
                <a:solidFill>
                  <a:schemeClr val="accent5"/>
                </a:solidFill>
              </a:rPr>
            </a:br>
            <a:r>
              <a:rPr lang="uk-UA" sz="2400" b="1" dirty="0" smtClean="0">
                <a:solidFill>
                  <a:schemeClr val="accent5"/>
                </a:solidFill>
              </a:rPr>
              <a:t>Т</a:t>
            </a:r>
            <a:br>
              <a:rPr lang="uk-UA" sz="2400" b="1" dirty="0" smtClean="0">
                <a:solidFill>
                  <a:schemeClr val="accent5"/>
                </a:solidFill>
              </a:rPr>
            </a:br>
            <a:r>
              <a:rPr lang="uk-UA" sz="2400" b="1" dirty="0" smtClean="0">
                <a:solidFill>
                  <a:schemeClr val="accent5"/>
                </a:solidFill>
              </a:rPr>
              <a:t>И</a:t>
            </a:r>
            <a:br>
              <a:rPr lang="uk-UA" sz="2400" b="1" dirty="0" smtClean="0">
                <a:solidFill>
                  <a:schemeClr val="accent5"/>
                </a:solidFill>
              </a:rPr>
            </a:br>
            <a:r>
              <a:rPr lang="uk-UA" sz="2400" b="1" dirty="0" smtClean="0">
                <a:solidFill>
                  <a:schemeClr val="accent5"/>
                </a:solidFill>
              </a:rPr>
              <a:t>З</a:t>
            </a:r>
            <a:br>
              <a:rPr lang="uk-UA" sz="2400" b="1" dirty="0" smtClean="0">
                <a:solidFill>
                  <a:schemeClr val="accent5"/>
                </a:solidFill>
              </a:rPr>
            </a:br>
            <a:r>
              <a:rPr lang="uk-UA" sz="2400" b="1" dirty="0" smtClean="0">
                <a:solidFill>
                  <a:schemeClr val="accent5"/>
                </a:solidFill>
              </a:rPr>
              <a:t>М</a:t>
            </a:r>
            <a:endParaRPr lang="ru-RU" sz="2400" b="1" dirty="0">
              <a:solidFill>
                <a:schemeClr val="accent5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/>
          <a:lstStyle/>
          <a:p>
            <a:r>
              <a:rPr lang="uk-UA" dirty="0">
                <a:solidFill>
                  <a:schemeClr val="tx2">
                    <a:lumMod val="75000"/>
                  </a:schemeClr>
                </a:solidFill>
              </a:rPr>
              <a:t>Текст новели написано абзацами з мінімальною кількістю речень, що справляє незвичне візуальне враження та імітує музичний твір</a:t>
            </a:r>
            <a:r>
              <a:rPr lang="uk-UA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  <a:p>
            <a:r>
              <a:rPr lang="uk-UA" dirty="0">
                <a:solidFill>
                  <a:schemeClr val="tx2">
                    <a:lumMod val="75000"/>
                  </a:schemeClr>
                </a:solidFill>
              </a:rPr>
              <a:t>За аналогією до контрастів переживань у музичному ноктюрні в новелі чергуються два відмінні настрої героїні: мрійливість, пасивність, нерішучість — з одного боку, та активність, жвавість, навіть непередбачуваність — з іншого. 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7503" y="551900"/>
            <a:ext cx="5960985" cy="1054250"/>
          </a:xfr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/>
          <a:lstStyle/>
          <a:p>
            <a:r>
              <a:rPr lang="uk-UA" dirty="0" smtClean="0"/>
              <a:t>Композиція твору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16216" y="186001"/>
            <a:ext cx="2376264" cy="1786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674059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>
            <a:normAutofit lnSpcReduction="10000"/>
          </a:bodyPr>
          <a:lstStyle/>
          <a:p>
            <a:r>
              <a:rPr lang="uk-UA" sz="2800" dirty="0" smtClean="0">
                <a:solidFill>
                  <a:schemeClr val="accent2">
                    <a:lumMod val="50000"/>
                  </a:schemeClr>
                </a:solidFill>
              </a:rPr>
              <a:t>Монастирський дзвін </a:t>
            </a:r>
            <a:r>
              <a:rPr lang="uk-UA" dirty="0" smtClean="0"/>
              <a:t>– музика, потяг до прекрасного.</a:t>
            </a:r>
          </a:p>
          <a:p>
            <a:r>
              <a:rPr lang="uk-UA" sz="2800" dirty="0" smtClean="0">
                <a:solidFill>
                  <a:schemeClr val="accent2">
                    <a:lumMod val="50000"/>
                  </a:schemeClr>
                </a:solidFill>
              </a:rPr>
              <a:t>Приборкання коня </a:t>
            </a:r>
            <a:r>
              <a:rPr lang="uk-UA" dirty="0" smtClean="0"/>
              <a:t>– виклик хлопцям.</a:t>
            </a:r>
          </a:p>
          <a:p>
            <a:r>
              <a:rPr lang="uk-UA" sz="2800" dirty="0" smtClean="0">
                <a:solidFill>
                  <a:schemeClr val="accent2">
                    <a:lumMod val="50000"/>
                  </a:schemeClr>
                </a:solidFill>
              </a:rPr>
              <a:t>Похід до крамниці в бурю </a:t>
            </a:r>
            <a:r>
              <a:rPr lang="uk-UA" dirty="0" smtClean="0"/>
              <a:t>– виклик природі.</a:t>
            </a:r>
          </a:p>
          <a:p>
            <a:r>
              <a:rPr lang="uk-UA" sz="2800" dirty="0" smtClean="0">
                <a:solidFill>
                  <a:schemeClr val="accent2">
                    <a:lumMod val="50000"/>
                  </a:schemeClr>
                </a:solidFill>
              </a:rPr>
              <a:t>Дитяча забавка в коня </a:t>
            </a:r>
            <a:r>
              <a:rPr lang="uk-UA" dirty="0" smtClean="0"/>
              <a:t>– нестримність натури (за Ф.Ніцше: сутність людини – у потягу до блакиті, до небес).</a:t>
            </a:r>
          </a:p>
          <a:p>
            <a:r>
              <a:rPr lang="uk-UA" sz="2800" dirty="0" smtClean="0">
                <a:solidFill>
                  <a:schemeClr val="accent2">
                    <a:lumMod val="50000"/>
                  </a:schemeClr>
                </a:solidFill>
              </a:rPr>
              <a:t>Музика</a:t>
            </a:r>
            <a:r>
              <a:rPr lang="uk-UA" dirty="0" smtClean="0"/>
              <a:t> – прояв несвідомого в людині, пробудження  неконтрольованих емоційних переживань. 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918276" y="476672"/>
            <a:ext cx="3307446" cy="1054250"/>
          </a:xfr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/>
          <a:lstStyle/>
          <a:p>
            <a:r>
              <a:rPr lang="uk-UA" dirty="0" smtClean="0"/>
              <a:t>Символи</a:t>
            </a: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683568" y="2150441"/>
            <a:ext cx="4032448" cy="3877815"/>
          </a:xfr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>
            <a:normAutofit lnSpcReduction="10000"/>
          </a:bodyPr>
          <a:lstStyle/>
          <a:p>
            <a:r>
              <a:rPr lang="uk-UA" u="sng" dirty="0" smtClean="0">
                <a:solidFill>
                  <a:schemeClr val="tx2">
                    <a:lumMod val="75000"/>
                  </a:schemeClr>
                </a:solidFill>
              </a:rPr>
              <a:t>Тема. </a:t>
            </a:r>
            <a:r>
              <a:rPr lang="uk-UA" u="sng" dirty="0">
                <a:solidFill>
                  <a:schemeClr val="tx2">
                    <a:lumMod val="75000"/>
                  </a:schemeClr>
                </a:solidFill>
              </a:rPr>
              <a:t>З</a:t>
            </a:r>
            <a:r>
              <a:rPr lang="uk-UA" u="sng" dirty="0" smtClean="0">
                <a:solidFill>
                  <a:schemeClr val="tx2">
                    <a:lumMod val="75000"/>
                  </a:schemeClr>
                </a:solidFill>
              </a:rPr>
              <a:t>ображення </a:t>
            </a:r>
            <a:r>
              <a:rPr lang="uk-UA" u="sng" dirty="0">
                <a:solidFill>
                  <a:schemeClr val="tx2">
                    <a:lumMod val="75000"/>
                  </a:schemeClr>
                </a:solidFill>
              </a:rPr>
              <a:t>тонкої' пристрасної натури жінки, її життєлюбності та глибокого духовного світу, сповненого почуттів</a:t>
            </a:r>
            <a:r>
              <a:rPr lang="uk-UA" u="sng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  <a:p>
            <a:pPr marL="0" indent="0">
              <a:buNone/>
            </a:pPr>
            <a:endParaRPr lang="ru-RU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uk-UA" u="sng" dirty="0">
                <a:solidFill>
                  <a:schemeClr val="tx2">
                    <a:lumMod val="75000"/>
                  </a:schemeClr>
                </a:solidFill>
              </a:rPr>
              <a:t>Ідея — утвердження думки про усвідомлення жінкою свого місця у світі та її права бути щасливою в усій повноті.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570156"/>
            <a:ext cx="8352928" cy="1054250"/>
          </a:xfr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/>
          <a:lstStyle/>
          <a:p>
            <a:r>
              <a:rPr lang="uk-UA" i="1" dirty="0" smtClean="0"/>
              <a:t>І</a:t>
            </a:r>
            <a:r>
              <a:rPr lang="ru-RU" i="1" dirty="0" err="1" smtClean="0"/>
              <a:t>дейно-тематичний</a:t>
            </a:r>
            <a:r>
              <a:rPr lang="ru-RU" i="1" dirty="0" smtClean="0"/>
              <a:t> </a:t>
            </a:r>
            <a:r>
              <a:rPr lang="ru-RU" i="1" dirty="0" err="1" smtClean="0"/>
              <a:t>аналіз</a:t>
            </a:r>
            <a:endParaRPr lang="ru-RU" i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20072" y="2341512"/>
            <a:ext cx="3295650" cy="3495675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699247" y="2248347"/>
            <a:ext cx="8337249" cy="3877815"/>
          </a:xfr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/>
          <a:lstStyle/>
          <a:p>
            <a:r>
              <a:rPr lang="ru-RU" dirty="0" err="1" smtClean="0"/>
              <a:t>Характерний</a:t>
            </a:r>
            <a:r>
              <a:rPr lang="ru-RU" dirty="0" smtClean="0"/>
              <a:t> </a:t>
            </a:r>
            <a:r>
              <a:rPr lang="ru-RU" dirty="0" err="1"/>
              <a:t>неоромантичний</a:t>
            </a:r>
            <a:r>
              <a:rPr lang="ru-RU" dirty="0"/>
              <a:t>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герой</a:t>
            </a:r>
            <a:r>
              <a:rPr lang="ru-RU" dirty="0"/>
              <a:t> — </a:t>
            </a:r>
            <a:r>
              <a:rPr lang="ru-RU" dirty="0" err="1"/>
              <a:t>непересічна</a:t>
            </a:r>
            <a:r>
              <a:rPr lang="ru-RU" dirty="0"/>
              <a:t> сильна </a:t>
            </a:r>
            <a:r>
              <a:rPr lang="ru-RU" dirty="0" err="1"/>
              <a:t>особистість</a:t>
            </a:r>
            <a:r>
              <a:rPr lang="ru-RU" dirty="0"/>
              <a:t>, </a:t>
            </a:r>
            <a:r>
              <a:rPr lang="ru-RU" dirty="0" err="1"/>
              <a:t>нерідко</a:t>
            </a:r>
            <a:r>
              <a:rPr lang="ru-RU" dirty="0"/>
              <a:t> </a:t>
            </a:r>
            <a:r>
              <a:rPr lang="ru-RU" dirty="0" err="1"/>
              <a:t>наділена</a:t>
            </a:r>
            <a:r>
              <a:rPr lang="ru-RU" dirty="0"/>
              <a:t> рисами «</a:t>
            </a:r>
            <a:r>
              <a:rPr lang="ru-RU" dirty="0" err="1"/>
              <a:t>надлюдини</a:t>
            </a:r>
            <a:r>
              <a:rPr lang="ru-RU" dirty="0"/>
              <a:t>», </a:t>
            </a:r>
            <a:r>
              <a:rPr lang="ru-RU" dirty="0" err="1"/>
              <a:t>вигнанець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протистоїть</a:t>
            </a:r>
            <a:r>
              <a:rPr lang="ru-RU" dirty="0"/>
              <a:t> </a:t>
            </a:r>
            <a:r>
              <a:rPr lang="ru-RU" dirty="0" err="1"/>
              <a:t>суспільній</a:t>
            </a:r>
            <a:r>
              <a:rPr lang="ru-RU" dirty="0"/>
              <a:t> </a:t>
            </a:r>
            <a:r>
              <a:rPr lang="ru-RU" dirty="0" err="1"/>
              <a:t>більшості</a:t>
            </a:r>
            <a:r>
              <a:rPr lang="ru-RU" dirty="0"/>
              <a:t>, </a:t>
            </a:r>
            <a:r>
              <a:rPr lang="ru-RU" dirty="0" err="1"/>
              <a:t>шукач</a:t>
            </a:r>
            <a:r>
              <a:rPr lang="ru-RU" dirty="0"/>
              <a:t> романтики та </a:t>
            </a:r>
            <a:r>
              <a:rPr lang="ru-RU" dirty="0" err="1" smtClean="0"/>
              <a:t>пригод</a:t>
            </a:r>
            <a:r>
              <a:rPr lang="ru-RU" dirty="0" smtClean="0"/>
              <a:t>.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Сюжетові</a:t>
            </a:r>
            <a:r>
              <a:rPr lang="ru-RU" dirty="0" smtClean="0"/>
              <a:t> </a:t>
            </a:r>
            <a:r>
              <a:rPr lang="ru-RU" dirty="0" err="1"/>
              <a:t>неоромантичного</a:t>
            </a:r>
            <a:r>
              <a:rPr lang="ru-RU" dirty="0"/>
              <a:t> </a:t>
            </a:r>
            <a:r>
              <a:rPr lang="ru-RU" dirty="0" err="1"/>
              <a:t>твору</a:t>
            </a:r>
            <a:r>
              <a:rPr lang="ru-RU" dirty="0"/>
              <a:t> </a:t>
            </a:r>
            <a:r>
              <a:rPr lang="ru-RU" dirty="0" err="1"/>
              <a:t>притаманні</a:t>
            </a:r>
            <a:r>
              <a:rPr lang="ru-RU" dirty="0"/>
              <a:t> </a:t>
            </a:r>
            <a:r>
              <a:rPr lang="ru-RU" dirty="0" err="1"/>
              <a:t>напруженість</a:t>
            </a:r>
            <a:r>
              <a:rPr lang="ru-RU" dirty="0"/>
              <a:t>, </a:t>
            </a:r>
            <a:r>
              <a:rPr lang="ru-RU" dirty="0" err="1"/>
              <a:t>елементи</a:t>
            </a:r>
            <a:r>
              <a:rPr lang="ru-RU" dirty="0"/>
              <a:t> </a:t>
            </a:r>
            <a:r>
              <a:rPr lang="ru-RU" dirty="0" err="1"/>
              <a:t>небезпеки</a:t>
            </a:r>
            <a:r>
              <a:rPr lang="ru-RU" dirty="0"/>
              <a:t>, </a:t>
            </a:r>
            <a:r>
              <a:rPr lang="ru-RU" dirty="0" err="1"/>
              <a:t>боротьби</a:t>
            </a:r>
            <a:r>
              <a:rPr lang="ru-RU" dirty="0"/>
              <a:t>, </a:t>
            </a:r>
            <a:r>
              <a:rPr lang="ru-RU" dirty="0" err="1"/>
              <a:t>таємничі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надприродні</a:t>
            </a:r>
            <a:r>
              <a:rPr lang="ru-RU" dirty="0"/>
              <a:t> </a:t>
            </a:r>
            <a:r>
              <a:rPr lang="ru-RU" dirty="0" err="1"/>
              <a:t>події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endParaRPr lang="ru-RU" dirty="0" smtClean="0"/>
          </a:p>
          <a:p>
            <a:r>
              <a:rPr lang="uk-UA" dirty="0" smtClean="0"/>
              <a:t>Ознаки імпресіонізму: слухові, звукові, дотикові образи; миттєвість вражень, чуттєвість натури.</a:t>
            </a:r>
            <a:endParaRPr lang="ru-RU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/>
          <a:lstStyle/>
          <a:p>
            <a:r>
              <a:rPr lang="uk-UA" sz="4000" dirty="0" smtClean="0"/>
              <a:t>Літературний напрям – модернізм</a:t>
            </a:r>
            <a:br>
              <a:rPr lang="uk-UA" sz="4000" dirty="0" smtClean="0"/>
            </a:br>
            <a:r>
              <a:rPr lang="uk-UA" sz="2800" u="sng" dirty="0" smtClean="0"/>
              <a:t>Течії модернізму: неоромантизм та імпресіонізм</a:t>
            </a:r>
            <a:endParaRPr lang="ru-RU" sz="2800" u="sng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8491" y="570156"/>
            <a:ext cx="6979854" cy="1054250"/>
          </a:xfr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/>
          <a:lstStyle/>
          <a:p>
            <a:r>
              <a:rPr lang="uk-UA" b="1" i="1" dirty="0" smtClean="0"/>
              <a:t>Пояснення слів</a:t>
            </a:r>
            <a:endParaRPr lang="ru-RU" b="1" i="1" dirty="0"/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971600" y="2348880"/>
            <a:ext cx="7704856" cy="3877985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2800" b="1" dirty="0" smtClean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Плебей</a:t>
            </a:r>
            <a:r>
              <a:rPr lang="ru-RU" altLang="ru-RU" sz="2800" dirty="0"/>
              <a:t> </a:t>
            </a:r>
            <a:r>
              <a:rPr lang="ru-RU" altLang="ru-RU" sz="2800" dirty="0" smtClean="0"/>
              <a:t>- </a:t>
            </a:r>
            <a:r>
              <a:rPr kumimoji="0" lang="ru-RU" altLang="ru-RU" sz="28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1.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 У </a:t>
            </a:r>
            <a:r>
              <a:rPr kumimoji="0" lang="ru-RU" altLang="ru-RU" sz="28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стародавньому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ru-RU" altLang="ru-RU" sz="28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Римі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 — </a:t>
            </a:r>
            <a:r>
              <a:rPr kumimoji="0" lang="ru-RU" altLang="ru-RU" sz="28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представник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ru-RU" altLang="ru-RU" sz="28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нижчого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 стану </a:t>
            </a:r>
            <a:r>
              <a:rPr kumimoji="0" lang="ru-RU" altLang="ru-RU" sz="28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вільного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ru-RU" altLang="ru-RU" sz="28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населення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. </a:t>
            </a:r>
            <a:r>
              <a:rPr kumimoji="0" lang="ru-RU" altLang="ru-RU" sz="2800" b="0" i="0" u="none" strike="noStrike" cap="none" normalizeH="0" dirty="0" smtClean="0">
                <a:ln>
                  <a:noFill/>
                </a:ln>
                <a:solidFill>
                  <a:srgbClr val="333333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ru-RU" altLang="ru-RU" sz="28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2.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 У буржуазно-</a:t>
            </a:r>
            <a:r>
              <a:rPr kumimoji="0" lang="ru-RU" altLang="ru-RU" sz="28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дворянських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 колах — </a:t>
            </a:r>
            <a:r>
              <a:rPr kumimoji="0" lang="ru-RU" altLang="ru-RU" sz="28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назва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ru-RU" altLang="ru-RU" sz="28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людини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 неаристократичного </a:t>
            </a:r>
            <a:r>
              <a:rPr kumimoji="0" lang="ru-RU" altLang="ru-RU" sz="28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походження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.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altLang="ru-RU" sz="28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altLang="ru-RU" sz="2800" b="1" dirty="0" smtClean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Вакації</a:t>
            </a:r>
            <a:r>
              <a:rPr lang="uk-UA" altLang="ru-RU" sz="2800" dirty="0" smtClean="0">
                <a:solidFill>
                  <a:srgbClr val="333333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 - канікули.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altLang="ru-RU" sz="2800" b="0" i="0" u="none" strike="noStrike" cap="none" normalizeH="0" baseline="0" dirty="0">
              <a:ln>
                <a:noFill/>
              </a:ln>
              <a:solidFill>
                <a:srgbClr val="333333"/>
              </a:solidFill>
              <a:effectLst/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altLang="ru-RU" sz="2800" b="1" dirty="0" smtClean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Флер</a:t>
            </a:r>
            <a:r>
              <a:rPr lang="uk-UA" altLang="ru-RU" sz="2800" dirty="0" smtClean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uk-UA" altLang="ru-RU" sz="2800" dirty="0" smtClean="0">
                <a:solidFill>
                  <a:srgbClr val="333333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– легка тканина.</a:t>
            </a:r>
            <a:endParaRPr kumimoji="0" lang="ru-RU" alt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669544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>
            <a:normAutofit fontScale="92500"/>
          </a:bodyPr>
          <a:lstStyle/>
          <a:p>
            <a:r>
              <a:rPr lang="uk-UA" dirty="0"/>
              <a:t>1. Доведіть, що «</a:t>
            </a:r>
            <a:r>
              <a:rPr lang="en-US" dirty="0" err="1"/>
              <a:t>Impromtu</a:t>
            </a:r>
            <a:r>
              <a:rPr lang="en-US" dirty="0"/>
              <a:t> </a:t>
            </a:r>
            <a:r>
              <a:rPr lang="en-US" dirty="0" err="1"/>
              <a:t>phantasie</a:t>
            </a:r>
            <a:r>
              <a:rPr lang="uk-UA" dirty="0"/>
              <a:t>» — автобіографічна новела.</a:t>
            </a:r>
            <a:endParaRPr lang="ru-RU" dirty="0"/>
          </a:p>
          <a:p>
            <a:r>
              <a:rPr lang="uk-UA" dirty="0"/>
              <a:t>2. Поясніть, і</a:t>
            </a:r>
            <a:r>
              <a:rPr lang="uk-UA" dirty="0" smtClean="0"/>
              <a:t>з </a:t>
            </a:r>
            <a:r>
              <a:rPr lang="uk-UA" dirty="0"/>
              <a:t>якою метою О. Кобилянська розриває художній час і художній простір у творі.</a:t>
            </a:r>
            <a:endParaRPr lang="ru-RU" dirty="0"/>
          </a:p>
          <a:p>
            <a:r>
              <a:rPr lang="uk-UA" dirty="0"/>
              <a:t>3. Обґрунтуйте, чому у </a:t>
            </a:r>
            <a:r>
              <a:rPr lang="uk-UA" dirty="0" smtClean="0"/>
              <a:t>новелі </a:t>
            </a:r>
            <a:r>
              <a:rPr lang="uk-UA" dirty="0"/>
              <a:t>відсутня класична послідовність розвитку сюжетної лінії.</a:t>
            </a:r>
            <a:endParaRPr lang="ru-RU" dirty="0"/>
          </a:p>
          <a:p>
            <a:r>
              <a:rPr lang="uk-UA" dirty="0"/>
              <a:t>4. Поясніть лейтмотивний образ сліз у новелі.</a:t>
            </a:r>
            <a:endParaRPr lang="ru-RU" dirty="0"/>
          </a:p>
          <a:p>
            <a:r>
              <a:rPr lang="uk-UA" dirty="0"/>
              <a:t>5. Зверніть увагу на кількаразове повторення образу церковного дзвону у творі. Поясніть його місце в композиції твору та </a:t>
            </a:r>
            <a:r>
              <a:rPr lang="uk-UA" dirty="0" smtClean="0"/>
              <a:t>в розкритті </a:t>
            </a:r>
            <a:r>
              <a:rPr lang="uk-UA" dirty="0"/>
              <a:t>ідейного задуму авторки.</a:t>
            </a:r>
            <a:endParaRPr lang="ru-RU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/>
          <a:lstStyle/>
          <a:p>
            <a:r>
              <a:rPr lang="uk-UA" sz="3600" dirty="0"/>
              <a:t>ЗАПИТАННЯ ТА ЗАВДАННЯ</a:t>
            </a:r>
            <a:r>
              <a:rPr lang="ru-RU" sz="3600" dirty="0"/>
              <a:t/>
            </a:r>
            <a:br>
              <a:rPr lang="ru-RU" sz="3600" dirty="0"/>
            </a:b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xmlns="" val="31965118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>
            <a:normAutofit lnSpcReduction="10000"/>
          </a:bodyPr>
          <a:lstStyle/>
          <a:p>
            <a:r>
              <a:rPr lang="uk-UA" dirty="0"/>
              <a:t>6. Поясніть, чому про оповідачку авторка пише, що вона «стала лише половиною тим, чим обіцювала стати дитиною...».</a:t>
            </a:r>
            <a:endParaRPr lang="ru-RU" dirty="0"/>
          </a:p>
          <a:p>
            <a:r>
              <a:rPr lang="uk-UA" dirty="0"/>
              <a:t>7. Прокоментуйте, чому героїня стверджує: «...я </a:t>
            </a:r>
            <a:r>
              <a:rPr lang="ru-RU" dirty="0"/>
              <a:t>помимо </a:t>
            </a:r>
            <a:r>
              <a:rPr lang="uk-UA" dirty="0"/>
              <a:t>того, що в моїх жилах пливе кров будучини, не маю будучини, не маю в житті своїм полудня».</a:t>
            </a:r>
            <a:endParaRPr lang="ru-RU" dirty="0"/>
          </a:p>
          <a:p>
            <a:r>
              <a:rPr lang="uk-UA" dirty="0"/>
              <a:t>8. Схарактеризуйте образ оповідачки твору.</a:t>
            </a:r>
            <a:endParaRPr lang="ru-RU" dirty="0"/>
          </a:p>
          <a:p>
            <a:r>
              <a:rPr lang="uk-UA" dirty="0"/>
              <a:t>9. Яку роль у новелі відіграє музика?</a:t>
            </a:r>
            <a:endParaRPr lang="ru-RU" dirty="0"/>
          </a:p>
          <a:p>
            <a:r>
              <a:rPr lang="uk-UA" dirty="0"/>
              <a:t>10. Назвіть ознаки неоромантизму у новелі.</a:t>
            </a:r>
            <a:endParaRPr lang="ru-RU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99247" y="404664"/>
            <a:ext cx="7756263" cy="1054250"/>
          </a:xfr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/>
          <a:lstStyle/>
          <a:p>
            <a:r>
              <a:rPr lang="uk-UA" sz="4000" dirty="0" smtClean="0"/>
              <a:t/>
            </a:r>
            <a:br>
              <a:rPr lang="uk-UA" sz="4000" dirty="0" smtClean="0"/>
            </a:br>
            <a:r>
              <a:rPr lang="uk-UA" sz="4000" dirty="0" smtClean="0"/>
              <a:t>ЗАПИТАННЯ </a:t>
            </a:r>
            <a:r>
              <a:rPr lang="uk-UA" sz="4000" dirty="0"/>
              <a:t>ТА ЗАВДАННЯ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127668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99247" y="2248347"/>
            <a:ext cx="7745505" cy="2980853"/>
          </a:xfr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r>
              <a:rPr lang="uk-UA" sz="2800" dirty="0" smtClean="0"/>
              <a:t>11. Чому письменниця не називає імені головної героїні?</a:t>
            </a:r>
          </a:p>
          <a:p>
            <a:r>
              <a:rPr lang="uk-UA" sz="2800" dirty="0" smtClean="0"/>
              <a:t>12. Яка особливість простежується в однойменних творах різних видів мистецтв?</a:t>
            </a:r>
            <a:endParaRPr lang="ru-RU" sz="2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/>
          <a:lstStyle/>
          <a:p>
            <a:r>
              <a:rPr lang="uk-UA" sz="4000" dirty="0" smtClean="0">
                <a:solidFill>
                  <a:srgbClr val="895D1D"/>
                </a:solidFill>
              </a:rPr>
              <a:t/>
            </a:r>
            <a:br>
              <a:rPr lang="uk-UA" sz="4000" dirty="0" smtClean="0">
                <a:solidFill>
                  <a:srgbClr val="895D1D"/>
                </a:solidFill>
              </a:rPr>
            </a:br>
            <a:r>
              <a:rPr lang="uk-UA" sz="4000" dirty="0" smtClean="0">
                <a:solidFill>
                  <a:srgbClr val="895D1D"/>
                </a:solidFill>
              </a:rPr>
              <a:t>ЗАПИТАННЯ </a:t>
            </a:r>
            <a:r>
              <a:rPr lang="uk-UA" sz="4000" dirty="0">
                <a:solidFill>
                  <a:srgbClr val="895D1D"/>
                </a:solidFill>
              </a:rPr>
              <a:t>ТА ЗАВДАННЯ</a:t>
            </a:r>
            <a:r>
              <a:rPr lang="ru-RU" dirty="0">
                <a:solidFill>
                  <a:srgbClr val="895D1D"/>
                </a:solidFill>
              </a:rPr>
              <a:t/>
            </a:r>
            <a:br>
              <a:rPr lang="ru-RU" dirty="0">
                <a:solidFill>
                  <a:srgbClr val="895D1D"/>
                </a:solidFill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8830739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83568" y="2996952"/>
            <a:ext cx="7745505" cy="2044749"/>
          </a:xfr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r>
              <a:rPr lang="uk-UA" sz="4000" dirty="0" smtClean="0">
                <a:solidFill>
                  <a:schemeClr val="accent1"/>
                </a:solidFill>
              </a:rPr>
              <a:t> Написати есе «Моє враження від музики Ф.Шопена»</a:t>
            </a:r>
            <a:endParaRPr lang="ru-RU" sz="4000" dirty="0">
              <a:solidFill>
                <a:schemeClr val="accent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8491" y="570156"/>
            <a:ext cx="6907846" cy="1054250"/>
          </a:xfr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/>
          <a:lstStyle/>
          <a:p>
            <a:r>
              <a:rPr lang="uk-UA" dirty="0" smtClean="0"/>
              <a:t>Домашнє завдання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7948053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404664"/>
            <a:ext cx="8136904" cy="2524270"/>
          </a:xfrm>
          <a:solidFill>
            <a:schemeClr val="accent2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/>
          <a:lstStyle/>
          <a:p>
            <a:r>
              <a:rPr lang="uk-UA" b="1" dirty="0" smtClean="0">
                <a:solidFill>
                  <a:schemeClr val="accent1">
                    <a:lumMod val="50000"/>
                  </a:schemeClr>
                </a:solidFill>
              </a:rPr>
              <a:t>«</a:t>
            </a:r>
            <a:r>
              <a:rPr lang="uk-UA" b="1" dirty="0" err="1" smtClean="0">
                <a:solidFill>
                  <a:schemeClr val="accent1">
                    <a:lumMod val="50000"/>
                  </a:schemeClr>
                </a:solidFill>
              </a:rPr>
              <a:t>Imp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r</a:t>
            </a:r>
            <a:r>
              <a:rPr lang="uk-UA" b="1" dirty="0" smtClean="0">
                <a:solidFill>
                  <a:schemeClr val="accent1">
                    <a:lumMod val="50000"/>
                  </a:schemeClr>
                </a:solidFill>
              </a:rPr>
              <a:t>o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mp</a:t>
            </a:r>
            <a:r>
              <a:rPr lang="uk-UA" b="1" dirty="0" err="1" smtClean="0">
                <a:solidFill>
                  <a:schemeClr val="accent1">
                    <a:lumMod val="50000"/>
                  </a:schemeClr>
                </a:solidFill>
              </a:rPr>
              <a:t>tu</a:t>
            </a:r>
            <a:r>
              <a:rPr lang="uk-UA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uk-UA" b="1" dirty="0" err="1" smtClean="0">
                <a:solidFill>
                  <a:schemeClr val="accent1">
                    <a:lumMod val="50000"/>
                  </a:schemeClr>
                </a:solidFill>
              </a:rPr>
              <a:t>phantasie</a:t>
            </a:r>
            <a:r>
              <a:rPr lang="uk-UA" b="1" dirty="0" smtClean="0">
                <a:solidFill>
                  <a:schemeClr val="accent1">
                    <a:lumMod val="50000"/>
                  </a:schemeClr>
                </a:solidFill>
              </a:rPr>
              <a:t>»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b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uk-UA" b="1" dirty="0" smtClean="0">
                <a:solidFill>
                  <a:schemeClr val="accent1">
                    <a:lumMod val="50000"/>
                  </a:schemeClr>
                </a:solidFill>
              </a:rPr>
              <a:t>О.Ю.Кобилянська</a:t>
            </a:r>
            <a:br>
              <a:rPr lang="uk-UA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uk-UA" b="1" dirty="0" smtClean="0">
                <a:solidFill>
                  <a:schemeClr val="accent1">
                    <a:lumMod val="50000"/>
                  </a:schemeClr>
                </a:solidFill>
              </a:rPr>
              <a:t>1894</a:t>
            </a:r>
            <a:endParaRPr lang="uk-UA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 smtClean="0"/>
              <a:t> </a:t>
            </a:r>
            <a:endParaRPr lang="uk-UA" dirty="0"/>
          </a:p>
        </p:txBody>
      </p:sp>
      <p:pic>
        <p:nvPicPr>
          <p:cNvPr id="4" name="Рисунок 3" descr="https://ukrlit.net/textbook/10klas_11/10klas_11.files/image083.jpg"/>
          <p:cNvPicPr/>
          <p:nvPr/>
        </p:nvPicPr>
        <p:blipFill>
          <a:blip r:embed="rId2" cstate="print"/>
          <a:srcRect t="9434" b="8018"/>
          <a:stretch>
            <a:fillRect/>
          </a:stretch>
        </p:blipFill>
        <p:spPr bwMode="auto">
          <a:xfrm>
            <a:off x="539552" y="3747398"/>
            <a:ext cx="2495550" cy="2500330"/>
          </a:xfrm>
          <a:prstGeom prst="rect">
            <a:avLst/>
          </a:prstGeom>
          <a:noFill/>
          <a:ln w="952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419872" y="4437112"/>
            <a:ext cx="5040560" cy="165618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3600" dirty="0" smtClean="0">
                <a:solidFill>
                  <a:schemeClr val="accent1">
                    <a:lumMod val="50000"/>
                  </a:schemeClr>
                </a:solidFill>
              </a:rPr>
              <a:t>   </a:t>
            </a:r>
            <a:r>
              <a:rPr lang="uk-UA" sz="3600" i="1" dirty="0" smtClean="0">
                <a:solidFill>
                  <a:schemeClr val="accent1">
                    <a:lumMod val="50000"/>
                  </a:schemeClr>
                </a:solidFill>
              </a:rPr>
              <a:t>Музика висікає вогонь з людських сердець.</a:t>
            </a:r>
          </a:p>
          <a:p>
            <a:pPr algn="r"/>
            <a:r>
              <a:rPr lang="uk-UA" sz="3600" i="1" dirty="0" err="1" smtClean="0">
                <a:solidFill>
                  <a:schemeClr val="accent1">
                    <a:lumMod val="50000"/>
                  </a:schemeClr>
                </a:solidFill>
              </a:rPr>
              <a:t>Ф.Шопен</a:t>
            </a:r>
            <a:endParaRPr lang="ru-RU" sz="3600" i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613417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2204562"/>
            <a:ext cx="2448272" cy="3512738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771800" y="332656"/>
            <a:ext cx="3379454" cy="1054250"/>
          </a:xfrm>
          <a:solidFill>
            <a:schemeClr val="accent2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/>
          <a:lstStyle/>
          <a:p>
            <a:r>
              <a:rPr lang="uk-UA" dirty="0" smtClean="0"/>
              <a:t>Алюзія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635897" y="2204864"/>
            <a:ext cx="5256584" cy="101566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     </a:t>
            </a:r>
            <a:r>
              <a:rPr lang="ru-RU" sz="2000" b="1" dirty="0" err="1" smtClean="0">
                <a:solidFill>
                  <a:schemeClr val="tx2">
                    <a:lumMod val="75000"/>
                  </a:schemeClr>
                </a:solidFill>
              </a:rPr>
              <a:t>Фридерик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Франсуа́ </a:t>
            </a:r>
            <a:r>
              <a:rPr lang="ru-RU" sz="2000" b="1" dirty="0" err="1">
                <a:solidFill>
                  <a:schemeClr val="tx2">
                    <a:lumMod val="75000"/>
                  </a:schemeClr>
                </a:solidFill>
              </a:rPr>
              <a:t>Шопе́н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 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— </a:t>
            </a:r>
            <a:r>
              <a:rPr lang="ru-RU" sz="2000" dirty="0" err="1">
                <a:solidFill>
                  <a:schemeClr val="tx2">
                    <a:lumMod val="75000"/>
                  </a:schemeClr>
                </a:solidFill>
              </a:rPr>
              <a:t>видатний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 </a:t>
            </a:r>
            <a:r>
              <a:rPr lang="ru-RU" sz="2000" dirty="0" err="1">
                <a:solidFill>
                  <a:schemeClr val="tx2">
                    <a:lumMod val="75000"/>
                  </a:schemeClr>
                </a:solidFill>
              </a:rPr>
              <a:t>польський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 </a:t>
            </a:r>
            <a:r>
              <a:rPr lang="ru-RU" sz="2000" u="sng" dirty="0">
                <a:solidFill>
                  <a:schemeClr val="tx2">
                    <a:lumMod val="75000"/>
                  </a:schemeClr>
                </a:solidFill>
              </a:rPr>
              <a:t>композитор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 та </a:t>
            </a:r>
            <a:r>
              <a:rPr lang="ru-RU" sz="2000" dirty="0" err="1">
                <a:solidFill>
                  <a:schemeClr val="tx2">
                    <a:lumMod val="75000"/>
                  </a:schemeClr>
                </a:solidFill>
              </a:rPr>
              <a:t>піаніст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. </a:t>
            </a:r>
            <a:r>
              <a:rPr lang="ru-RU" sz="2000" dirty="0" err="1">
                <a:solidFill>
                  <a:schemeClr val="tx2">
                    <a:lumMod val="75000"/>
                  </a:schemeClr>
                </a:solidFill>
              </a:rPr>
              <a:t>Його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tx2">
                    <a:lumMod val="75000"/>
                  </a:schemeClr>
                </a:solidFill>
              </a:rPr>
              <a:t>вважають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 </a:t>
            </a:r>
            <a:r>
              <a:rPr lang="ru-RU" sz="2000" dirty="0" err="1">
                <a:solidFill>
                  <a:schemeClr val="tx2">
                    <a:lumMod val="75000"/>
                  </a:schemeClr>
                </a:solidFill>
              </a:rPr>
              <a:t>національним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tx2">
                    <a:lumMod val="75000"/>
                  </a:schemeClr>
                </a:solidFill>
              </a:rPr>
              <a:t>героєм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 </a:t>
            </a:r>
            <a:r>
              <a:rPr lang="ru-RU" sz="2000" dirty="0" err="1">
                <a:solidFill>
                  <a:schemeClr val="tx2">
                    <a:lumMod val="75000"/>
                  </a:schemeClr>
                </a:solidFill>
              </a:rPr>
              <a:t>Польщі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067944" y="3360767"/>
            <a:ext cx="4824536" cy="120032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Ноктю́рн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 (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hlinkClick r:id="rId3" tooltip="Французька мова"/>
              </a:rPr>
              <a:t>фр.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 </a:t>
            </a:r>
            <a:r>
              <a:rPr lang="ru-RU" i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nocturne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 —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нічний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) —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поширена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назва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музичних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композицій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,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переважно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інструментальних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,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що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навіяна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поетичним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настроєм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ночі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.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016672" y="4701336"/>
            <a:ext cx="5904656" cy="147732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     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Усесвітньо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відомими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 стали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ноктюрни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 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hlinkClick r:id="rId4" tooltip="Шопен"/>
              </a:rPr>
              <a:t>Ф. Шопена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,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який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 написав 21 ноктюрн.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Шопенівські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ноктюрни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написані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 в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тричастинній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або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 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hlinkClick r:id="rId5" tooltip="Рондо"/>
              </a:rPr>
              <a:t>рондальній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 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формі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 та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містять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темпові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контрасти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, як правило — </a:t>
            </a:r>
            <a:endParaRPr lang="ru-RU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r>
              <a:rPr lang="ru-RU" i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ru-RU" i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                   </a:t>
            </a:r>
            <a:r>
              <a:rPr lang="ru-RU" i="1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повільно</a:t>
            </a:r>
            <a:r>
              <a:rPr lang="ru-RU" i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  -  </a:t>
            </a:r>
            <a:r>
              <a:rPr lang="ru-RU" i="1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швидко</a:t>
            </a:r>
            <a:r>
              <a:rPr lang="ru-RU" i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  -  </a:t>
            </a:r>
            <a:r>
              <a:rPr lang="ru-RU" i="1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повільно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.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87105" y="2276872"/>
            <a:ext cx="8159032" cy="3840170"/>
          </a:xfr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>
            <a:normAutofit lnSpcReduction="10000"/>
          </a:bodyPr>
          <a:lstStyle/>
          <a:p>
            <a:r>
              <a:rPr lang="vi-VN" sz="3200" b="1" dirty="0" smtClean="0">
                <a:solidFill>
                  <a:schemeClr val="accent1">
                    <a:lumMod val="50000"/>
                  </a:schemeClr>
                </a:solidFill>
              </a:rPr>
              <a:t>Фанта́зія</a:t>
            </a:r>
            <a:r>
              <a:rPr lang="vi-VN" dirty="0" smtClean="0">
                <a:solidFill>
                  <a:schemeClr val="accent1">
                    <a:lumMod val="50000"/>
                  </a:schemeClr>
                </a:solidFill>
              </a:rPr>
              <a:t> </a:t>
            </a:r>
            <a:r>
              <a:rPr lang="vi-VN" dirty="0" smtClean="0">
                <a:solidFill>
                  <a:schemeClr val="tx1"/>
                </a:solidFill>
              </a:rPr>
              <a:t>(лат.</a:t>
            </a:r>
            <a:r>
              <a:rPr lang="uk-UA" dirty="0" smtClean="0">
                <a:solidFill>
                  <a:schemeClr val="tx1"/>
                </a:solidFill>
              </a:rPr>
              <a:t> </a:t>
            </a:r>
            <a:r>
              <a:rPr lang="en-US" i="1" dirty="0" err="1" smtClean="0">
                <a:solidFill>
                  <a:schemeClr val="tx1"/>
                </a:solidFill>
              </a:rPr>
              <a:t>Phantasia</a:t>
            </a:r>
            <a:r>
              <a:rPr lang="en-US" dirty="0" smtClean="0">
                <a:solidFill>
                  <a:schemeClr val="tx1"/>
                </a:solidFill>
              </a:rPr>
              <a:t> </a:t>
            </a:r>
            <a:r>
              <a:rPr lang="vi-VN" dirty="0" smtClean="0">
                <a:solidFill>
                  <a:schemeClr val="tx1"/>
                </a:solidFill>
              </a:rPr>
              <a:t>від грец.</a:t>
            </a:r>
            <a:r>
              <a:rPr lang="uk-UA" dirty="0" smtClean="0">
                <a:solidFill>
                  <a:schemeClr val="tx1"/>
                </a:solidFill>
              </a:rPr>
              <a:t> </a:t>
            </a:r>
            <a:r>
              <a:rPr lang="el-GR" i="1" dirty="0" smtClean="0">
                <a:solidFill>
                  <a:schemeClr val="tx1"/>
                </a:solidFill>
              </a:rPr>
              <a:t>φαντασια</a:t>
            </a:r>
            <a:r>
              <a:rPr lang="el-GR" dirty="0" smtClean="0">
                <a:solidFill>
                  <a:schemeClr val="tx1"/>
                </a:solidFill>
              </a:rPr>
              <a:t> — </a:t>
            </a:r>
            <a:r>
              <a:rPr lang="vi-VN" dirty="0" smtClean="0">
                <a:solidFill>
                  <a:schemeClr val="tx1"/>
                </a:solidFill>
              </a:rPr>
              <a:t>уява) - створення людиною нових образів в</a:t>
            </a:r>
            <a:r>
              <a:rPr lang="uk-UA" dirty="0" smtClean="0">
                <a:solidFill>
                  <a:schemeClr val="tx1"/>
                </a:solidFill>
              </a:rPr>
              <a:t>                                      </a:t>
            </a:r>
            <a:r>
              <a:rPr lang="vi-VN" dirty="0" smtClean="0">
                <a:solidFill>
                  <a:schemeClr val="tx1"/>
                </a:solidFill>
              </a:rPr>
              <a:t>рамках майбутнього часу, з використанням колись сприйнятого минулого, на основі наявного інтелекту.</a:t>
            </a:r>
          </a:p>
          <a:p>
            <a:r>
              <a:rPr lang="ru-RU" sz="3200" b="1" dirty="0" err="1" smtClean="0">
                <a:solidFill>
                  <a:schemeClr val="tx1"/>
                </a:solidFill>
              </a:rPr>
              <a:t>Експромт</a:t>
            </a:r>
            <a:r>
              <a:rPr lang="ru-RU" dirty="0" smtClean="0">
                <a:solidFill>
                  <a:schemeClr val="tx1"/>
                </a:solidFill>
              </a:rPr>
              <a:t> (</a:t>
            </a:r>
            <a:r>
              <a:rPr lang="ru-RU" dirty="0" err="1" smtClean="0">
                <a:solidFill>
                  <a:schemeClr val="tx1"/>
                </a:solidFill>
              </a:rPr>
              <a:t>від</a:t>
            </a:r>
            <a:r>
              <a:rPr lang="ru-RU" dirty="0" smtClean="0">
                <a:solidFill>
                  <a:schemeClr val="tx1"/>
                </a:solidFill>
              </a:rPr>
              <a:t> лат. </a:t>
            </a:r>
            <a:r>
              <a:rPr lang="en-US" i="1" dirty="0" err="1" smtClean="0">
                <a:solidFill>
                  <a:schemeClr val="tx1"/>
                </a:solidFill>
              </a:rPr>
              <a:t>exprom</a:t>
            </a:r>
            <a:r>
              <a:rPr lang="en-US" i="1" dirty="0" smtClean="0">
                <a:solidFill>
                  <a:schemeClr val="tx1"/>
                </a:solidFill>
              </a:rPr>
              <a:t>(p)</a:t>
            </a:r>
            <a:r>
              <a:rPr lang="en-US" i="1" dirty="0" err="1" smtClean="0">
                <a:solidFill>
                  <a:schemeClr val="tx1"/>
                </a:solidFill>
              </a:rPr>
              <a:t>tus</a:t>
            </a:r>
            <a:r>
              <a:rPr lang="en-US" dirty="0" smtClean="0">
                <a:solidFill>
                  <a:schemeClr val="tx1"/>
                </a:solidFill>
              </a:rPr>
              <a:t> — </a:t>
            </a:r>
            <a:r>
              <a:rPr lang="ru-RU" dirty="0" err="1" smtClean="0">
                <a:solidFill>
                  <a:schemeClr val="tx1"/>
                </a:solidFill>
              </a:rPr>
              <a:t>готовий</a:t>
            </a:r>
            <a:r>
              <a:rPr lang="ru-RU" dirty="0" smtClean="0">
                <a:solidFill>
                  <a:schemeClr val="tx1"/>
                </a:solidFill>
              </a:rPr>
              <a:t>)</a:t>
            </a:r>
          </a:p>
          <a:p>
            <a:r>
              <a:rPr lang="ru-RU" dirty="0" err="1" smtClean="0">
                <a:solidFill>
                  <a:schemeClr val="tx1"/>
                </a:solidFill>
              </a:rPr>
              <a:t>Експромт</a:t>
            </a:r>
            <a:r>
              <a:rPr lang="ru-RU" dirty="0" smtClean="0">
                <a:solidFill>
                  <a:schemeClr val="tx1"/>
                </a:solidFill>
              </a:rPr>
              <a:t> (</a:t>
            </a:r>
            <a:r>
              <a:rPr lang="ru-RU" dirty="0" err="1" smtClean="0">
                <a:solidFill>
                  <a:schemeClr val="tx1"/>
                </a:solidFill>
              </a:rPr>
              <a:t>літ</a:t>
            </a:r>
            <a:r>
              <a:rPr lang="ru-RU" dirty="0" smtClean="0">
                <a:solidFill>
                  <a:schemeClr val="tx1"/>
                </a:solidFill>
              </a:rPr>
              <a:t>.) — </a:t>
            </a:r>
            <a:r>
              <a:rPr lang="ru-RU" dirty="0" err="1" smtClean="0">
                <a:solidFill>
                  <a:schemeClr val="tx1"/>
                </a:solidFill>
              </a:rPr>
              <a:t>прозовий</a:t>
            </a:r>
            <a:r>
              <a:rPr lang="ru-RU" dirty="0" smtClean="0">
                <a:solidFill>
                  <a:schemeClr val="tx1"/>
                </a:solidFill>
              </a:rPr>
              <a:t>, </a:t>
            </a:r>
            <a:r>
              <a:rPr lang="ru-RU" dirty="0" err="1" smtClean="0">
                <a:solidFill>
                  <a:schemeClr val="tx1"/>
                </a:solidFill>
              </a:rPr>
              <a:t>віршований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твір</a:t>
            </a:r>
            <a:r>
              <a:rPr lang="ru-RU" dirty="0" smtClean="0">
                <a:solidFill>
                  <a:schemeClr val="tx1"/>
                </a:solidFill>
              </a:rPr>
              <a:t>, </a:t>
            </a:r>
            <a:r>
              <a:rPr lang="ru-RU" dirty="0" err="1" smtClean="0">
                <a:solidFill>
                  <a:schemeClr val="tx1"/>
                </a:solidFill>
              </a:rPr>
              <a:t>створений</a:t>
            </a:r>
            <a:r>
              <a:rPr lang="ru-RU" dirty="0" smtClean="0">
                <a:solidFill>
                  <a:schemeClr val="tx1"/>
                </a:solidFill>
              </a:rPr>
              <a:t> без </a:t>
            </a:r>
            <a:r>
              <a:rPr lang="ru-RU" dirty="0" err="1" smtClean="0">
                <a:solidFill>
                  <a:schemeClr val="tx1"/>
                </a:solidFill>
              </a:rPr>
              <a:t>підготовки</a:t>
            </a:r>
            <a:r>
              <a:rPr lang="ru-RU" dirty="0" smtClean="0">
                <a:solidFill>
                  <a:schemeClr val="tx1"/>
                </a:solidFill>
              </a:rPr>
              <a:t>, </a:t>
            </a:r>
            <a:r>
              <a:rPr lang="ru-RU" dirty="0" err="1" smtClean="0">
                <a:solidFill>
                  <a:schemeClr val="tx1"/>
                </a:solidFill>
              </a:rPr>
              <a:t>попереднього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обдумування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</a:p>
          <a:p>
            <a:r>
              <a:rPr lang="ru-RU" dirty="0" err="1" smtClean="0">
                <a:solidFill>
                  <a:schemeClr val="tx1"/>
                </a:solidFill>
              </a:rPr>
              <a:t>Експромт</a:t>
            </a:r>
            <a:r>
              <a:rPr lang="ru-RU" dirty="0" smtClean="0">
                <a:solidFill>
                  <a:schemeClr val="tx1"/>
                </a:solidFill>
              </a:rPr>
              <a:t> (муз.) — </a:t>
            </a:r>
            <a:r>
              <a:rPr lang="ru-RU" dirty="0" err="1" smtClean="0">
                <a:solidFill>
                  <a:schemeClr val="tx1"/>
                </a:solidFill>
              </a:rPr>
              <a:t>лірична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п'єса</a:t>
            </a:r>
            <a:r>
              <a:rPr lang="ru-RU" dirty="0" smtClean="0">
                <a:solidFill>
                  <a:schemeClr val="tx1"/>
                </a:solidFill>
              </a:rPr>
              <a:t> для </a:t>
            </a:r>
            <a:r>
              <a:rPr lang="ru-RU" dirty="0" err="1" smtClean="0">
                <a:solidFill>
                  <a:schemeClr val="tx1"/>
                </a:solidFill>
              </a:rPr>
              <a:t>фортепіано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або</a:t>
            </a:r>
            <a:r>
              <a:rPr lang="ru-RU" dirty="0" smtClean="0">
                <a:solidFill>
                  <a:schemeClr val="tx1"/>
                </a:solidFill>
              </a:rPr>
              <a:t> скрипки, створена </a:t>
            </a:r>
            <a:r>
              <a:rPr lang="ru-RU" dirty="0" err="1" smtClean="0">
                <a:solidFill>
                  <a:schemeClr val="tx1"/>
                </a:solidFill>
              </a:rPr>
              <a:t>ніби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раптово</a:t>
            </a:r>
            <a:r>
              <a:rPr lang="ru-RU" dirty="0" smtClean="0">
                <a:solidFill>
                  <a:schemeClr val="tx1"/>
                </a:solidFill>
              </a:rPr>
              <a:t>, в </a:t>
            </a:r>
            <a:r>
              <a:rPr lang="ru-RU" dirty="0" err="1" smtClean="0">
                <a:solidFill>
                  <a:schemeClr val="tx1"/>
                </a:solidFill>
              </a:rPr>
              <a:t>результаті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імпровізації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/>
          <a:lstStyle/>
          <a:p>
            <a:r>
              <a:rPr lang="uk-UA" dirty="0" smtClean="0"/>
              <a:t>Пояснення слів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804798" y="2204864"/>
            <a:ext cx="7745505" cy="2980853"/>
          </a:xfr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algn="ctr">
              <a:buNone/>
            </a:pPr>
            <a:r>
              <a:rPr lang="uk-UA" sz="4400" b="1" dirty="0" smtClean="0">
                <a:solidFill>
                  <a:schemeClr val="tx2"/>
                </a:solidFill>
              </a:rPr>
              <a:t>«</a:t>
            </a:r>
            <a:r>
              <a:rPr lang="uk-UA" sz="4400" b="1" dirty="0" err="1" smtClean="0">
                <a:solidFill>
                  <a:schemeClr val="tx2"/>
                </a:solidFill>
              </a:rPr>
              <a:t>Imp</a:t>
            </a:r>
            <a:r>
              <a:rPr lang="en-US" sz="4400" b="1" dirty="0" smtClean="0">
                <a:solidFill>
                  <a:schemeClr val="tx2"/>
                </a:solidFill>
              </a:rPr>
              <a:t>r</a:t>
            </a:r>
            <a:r>
              <a:rPr lang="uk-UA" sz="4400" b="1" dirty="0" smtClean="0">
                <a:solidFill>
                  <a:schemeClr val="tx2"/>
                </a:solidFill>
              </a:rPr>
              <a:t>o</a:t>
            </a:r>
            <a:r>
              <a:rPr lang="en-US" sz="4400" b="1" dirty="0" smtClean="0">
                <a:solidFill>
                  <a:schemeClr val="tx2"/>
                </a:solidFill>
              </a:rPr>
              <a:t>mp</a:t>
            </a:r>
            <a:r>
              <a:rPr lang="uk-UA" sz="4400" b="1" dirty="0" err="1" smtClean="0">
                <a:solidFill>
                  <a:schemeClr val="tx2"/>
                </a:solidFill>
              </a:rPr>
              <a:t>tu</a:t>
            </a:r>
            <a:r>
              <a:rPr lang="uk-UA" sz="4400" b="1" dirty="0" smtClean="0">
                <a:solidFill>
                  <a:schemeClr val="tx2"/>
                </a:solidFill>
              </a:rPr>
              <a:t> </a:t>
            </a:r>
            <a:r>
              <a:rPr lang="uk-UA" sz="4400" b="1" dirty="0" err="1" smtClean="0">
                <a:solidFill>
                  <a:schemeClr val="tx2"/>
                </a:solidFill>
              </a:rPr>
              <a:t>phantasie</a:t>
            </a:r>
            <a:r>
              <a:rPr lang="uk-UA" sz="4400" b="1" dirty="0" smtClean="0">
                <a:solidFill>
                  <a:schemeClr val="tx2"/>
                </a:solidFill>
              </a:rPr>
              <a:t>» =</a:t>
            </a:r>
            <a:r>
              <a:rPr lang="uk-UA" sz="4400" dirty="0" smtClean="0"/>
              <a:t> спонтанне й вільне  створення людиною   нових образів</a:t>
            </a:r>
            <a:endParaRPr lang="ru-RU" sz="4400" dirty="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051720" y="404664"/>
            <a:ext cx="5251662" cy="1054250"/>
          </a:xfr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/>
          <a:lstStyle/>
          <a:p>
            <a:r>
              <a:rPr lang="uk-UA" dirty="0" smtClean="0"/>
              <a:t>Пояснення назви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714348" y="1928802"/>
            <a:ext cx="8159033" cy="3877815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uk-UA" sz="3200" b="1" dirty="0" smtClean="0">
                <a:solidFill>
                  <a:schemeClr val="accent5"/>
                </a:solidFill>
              </a:rPr>
              <a:t>1. Автор, назва - </a:t>
            </a:r>
            <a:r>
              <a:rPr lang="uk-UA" sz="3200" b="1" dirty="0" smtClean="0">
                <a:solidFill>
                  <a:schemeClr val="tx2"/>
                </a:solidFill>
              </a:rPr>
              <a:t>«</a:t>
            </a:r>
            <a:r>
              <a:rPr lang="uk-UA" sz="3200" b="1" dirty="0" err="1" smtClean="0">
                <a:solidFill>
                  <a:schemeClr val="tx2"/>
                </a:solidFill>
              </a:rPr>
              <a:t>Imp</a:t>
            </a:r>
            <a:r>
              <a:rPr lang="en-US" sz="3200" b="1" dirty="0" smtClean="0">
                <a:solidFill>
                  <a:schemeClr val="tx2"/>
                </a:solidFill>
              </a:rPr>
              <a:t>r</a:t>
            </a:r>
            <a:r>
              <a:rPr lang="uk-UA" sz="3200" b="1" dirty="0" smtClean="0">
                <a:solidFill>
                  <a:schemeClr val="tx2"/>
                </a:solidFill>
              </a:rPr>
              <a:t>o</a:t>
            </a:r>
            <a:r>
              <a:rPr lang="en-US" sz="3200" b="1" dirty="0" smtClean="0">
                <a:solidFill>
                  <a:schemeClr val="tx2"/>
                </a:solidFill>
              </a:rPr>
              <a:t>mp</a:t>
            </a:r>
            <a:r>
              <a:rPr lang="uk-UA" sz="3200" b="1" dirty="0" err="1" smtClean="0">
                <a:solidFill>
                  <a:schemeClr val="tx2"/>
                </a:solidFill>
              </a:rPr>
              <a:t>tu</a:t>
            </a:r>
            <a:r>
              <a:rPr lang="uk-UA" sz="3200" b="1" dirty="0" smtClean="0">
                <a:solidFill>
                  <a:schemeClr val="tx2"/>
                </a:solidFill>
              </a:rPr>
              <a:t> </a:t>
            </a:r>
            <a:r>
              <a:rPr lang="uk-UA" sz="3200" b="1" dirty="0" err="1" smtClean="0">
                <a:solidFill>
                  <a:schemeClr val="tx2"/>
                </a:solidFill>
              </a:rPr>
              <a:t>phantasie</a:t>
            </a:r>
            <a:r>
              <a:rPr lang="uk-UA" sz="3200" b="1" dirty="0" smtClean="0">
                <a:solidFill>
                  <a:schemeClr val="tx2"/>
                </a:solidFill>
              </a:rPr>
              <a:t>» </a:t>
            </a:r>
            <a:r>
              <a:rPr lang="en-US" sz="3200" b="1" dirty="0" smtClean="0">
                <a:solidFill>
                  <a:schemeClr val="tx2"/>
                </a:solidFill>
              </a:rPr>
              <a:t> </a:t>
            </a:r>
            <a:br>
              <a:rPr lang="en-US" sz="3200" b="1" dirty="0" smtClean="0">
                <a:solidFill>
                  <a:schemeClr val="tx2"/>
                </a:solidFill>
              </a:rPr>
            </a:br>
            <a:r>
              <a:rPr lang="uk-UA" sz="3200" b="1" dirty="0" smtClean="0">
                <a:solidFill>
                  <a:schemeClr val="tx2"/>
                </a:solidFill>
              </a:rPr>
              <a:t>О.Ю.Кобилянська</a:t>
            </a:r>
            <a:endParaRPr lang="uk-UA" sz="3200" b="1" dirty="0" smtClean="0">
              <a:solidFill>
                <a:schemeClr val="accent5"/>
              </a:solidFill>
            </a:endParaRPr>
          </a:p>
          <a:p>
            <a:pPr>
              <a:buNone/>
            </a:pPr>
            <a:r>
              <a:rPr lang="uk-UA" sz="3200" b="1" dirty="0" smtClean="0">
                <a:solidFill>
                  <a:schemeClr val="accent5"/>
                </a:solidFill>
              </a:rPr>
              <a:t>2. Рід – </a:t>
            </a:r>
            <a:r>
              <a:rPr lang="uk-UA" sz="3200" b="1" dirty="0" smtClean="0">
                <a:solidFill>
                  <a:schemeClr val="tx2"/>
                </a:solidFill>
              </a:rPr>
              <a:t>епос</a:t>
            </a:r>
          </a:p>
          <a:p>
            <a:pPr>
              <a:buNone/>
            </a:pPr>
            <a:r>
              <a:rPr lang="uk-UA" sz="3200" b="1" dirty="0" smtClean="0">
                <a:solidFill>
                  <a:schemeClr val="accent5"/>
                </a:solidFill>
              </a:rPr>
              <a:t>3. Жанр –</a:t>
            </a:r>
            <a:r>
              <a:rPr lang="uk-UA" sz="3200" b="1" dirty="0" smtClean="0">
                <a:solidFill>
                  <a:schemeClr val="tx2"/>
                </a:solidFill>
              </a:rPr>
              <a:t> новела</a:t>
            </a:r>
          </a:p>
          <a:p>
            <a:pPr>
              <a:buNone/>
            </a:pPr>
            <a:r>
              <a:rPr lang="uk-UA" sz="3200" b="1" dirty="0" smtClean="0">
                <a:solidFill>
                  <a:schemeClr val="accent5"/>
                </a:solidFill>
              </a:rPr>
              <a:t>4. Час подій – </a:t>
            </a:r>
            <a:r>
              <a:rPr lang="uk-UA" sz="3200" b="1" dirty="0" smtClean="0">
                <a:solidFill>
                  <a:schemeClr val="tx2"/>
                </a:solidFill>
              </a:rPr>
              <a:t>кін. ХІХ ст.</a:t>
            </a:r>
          </a:p>
          <a:p>
            <a:pPr>
              <a:buNone/>
            </a:pPr>
            <a:r>
              <a:rPr lang="uk-UA" sz="3200" b="1" dirty="0" smtClean="0">
                <a:solidFill>
                  <a:schemeClr val="accent5"/>
                </a:solidFill>
              </a:rPr>
              <a:t>5. Місце подій – </a:t>
            </a:r>
            <a:r>
              <a:rPr lang="uk-UA" sz="3200" b="1" dirty="0" smtClean="0">
                <a:solidFill>
                  <a:schemeClr val="tx2"/>
                </a:solidFill>
              </a:rPr>
              <a:t>Буковина</a:t>
            </a:r>
          </a:p>
          <a:p>
            <a:pPr>
              <a:buNone/>
            </a:pPr>
            <a:r>
              <a:rPr lang="uk-UA" sz="3200" b="1" dirty="0" smtClean="0">
                <a:solidFill>
                  <a:schemeClr val="accent5"/>
                </a:solidFill>
              </a:rPr>
              <a:t>6. Персонажі: </a:t>
            </a:r>
            <a:r>
              <a:rPr lang="uk-UA" sz="3200" b="1" dirty="0" smtClean="0">
                <a:solidFill>
                  <a:schemeClr val="tx2"/>
                </a:solidFill>
              </a:rPr>
              <a:t>дівчина-аристократка,</a:t>
            </a:r>
          </a:p>
          <a:p>
            <a:pPr>
              <a:buNone/>
            </a:pPr>
            <a:r>
              <a:rPr lang="uk-UA" sz="3200" b="1" dirty="0" smtClean="0">
                <a:solidFill>
                  <a:schemeClr val="tx2"/>
                </a:solidFill>
              </a:rPr>
              <a:t>        настройщик фортепіано</a:t>
            </a:r>
            <a:endParaRPr lang="ru-RU" sz="3200" b="1" dirty="0">
              <a:solidFill>
                <a:schemeClr val="accent5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ln>
            <a:solidFill>
              <a:schemeClr val="accent1">
                <a:lumMod val="75000"/>
              </a:schemeClr>
            </a:solidFill>
          </a:ln>
        </p:spPr>
        <p:txBody>
          <a:bodyPr/>
          <a:lstStyle/>
          <a:p>
            <a:r>
              <a:rPr lang="uk-UA" b="1" i="1" dirty="0" smtClean="0">
                <a:solidFill>
                  <a:srgbClr val="A20475"/>
                </a:solidFill>
              </a:rPr>
              <a:t>Аналіз твору</a:t>
            </a:r>
            <a:endParaRPr lang="ru-RU" b="1" i="1" dirty="0">
              <a:solidFill>
                <a:srgbClr val="A20475"/>
              </a:solidFill>
            </a:endParaRPr>
          </a:p>
        </p:txBody>
      </p:sp>
      <p:pic>
        <p:nvPicPr>
          <p:cNvPr id="1026" name="Picture 2" descr="C:\Users\User\Desktop\depositphotos_4234153-stock-photo-flowers-on-sheet-music.jpg"/>
          <p:cNvPicPr>
            <a:picLocks noChangeAspect="1" noChangeArrowheads="1"/>
          </p:cNvPicPr>
          <p:nvPr/>
        </p:nvPicPr>
        <p:blipFill>
          <a:blip r:embed="rId2" cstate="print"/>
          <a:srcRect l="4432" b="12903"/>
          <a:stretch>
            <a:fillRect/>
          </a:stretch>
        </p:blipFill>
        <p:spPr bwMode="auto">
          <a:xfrm>
            <a:off x="5786446" y="2714620"/>
            <a:ext cx="2786082" cy="1589436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>
            <a:normAutofit lnSpcReduction="10000"/>
          </a:bodyPr>
          <a:lstStyle/>
          <a:p>
            <a:r>
              <a:rPr lang="uk-UA" dirty="0" smtClean="0"/>
              <a:t>Що ми дізналися з першої частини про героїню?</a:t>
            </a:r>
          </a:p>
          <a:p>
            <a:r>
              <a:rPr lang="uk-UA" dirty="0" smtClean="0"/>
              <a:t>Що хотіла показати О. Кобилянська, увівши епізод із жеребцем?</a:t>
            </a:r>
          </a:p>
          <a:p>
            <a:r>
              <a:rPr lang="uk-UA" dirty="0" smtClean="0"/>
              <a:t>Чому дівчина заплакала, коли </a:t>
            </a:r>
            <a:r>
              <a:rPr lang="uk-UA" dirty="0" err="1" smtClean="0"/>
              <a:t>стройник</a:t>
            </a:r>
            <a:r>
              <a:rPr lang="uk-UA" dirty="0" smtClean="0"/>
              <a:t> грав? Який твір він виконував?</a:t>
            </a:r>
          </a:p>
          <a:p>
            <a:r>
              <a:rPr lang="uk-UA" dirty="0" smtClean="0"/>
              <a:t>Яку пораду майстер дав дівчині? Зачитайте.</a:t>
            </a:r>
          </a:p>
          <a:p>
            <a:r>
              <a:rPr lang="uk-UA" dirty="0" smtClean="0"/>
              <a:t>Якою стала дівчина, коли виросла?</a:t>
            </a:r>
          </a:p>
          <a:p>
            <a:r>
              <a:rPr lang="uk-UA" dirty="0" smtClean="0"/>
              <a:t>Як характеризує письменниця героїню? У чому виявлялася оригінальність?</a:t>
            </a:r>
          </a:p>
          <a:p>
            <a:r>
              <a:rPr lang="uk-UA" dirty="0" smtClean="0"/>
              <a:t>Як розмірковує дівчина про життя? Зачитайте.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619672" y="404664"/>
            <a:ext cx="6480720" cy="1054250"/>
          </a:xfr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/>
          <a:lstStyle/>
          <a:p>
            <a:r>
              <a:rPr lang="uk-UA" b="1" i="1" dirty="0" err="1" smtClean="0">
                <a:solidFill>
                  <a:schemeClr val="accent2">
                    <a:lumMod val="50000"/>
                  </a:schemeClr>
                </a:solidFill>
              </a:rPr>
              <a:t>Бліц-опитування</a:t>
            </a:r>
            <a:r>
              <a:rPr lang="uk-UA" b="1" i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endParaRPr lang="ru-RU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255332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699247" y="2248347"/>
            <a:ext cx="7873281" cy="4252487"/>
          </a:xfr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uk-UA" sz="3600" b="1" u="sng" dirty="0" smtClean="0">
                <a:solidFill>
                  <a:srgbClr val="A20475"/>
                </a:solidFill>
              </a:rPr>
              <a:t>У дитинстві</a:t>
            </a:r>
          </a:p>
          <a:p>
            <a:pPr>
              <a:buNone/>
            </a:pPr>
            <a:r>
              <a:rPr lang="uk-UA" sz="3600" b="1" dirty="0" smtClean="0">
                <a:solidFill>
                  <a:schemeClr val="accent1"/>
                </a:solidFill>
              </a:rPr>
              <a:t>1. Вдача дівчини романтична, енергійна, смілива, спостережлива, з багатою уявою.</a:t>
            </a:r>
          </a:p>
          <a:p>
            <a:pPr>
              <a:buNone/>
            </a:pPr>
            <a:r>
              <a:rPr lang="uk-UA" sz="3600" b="1" dirty="0" smtClean="0">
                <a:solidFill>
                  <a:schemeClr val="accent1"/>
                </a:solidFill>
              </a:rPr>
              <a:t>2. Приборкування коня.</a:t>
            </a:r>
          </a:p>
          <a:p>
            <a:pPr>
              <a:buNone/>
            </a:pPr>
            <a:r>
              <a:rPr lang="uk-UA" sz="3600" b="1" dirty="0" smtClean="0">
                <a:solidFill>
                  <a:schemeClr val="accent1"/>
                </a:solidFill>
              </a:rPr>
              <a:t>3. Вплив музики.</a:t>
            </a:r>
          </a:p>
          <a:p>
            <a:pPr>
              <a:buNone/>
            </a:pPr>
            <a:endParaRPr lang="uk-UA" sz="3600" b="1" dirty="0" smtClean="0">
              <a:solidFill>
                <a:schemeClr val="accent1"/>
              </a:solidFill>
            </a:endParaRPr>
          </a:p>
          <a:p>
            <a:pPr algn="ctr">
              <a:buNone/>
            </a:pPr>
            <a:r>
              <a:rPr lang="uk-UA" sz="3600" b="1" u="sng" dirty="0" smtClean="0">
                <a:solidFill>
                  <a:srgbClr val="A20475"/>
                </a:solidFill>
              </a:rPr>
              <a:t>Коли стала дорослою</a:t>
            </a:r>
          </a:p>
          <a:p>
            <a:pPr>
              <a:buNone/>
            </a:pPr>
            <a:r>
              <a:rPr lang="uk-UA" sz="3600" b="1" dirty="0" smtClean="0">
                <a:solidFill>
                  <a:schemeClr val="accent1"/>
                </a:solidFill>
              </a:rPr>
              <a:t>4. Була занадто оригінальною.</a:t>
            </a:r>
          </a:p>
          <a:p>
            <a:pPr>
              <a:buNone/>
            </a:pPr>
            <a:r>
              <a:rPr lang="uk-UA" sz="3600" b="1" dirty="0" smtClean="0">
                <a:solidFill>
                  <a:schemeClr val="accent1"/>
                </a:solidFill>
              </a:rPr>
              <a:t>5. Відчуття (очікування щастя від життя).</a:t>
            </a:r>
          </a:p>
          <a:p>
            <a:pPr>
              <a:buNone/>
            </a:pPr>
            <a:r>
              <a:rPr lang="uk-UA" sz="3600" b="1" dirty="0" smtClean="0">
                <a:solidFill>
                  <a:schemeClr val="accent1"/>
                </a:solidFill>
              </a:rPr>
              <a:t>6. Сила музики.</a:t>
            </a:r>
          </a:p>
          <a:p>
            <a:endParaRPr lang="uk-UA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679810" y="74590"/>
            <a:ext cx="6212670" cy="1631104"/>
          </a:xfr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/>
          <a:lstStyle/>
          <a:p>
            <a:r>
              <a:rPr lang="uk-UA" dirty="0" smtClean="0">
                <a:solidFill>
                  <a:schemeClr val="accent5"/>
                </a:solidFill>
              </a:rPr>
              <a:t>План змісту новели</a:t>
            </a:r>
            <a:r>
              <a:rPr lang="uk-UA" dirty="0" smtClean="0"/>
              <a:t> </a:t>
            </a:r>
            <a:r>
              <a:rPr lang="uk-UA" dirty="0" err="1" smtClean="0"/>
              <a:t>–монтаж</a:t>
            </a:r>
            <a:r>
              <a:rPr lang="uk-UA" dirty="0" smtClean="0"/>
              <a:t> </a:t>
            </a:r>
            <a:r>
              <a:rPr lang="uk-UA" u="sng" dirty="0" smtClean="0">
                <a:solidFill>
                  <a:schemeClr val="accent5"/>
                </a:solidFill>
              </a:rPr>
              <a:t>контрастів</a:t>
            </a:r>
            <a:endParaRPr lang="ru-RU" u="sng" dirty="0">
              <a:solidFill>
                <a:schemeClr val="accent5"/>
              </a:solidFill>
            </a:endParaRPr>
          </a:p>
        </p:txBody>
      </p:sp>
      <p:pic>
        <p:nvPicPr>
          <p:cNvPr id="2050" name="Picture 2" descr="C:\Users\User\Desktop\1542485314_1453128122-1.jpg"/>
          <p:cNvPicPr>
            <a:picLocks noChangeAspect="1" noChangeArrowheads="1"/>
          </p:cNvPicPr>
          <p:nvPr/>
        </p:nvPicPr>
        <p:blipFill>
          <a:blip r:embed="rId2" cstate="print"/>
          <a:srcRect l="3796" t="3796" r="3796" b="10244"/>
          <a:stretch>
            <a:fillRect/>
          </a:stretch>
        </p:blipFill>
        <p:spPr bwMode="auto">
          <a:xfrm>
            <a:off x="285720" y="214290"/>
            <a:ext cx="2143140" cy="199361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14348" y="116632"/>
            <a:ext cx="7756263" cy="1584176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/>
          <a:lstStyle/>
          <a:p>
            <a:r>
              <a:rPr lang="uk-UA" sz="4800" b="1" i="1" dirty="0" smtClean="0">
                <a:solidFill>
                  <a:srgbClr val="A20475"/>
                </a:solidFill>
              </a:rPr>
              <a:t>Кластер до образу ліричної героїні  новели-роздуму</a:t>
            </a:r>
            <a:endParaRPr lang="ru-RU" sz="4800" b="1" i="1" dirty="0">
              <a:solidFill>
                <a:srgbClr val="A20475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000364" y="2500306"/>
            <a:ext cx="3071834" cy="285752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i="1" dirty="0" smtClean="0">
                <a:solidFill>
                  <a:srgbClr val="A20475"/>
                </a:solidFill>
              </a:rPr>
              <a:t>Головна </a:t>
            </a:r>
            <a:r>
              <a:rPr lang="uk-UA" sz="2800" b="1" i="1" dirty="0" err="1" smtClean="0">
                <a:solidFill>
                  <a:srgbClr val="A20475"/>
                </a:solidFill>
              </a:rPr>
              <a:t>героїня-</a:t>
            </a:r>
            <a:endParaRPr lang="uk-UA" sz="2800" b="1" i="1" dirty="0" smtClean="0">
              <a:solidFill>
                <a:srgbClr val="A20475"/>
              </a:solidFill>
            </a:endParaRPr>
          </a:p>
          <a:p>
            <a:pPr algn="ctr"/>
            <a:r>
              <a:rPr lang="uk-UA" sz="2800" b="1" i="1" dirty="0" smtClean="0">
                <a:solidFill>
                  <a:srgbClr val="A20475"/>
                </a:solidFill>
              </a:rPr>
              <a:t>гармонійна ,</a:t>
            </a:r>
          </a:p>
          <a:p>
            <a:pPr algn="ctr"/>
            <a:r>
              <a:rPr lang="uk-UA" sz="2800" b="1" i="1" dirty="0" smtClean="0">
                <a:solidFill>
                  <a:srgbClr val="A20475"/>
                </a:solidFill>
              </a:rPr>
              <a:t>життєлюбна,</a:t>
            </a:r>
          </a:p>
          <a:p>
            <a:pPr algn="ctr"/>
            <a:r>
              <a:rPr lang="uk-UA" sz="2800" b="1" i="1" dirty="0" smtClean="0">
                <a:solidFill>
                  <a:srgbClr val="A20475"/>
                </a:solidFill>
              </a:rPr>
              <a:t>сповнена почуттями </a:t>
            </a:r>
          </a:p>
          <a:p>
            <a:pPr algn="ctr"/>
            <a:r>
              <a:rPr lang="uk-UA" sz="2800" b="1" i="1" dirty="0" smtClean="0">
                <a:solidFill>
                  <a:srgbClr val="A20475"/>
                </a:solidFill>
              </a:rPr>
              <a:t>й емоціями </a:t>
            </a:r>
            <a:endParaRPr lang="ru-RU" sz="28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500826" y="2714620"/>
            <a:ext cx="2414598" cy="914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>
                <a:solidFill>
                  <a:srgbClr val="A20475"/>
                </a:solidFill>
              </a:rPr>
              <a:t>Смілива</a:t>
            </a:r>
            <a:endParaRPr lang="ru-RU" sz="2000" dirty="0">
              <a:solidFill>
                <a:srgbClr val="A20475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357950" y="3929066"/>
            <a:ext cx="2571736" cy="914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>
                <a:solidFill>
                  <a:srgbClr val="A20475"/>
                </a:solidFill>
              </a:rPr>
              <a:t>Нестримна</a:t>
            </a:r>
            <a:endParaRPr lang="ru-RU" sz="2000" dirty="0">
              <a:solidFill>
                <a:srgbClr val="A20475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286512" y="5286388"/>
            <a:ext cx="2643206" cy="914400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>
                <a:solidFill>
                  <a:srgbClr val="A20475"/>
                </a:solidFill>
              </a:rPr>
              <a:t>Вольова й сильна за  характером</a:t>
            </a:r>
            <a:endParaRPr lang="ru-RU" sz="2000" dirty="0">
              <a:solidFill>
                <a:srgbClr val="A20475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14282" y="2786058"/>
            <a:ext cx="2214578" cy="914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>
                <a:solidFill>
                  <a:srgbClr val="A20475"/>
                </a:solidFill>
              </a:rPr>
              <a:t>Меланхолійна</a:t>
            </a:r>
            <a:endParaRPr lang="ru-RU" sz="2000" dirty="0">
              <a:solidFill>
                <a:srgbClr val="A20475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14282" y="4000504"/>
            <a:ext cx="2200284" cy="78581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>
                <a:solidFill>
                  <a:srgbClr val="A20475"/>
                </a:solidFill>
              </a:rPr>
              <a:t>Чуттєва</a:t>
            </a:r>
            <a:endParaRPr lang="ru-RU" sz="2000" dirty="0">
              <a:solidFill>
                <a:srgbClr val="A20475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14282" y="5286388"/>
            <a:ext cx="2428892" cy="914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>
                <a:solidFill>
                  <a:srgbClr val="A20475"/>
                </a:solidFill>
              </a:rPr>
              <a:t>Задумлива</a:t>
            </a:r>
            <a:endParaRPr lang="ru-RU" sz="2000" dirty="0">
              <a:solidFill>
                <a:srgbClr val="A20475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14282" y="2071678"/>
            <a:ext cx="2857488" cy="500066"/>
          </a:xfrm>
          <a:prstGeom prst="rect">
            <a:avLst/>
          </a:prstGeom>
          <a:solidFill>
            <a:srgbClr val="A2047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 smtClean="0"/>
              <a:t>У дитинстві</a:t>
            </a:r>
            <a:endParaRPr lang="ru-RU" sz="32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6072198" y="2000240"/>
            <a:ext cx="2857520" cy="571504"/>
          </a:xfrm>
          <a:prstGeom prst="rect">
            <a:avLst/>
          </a:prstGeom>
          <a:solidFill>
            <a:srgbClr val="A2047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 smtClean="0"/>
              <a:t>Дорослою</a:t>
            </a:r>
            <a:endParaRPr lang="ru-RU" sz="3200" dirty="0"/>
          </a:p>
        </p:txBody>
      </p:sp>
      <p:cxnSp>
        <p:nvCxnSpPr>
          <p:cNvPr id="17" name="Прямая со стрелкой 16"/>
          <p:cNvCxnSpPr>
            <a:stCxn id="11" idx="3"/>
          </p:cNvCxnSpPr>
          <p:nvPr/>
        </p:nvCxnSpPr>
        <p:spPr>
          <a:xfrm>
            <a:off x="2428860" y="3243258"/>
            <a:ext cx="571504" cy="1143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stCxn id="12" idx="3"/>
          </p:cNvCxnSpPr>
          <p:nvPr/>
        </p:nvCxnSpPr>
        <p:spPr>
          <a:xfrm flipV="1">
            <a:off x="2414566" y="4357695"/>
            <a:ext cx="657236" cy="357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rot="5400000" flipH="1" flipV="1">
            <a:off x="2571736" y="5286388"/>
            <a:ext cx="642942" cy="5000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stCxn id="7" idx="1"/>
          </p:cNvCxnSpPr>
          <p:nvPr/>
        </p:nvCxnSpPr>
        <p:spPr>
          <a:xfrm rot="10800000" flipV="1">
            <a:off x="6072198" y="3171820"/>
            <a:ext cx="428628" cy="1143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>
            <a:stCxn id="8" idx="1"/>
          </p:cNvCxnSpPr>
          <p:nvPr/>
        </p:nvCxnSpPr>
        <p:spPr>
          <a:xfrm rot="10800000">
            <a:off x="6000760" y="4357694"/>
            <a:ext cx="357190" cy="285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>
            <a:stCxn id="9" idx="1"/>
          </p:cNvCxnSpPr>
          <p:nvPr/>
        </p:nvCxnSpPr>
        <p:spPr>
          <a:xfrm rot="10800000">
            <a:off x="5857884" y="5286388"/>
            <a:ext cx="428628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Прямоугольник 38"/>
          <p:cNvSpPr/>
          <p:nvPr/>
        </p:nvSpPr>
        <p:spPr>
          <a:xfrm>
            <a:off x="2214546" y="5786454"/>
            <a:ext cx="4572032" cy="9144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 smtClean="0">
                <a:solidFill>
                  <a:schemeClr val="accent5"/>
                </a:solidFill>
              </a:rPr>
              <a:t>Розумна, дотепна, </a:t>
            </a:r>
          </a:p>
          <a:p>
            <a:pPr algn="ctr"/>
            <a:r>
              <a:rPr lang="uk-UA" sz="2800" dirty="0" smtClean="0">
                <a:solidFill>
                  <a:schemeClr val="accent5"/>
                </a:solidFill>
              </a:rPr>
              <a:t>незвичайно багата натура</a:t>
            </a:r>
            <a:endParaRPr lang="ru-RU" sz="2800" dirty="0">
              <a:solidFill>
                <a:schemeClr val="accent5"/>
              </a:solidFill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361</TotalTime>
  <Words>509</Words>
  <Application>Microsoft Office PowerPoint</Application>
  <PresentationFormat>Экран (4:3)</PresentationFormat>
  <Paragraphs>109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Твердый переплет</vt:lpstr>
      <vt:lpstr>Слайд 1</vt:lpstr>
      <vt:lpstr>«Impromptu phantasie»   О.Ю.Кобилянська 1894</vt:lpstr>
      <vt:lpstr>Алюзія</vt:lpstr>
      <vt:lpstr>Пояснення слів</vt:lpstr>
      <vt:lpstr>Пояснення назви</vt:lpstr>
      <vt:lpstr>Аналіз твору</vt:lpstr>
      <vt:lpstr>Бліц-опитування </vt:lpstr>
      <vt:lpstr>План змісту новели –монтаж контрастів</vt:lpstr>
      <vt:lpstr>Кластер до образу ліричної героїні  новели-роздуму</vt:lpstr>
      <vt:lpstr>Прийом контрасту  (за аналогією до музичного твору)</vt:lpstr>
      <vt:lpstr>Композиція твору</vt:lpstr>
      <vt:lpstr>Символи</vt:lpstr>
      <vt:lpstr>Ідейно-тематичний аналіз</vt:lpstr>
      <vt:lpstr>Літературний напрям – модернізм Течії модернізму: неоромантизм та імпресіонізм</vt:lpstr>
      <vt:lpstr>Пояснення слів</vt:lpstr>
      <vt:lpstr>ЗАПИТАННЯ ТА ЗАВДАННЯ </vt:lpstr>
      <vt:lpstr> ЗАПИТАННЯ ТА ЗАВДАННЯ </vt:lpstr>
      <vt:lpstr> ЗАПИТАННЯ ТА ЗАВДАННЯ </vt:lpstr>
      <vt:lpstr>Домашнє завдання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Категорії естетики</dc:title>
  <dc:creator>Laprima</dc:creator>
  <cp:lastModifiedBy>Asus</cp:lastModifiedBy>
  <cp:revision>34</cp:revision>
  <dcterms:created xsi:type="dcterms:W3CDTF">2014-12-22T20:21:57Z</dcterms:created>
  <dcterms:modified xsi:type="dcterms:W3CDTF">2022-02-06T19:51:36Z</dcterms:modified>
</cp:coreProperties>
</file>