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7" r:id="rId6"/>
    <p:sldId id="259" r:id="rId7"/>
    <p:sldId id="264" r:id="rId8"/>
    <p:sldId id="265" r:id="rId9"/>
    <p:sldId id="266" r:id="rId10"/>
    <p:sldId id="269" r:id="rId11"/>
    <p:sldId id="268" r:id="rId12"/>
    <p:sldId id="270" r:id="rId13"/>
    <p:sldId id="263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3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9000">
              <a:srgbClr val="000000">
                <a:alpha val="65882"/>
              </a:srgb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Тема. Прояви «культу особи»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Йосифа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Сталіна</a:t>
            </a:r>
            <a:endParaRPr lang="uk-U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Українці ставляться до Сталіна втричі гірше за росіян | Українська прав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928934"/>
            <a:ext cx="6572250" cy="368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357166"/>
            <a:ext cx="5659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Прояви культу </a:t>
            </a:r>
            <a:r>
              <a:rPr lang="ru-RU" sz="40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Сталіна</a:t>
            </a:r>
            <a:endParaRPr lang="uk-UA" sz="4000" b="1" dirty="0">
              <a:ln w="12700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443841"/>
            <a:ext cx="8858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Радянська пропаганда створила навколо Сталіна </a:t>
            </a:r>
            <a:r>
              <a:rPr lang="uk-UA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напів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божественний ореол непогрішимого «великого вождя і вчителя». Ім'ям Сталіна і його найближчих соратників називалися міста, заводи, колгоспи, військова техніка. Його ім'я згадувалося в одному ряду з Марксом, Енгельсом і Леніним. </a:t>
            </a:r>
          </a:p>
          <a:p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січня 1936 в «</a:t>
            </a:r>
            <a:r>
              <a:rPr lang="uk-UA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Ізвєстіях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з'являються перші два вірші, що прославляє І. В. Сталіна, які належать перу Бориса </a:t>
            </a:r>
            <a:r>
              <a:rPr lang="uk-UA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Пастернака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За свідченням Корнія Чуковського та Надії </a:t>
            </a:r>
            <a:r>
              <a:rPr lang="uk-UA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Мандельштам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він «просто марив Сталіним».</a:t>
            </a:r>
            <a:endParaRPr lang="uk-UA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143380"/>
            <a:ext cx="7715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rgbClr val="FFC000"/>
                </a:solidFill>
              </a:rPr>
              <a:t>Ім'я Сталіна згадується і в гімні СРСР, складеному  Г.А. </a:t>
            </a:r>
            <a:r>
              <a:rPr lang="uk-UA" b="1" i="1" dirty="0" err="1" smtClean="0">
                <a:solidFill>
                  <a:srgbClr val="FFC000"/>
                </a:solidFill>
              </a:rPr>
              <a:t>Ель-Регістаном</a:t>
            </a:r>
            <a:r>
              <a:rPr lang="uk-UA" b="1" i="1" dirty="0" smtClean="0">
                <a:solidFill>
                  <a:srgbClr val="FFC000"/>
                </a:solidFill>
              </a:rPr>
              <a:t> і </a:t>
            </a:r>
            <a:br>
              <a:rPr lang="uk-UA" b="1" i="1" dirty="0" smtClean="0">
                <a:solidFill>
                  <a:srgbClr val="FFC000"/>
                </a:solidFill>
              </a:rPr>
            </a:br>
            <a:r>
              <a:rPr lang="uk-UA" b="1" i="1" dirty="0" smtClean="0">
                <a:solidFill>
                  <a:srgbClr val="FFC000"/>
                </a:solidFill>
              </a:rPr>
              <a:t>С. Михалковим в 1943 році: </a:t>
            </a:r>
            <a:r>
              <a:rPr lang="uk-UA" b="1" dirty="0" smtClean="0">
                <a:solidFill>
                  <a:srgbClr val="FFC000"/>
                </a:solidFill>
              </a:rPr>
              <a:t/>
            </a:r>
            <a:br>
              <a:rPr lang="uk-UA" b="1" dirty="0" smtClean="0">
                <a:solidFill>
                  <a:srgbClr val="FFC000"/>
                </a:solidFill>
              </a:rPr>
            </a:b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500570"/>
            <a:ext cx="2143140" cy="2357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"Крізь грози сяяло нам сонце свободи</a:t>
            </a:r>
            <a:br>
              <a:rPr lang="uk-UA" dirty="0" smtClean="0"/>
            </a:br>
            <a:r>
              <a:rPr lang="uk-UA" dirty="0" smtClean="0"/>
              <a:t>І Ленін великий нам шлях осяяв</a:t>
            </a:r>
            <a:br>
              <a:rPr lang="uk-UA" dirty="0" smtClean="0"/>
            </a:br>
            <a:r>
              <a:rPr lang="uk-UA" dirty="0" smtClean="0"/>
              <a:t>Нас виростив Сталін - на вірність народу</a:t>
            </a:r>
            <a:br>
              <a:rPr lang="uk-UA" dirty="0" smtClean="0"/>
            </a:br>
            <a:r>
              <a:rPr lang="uk-UA" dirty="0" smtClean="0"/>
              <a:t>На працю і на подвиги нас надихнув"!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О культе личностей: blau_kraehe — LiveJournal - Page 2"/>
          <p:cNvPicPr>
            <a:picLocks noChangeAspect="1" noChangeArrowheads="1"/>
          </p:cNvPicPr>
          <p:nvPr/>
        </p:nvPicPr>
        <p:blipFill>
          <a:blip r:embed="rId2"/>
          <a:srcRect b="11764"/>
          <a:stretch>
            <a:fillRect/>
          </a:stretch>
        </p:blipFill>
        <p:spPr bwMode="auto">
          <a:xfrm>
            <a:off x="214282" y="2428868"/>
            <a:ext cx="3929090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357958"/>
            <a:ext cx="4500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 СЛАВА ВЕЛИКОМУ ДРУГОВІ ДІТЕЙ ! ”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37894" name="Picture 6" descr="О культе личности И.В. Сталина и его последствиях…»: зачем был нужен самый  влиятельный доклад XX века? – статья – Корпорация Российский учебник  (издательство Дрофа – Вентана)"/>
          <p:cNvPicPr>
            <a:picLocks noChangeAspect="1" noChangeArrowheads="1"/>
          </p:cNvPicPr>
          <p:nvPr/>
        </p:nvPicPr>
        <p:blipFill>
          <a:blip r:embed="rId3"/>
          <a:srcRect b="10203"/>
          <a:stretch>
            <a:fillRect/>
          </a:stretch>
        </p:blipFill>
        <p:spPr bwMode="auto">
          <a:xfrm>
            <a:off x="4500562" y="2714620"/>
            <a:ext cx="4429124" cy="350046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357686" y="6211669"/>
            <a:ext cx="478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“ДЯКУЮ РІДНОМУ СТАЛІНУ ЗА ЩАСЛИВЕ ДИТИНСТВО ! ”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14290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Поряд із репресіями вдосконалювалася система тотального контролю над суспільством. Підростаюче покоління через комсомольську та піонерську організації виховувалося в дусі ненависті до «ворогів народу», необхідності непримиренної боротьби зі «шпигунами», «шкідниками» на виробництві, «куркулями», заохочувалися навіть доноси на батьків. Сили дітей та молоді спрямовувалися на активнішу участь в індустріалізації країни й колективізації сільського господарства, зміцнення дисципліни та підвищення якості навчання.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285728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Образ </a:t>
            </a:r>
            <a:r>
              <a:rPr lang="ru-RU" b="1" i="1" dirty="0" err="1" smtClean="0">
                <a:solidFill>
                  <a:schemeClr val="bg1"/>
                </a:solidFill>
              </a:rPr>
              <a:t>Сталіна</a:t>
            </a:r>
            <a:r>
              <a:rPr lang="ru-RU" b="1" i="1" dirty="0" smtClean="0">
                <a:solidFill>
                  <a:schemeClr val="bg1"/>
                </a:solidFill>
              </a:rPr>
              <a:t> став одним </a:t>
            </a:r>
            <a:r>
              <a:rPr lang="ru-RU" b="1" i="1" dirty="0" err="1" smtClean="0">
                <a:solidFill>
                  <a:schemeClr val="bg1"/>
                </a:solidFill>
              </a:rPr>
              <a:t>з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центральних</a:t>
            </a:r>
            <a:r>
              <a:rPr lang="ru-RU" b="1" i="1" dirty="0" smtClean="0">
                <a:solidFill>
                  <a:schemeClr val="bg1"/>
                </a:solidFill>
              </a:rPr>
              <a:t> у </a:t>
            </a:r>
            <a:r>
              <a:rPr lang="ru-RU" b="1" i="1" dirty="0" err="1" smtClean="0">
                <a:solidFill>
                  <a:schemeClr val="bg1"/>
                </a:solidFill>
              </a:rPr>
              <a:t>радянській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літературі</a:t>
            </a:r>
            <a:r>
              <a:rPr lang="ru-RU" b="1" i="1" dirty="0" smtClean="0">
                <a:solidFill>
                  <a:schemeClr val="bg1"/>
                </a:solidFill>
              </a:rPr>
              <a:t> 1930- </a:t>
            </a:r>
            <a:r>
              <a:rPr lang="ru-RU" b="1" i="1" dirty="0" err="1" smtClean="0">
                <a:solidFill>
                  <a:schemeClr val="bg1"/>
                </a:solidFill>
              </a:rPr>
              <a:t>х</a:t>
            </a:r>
            <a:r>
              <a:rPr lang="ru-RU" b="1" i="1" dirty="0" smtClean="0">
                <a:solidFill>
                  <a:schemeClr val="bg1"/>
                </a:solidFill>
              </a:rPr>
              <a:t> -1950- </a:t>
            </a:r>
            <a:r>
              <a:rPr lang="ru-RU" b="1" i="1" dirty="0" err="1" smtClean="0">
                <a:solidFill>
                  <a:schemeClr val="bg1"/>
                </a:solidFill>
              </a:rPr>
              <a:t>х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років</a:t>
            </a:r>
            <a:r>
              <a:rPr lang="ru-RU" b="1" i="1" dirty="0" smtClean="0">
                <a:solidFill>
                  <a:schemeClr val="bg1"/>
                </a:solidFill>
              </a:rPr>
              <a:t>; твори про вождя писали </a:t>
            </a:r>
            <a:r>
              <a:rPr lang="ru-RU" b="1" i="1" dirty="0" err="1" smtClean="0">
                <a:solidFill>
                  <a:schemeClr val="bg1"/>
                </a:solidFill>
              </a:rPr>
              <a:t>також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зарубіжні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письменники</a:t>
            </a:r>
            <a:r>
              <a:rPr lang="ru-RU" b="1" i="1" dirty="0" smtClean="0">
                <a:solidFill>
                  <a:schemeClr val="bg1"/>
                </a:solidFill>
              </a:rPr>
              <a:t>- </a:t>
            </a:r>
            <a:r>
              <a:rPr lang="ru-RU" b="1" i="1" dirty="0" err="1" smtClean="0">
                <a:solidFill>
                  <a:schemeClr val="bg1"/>
                </a:solidFill>
              </a:rPr>
              <a:t>комуністи</a:t>
            </a:r>
            <a:r>
              <a:rPr lang="ru-RU" b="1" i="1" dirty="0" smtClean="0">
                <a:solidFill>
                  <a:schemeClr val="bg1"/>
                </a:solidFill>
              </a:rPr>
              <a:t>: </a:t>
            </a:r>
          </a:p>
          <a:p>
            <a:pPr algn="just">
              <a:buFontTx/>
              <a:buChar char="-"/>
            </a:pPr>
            <a:r>
              <a:rPr lang="ru-RU" b="1" i="1" dirty="0" err="1" smtClean="0">
                <a:solidFill>
                  <a:schemeClr val="bg1"/>
                </a:solidFill>
              </a:rPr>
              <a:t>Анрі</a:t>
            </a:r>
            <a:r>
              <a:rPr lang="ru-RU" b="1" i="1" dirty="0" smtClean="0">
                <a:solidFill>
                  <a:schemeClr val="bg1"/>
                </a:solidFill>
              </a:rPr>
              <a:t> Барбюс (автор </a:t>
            </a:r>
            <a:r>
              <a:rPr lang="ru-RU" b="1" i="1" dirty="0" err="1" smtClean="0">
                <a:solidFill>
                  <a:schemeClr val="bg1"/>
                </a:solidFill>
              </a:rPr>
              <a:t>виданої</a:t>
            </a:r>
            <a:r>
              <a:rPr lang="ru-RU" b="1" i="1" dirty="0" smtClean="0">
                <a:solidFill>
                  <a:schemeClr val="bg1"/>
                </a:solidFill>
              </a:rPr>
              <a:t> посмертно книги «</a:t>
            </a:r>
            <a:r>
              <a:rPr lang="ru-RU" b="1" i="1" dirty="0" err="1" smtClean="0">
                <a:solidFill>
                  <a:schemeClr val="bg1"/>
                </a:solidFill>
              </a:rPr>
              <a:t>Сталін</a:t>
            </a:r>
            <a:r>
              <a:rPr lang="ru-RU" b="1" i="1" dirty="0" smtClean="0">
                <a:solidFill>
                  <a:schemeClr val="bg1"/>
                </a:solidFill>
              </a:rPr>
              <a:t>»), </a:t>
            </a:r>
          </a:p>
          <a:p>
            <a:pPr algn="just">
              <a:buFontTx/>
              <a:buChar char="-"/>
            </a:pPr>
            <a:r>
              <a:rPr lang="ru-RU" b="1" i="1" dirty="0" smtClean="0">
                <a:solidFill>
                  <a:schemeClr val="bg1"/>
                </a:solidFill>
              </a:rPr>
              <a:t>Пабло Неруда, </a:t>
            </a:r>
            <a:r>
              <a:rPr lang="ru-RU" b="1" i="1" dirty="0" err="1" smtClean="0">
                <a:solidFill>
                  <a:schemeClr val="bg1"/>
                </a:solidFill>
              </a:rPr>
              <a:t>ці</a:t>
            </a:r>
            <a:r>
              <a:rPr lang="ru-RU" b="1" i="1" dirty="0" smtClean="0">
                <a:solidFill>
                  <a:schemeClr val="bg1"/>
                </a:solidFill>
              </a:rPr>
              <a:t> твори </a:t>
            </a:r>
            <a:r>
              <a:rPr lang="ru-RU" b="1" i="1" dirty="0" err="1" smtClean="0">
                <a:solidFill>
                  <a:schemeClr val="bg1"/>
                </a:solidFill>
              </a:rPr>
              <a:t>перекладалися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і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тиражувалися</a:t>
            </a:r>
            <a:r>
              <a:rPr lang="ru-RU" b="1" i="1" dirty="0" smtClean="0">
                <a:solidFill>
                  <a:schemeClr val="bg1"/>
                </a:solidFill>
              </a:rPr>
              <a:t> в СРСР. </a:t>
            </a:r>
          </a:p>
          <a:p>
            <a:pPr algn="just"/>
            <a:r>
              <a:rPr lang="ru-RU" b="1" i="1" dirty="0" smtClean="0">
                <a:solidFill>
                  <a:schemeClr val="bg1"/>
                </a:solidFill>
              </a:rPr>
              <a:t>	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00570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	</a:t>
            </a:r>
            <a:r>
              <a:rPr lang="ru-RU" sz="2000" b="1" i="1" dirty="0" smtClean="0">
                <a:solidFill>
                  <a:srgbClr val="FFFF00"/>
                </a:solidFill>
                <a:latin typeface="+mn-lt"/>
              </a:rPr>
              <a:t>Тема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Сталіна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постійно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присутня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в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радянській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живопису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та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скульптурі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включаючи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монументальне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мистецтво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(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прижиттєві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пам'ятники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Сталіну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, як і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пам'ятники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Леніну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,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встановлювалися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масово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в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більшості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міст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СРСР).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Особливу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роль у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створенні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пропагандистського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образу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Сталіна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зіграв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масовий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радянський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плакат ,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присвячений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найрізноманітнішій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  <a:latin typeface="+mn-lt"/>
              </a:rPr>
              <a:t>тематиці</a:t>
            </a:r>
            <a:r>
              <a:rPr lang="ru-RU" sz="2000" b="1" i="1" dirty="0">
                <a:solidFill>
                  <a:srgbClr val="FFFF00"/>
                </a:solidFill>
                <a:latin typeface="+mn-lt"/>
              </a:rPr>
              <a:t>.</a:t>
            </a:r>
            <a:endParaRPr lang="ru-RU" sz="20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512" r="23711"/>
          <a:stretch/>
        </p:blipFill>
        <p:spPr>
          <a:xfrm>
            <a:off x="5715008" y="0"/>
            <a:ext cx="3096344" cy="4318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Домашнє завдання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2060"/>
                </a:solidFill>
              </a:rPr>
              <a:t>Повторіть пройдений і вивчений матеріал з  Теми. 4  </a:t>
            </a:r>
            <a:r>
              <a:rPr lang="uk-UA" b="1" dirty="0">
                <a:solidFill>
                  <a:srgbClr val="002060"/>
                </a:solidFill>
              </a:rPr>
              <a:t>Україна в складі тоталітарної імперії –  Союзу Радянських </a:t>
            </a:r>
            <a:r>
              <a:rPr lang="uk-UA" b="1" dirty="0" smtClean="0">
                <a:solidFill>
                  <a:srgbClr val="002060"/>
                </a:solidFill>
              </a:rPr>
              <a:t>Соціалістичних </a:t>
            </a:r>
            <a:r>
              <a:rPr lang="uk-UA" b="1" dirty="0">
                <a:solidFill>
                  <a:srgbClr val="002060"/>
                </a:solidFill>
              </a:rPr>
              <a:t>Республік</a:t>
            </a:r>
            <a:r>
              <a:rPr lang="uk-UA" b="1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ПІДГОТОВТЕСЯ ДО ТЕМАТИЧНОЇ КОНТРОЛЬНОЇ РОБОТИ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uk-UA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Дякую за увагу )</a:t>
            </a:r>
            <a:endParaRPr lang="uk-UA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6" name="Picture 2" descr="Останній київський Ленін і нескінченний російський Сталі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3116"/>
            <a:ext cx="8000976" cy="4500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Война и Стал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66"/>
            <a:ext cx="4786346" cy="2698185"/>
          </a:xfrm>
          <a:prstGeom prst="rect">
            <a:avLst/>
          </a:prstGeom>
          <a:noFill/>
        </p:spPr>
      </p:pic>
      <p:pic>
        <p:nvPicPr>
          <p:cNvPr id="13318" name="Picture 6" descr="Сімейна справа. Як родичів Сталіна репресували за його власним підпис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286124"/>
            <a:ext cx="5334000" cy="3286127"/>
          </a:xfrm>
          <a:prstGeom prst="rect">
            <a:avLst/>
          </a:prstGeom>
          <a:noFill/>
        </p:spPr>
      </p:pic>
      <p:pic>
        <p:nvPicPr>
          <p:cNvPr id="13320" name="Picture 8" descr="ЭС: И.В.Сталин | Летопись Московского университе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357190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43914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РОСІЙСЬКА  ПРОПАГАНДА  В  ДІЇ</a:t>
            </a:r>
            <a:b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Сталін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"великим вождем"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третини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9"/>
            <a:ext cx="8229600" cy="714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1800" dirty="0"/>
              <a:t>22 серпня </a:t>
            </a:r>
            <a:r>
              <a:rPr lang="uk-UA" sz="1800" dirty="0" smtClean="0"/>
              <a:t>2016  ВВС російська служба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olidFill>
                  <a:srgbClr val="002060"/>
                </a:solidFill>
              </a:rPr>
              <a:t>https://www.bbc.com/russian/news-37157520</a:t>
            </a:r>
            <a:endParaRPr lang="uk-UA" sz="1800" dirty="0">
              <a:solidFill>
                <a:srgbClr val="002060"/>
              </a:solidFill>
            </a:endParaRPr>
          </a:p>
        </p:txBody>
      </p:sp>
      <p:pic>
        <p:nvPicPr>
          <p:cNvPr id="29698" name="Picture 2" descr="День Перемоги у Києві 9 травня 2015 ро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428999"/>
            <a:ext cx="6096000" cy="3429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215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їх свідченнями  близько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 відсотків українців згодні чи скоріше згодні із твердженням про те, що Йосип Сталін був "великим вождем", свідчать результати опитування , проведеного напередодні Дня незалежності України. Близько 28 відсотків повністю не погоджуються.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к Сталин спас Росси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85992"/>
            <a:ext cx="5161528" cy="4352889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43966" cy="1143000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ЩО МИ ЗНАЄМО ПРО</a:t>
            </a:r>
            <a:br>
              <a:rPr lang="uk-UA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Сталіна Йосиповича Віссаріоновича </a:t>
            </a:r>
            <a:br>
              <a:rPr lang="uk-UA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або про </a:t>
            </a:r>
            <a:r>
              <a:rPr lang="uk-UA" sz="400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Іосеб</a:t>
            </a:r>
            <a:r>
              <a:rPr lang="uk-UA" sz="40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Бесаріоніс</a:t>
            </a:r>
            <a:r>
              <a:rPr lang="uk-UA" sz="40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дзе</a:t>
            </a:r>
            <a:r>
              <a:rPr lang="uk-UA" sz="40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err="1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Джугашвілі</a:t>
            </a:r>
            <a:r>
              <a:rPr lang="uk-UA" sz="40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20" y="214290"/>
            <a:ext cx="850112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Йосип Сталін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керівник Радянського Союзу  у квітні 1922 р. на Пленумі ЦК Сталін був обраний Генеральним секретарем ЦК і був на цій посаді понад 30 років. Під його керівництвом розроблялася та здійснювалася політика комуністичної партії, плани господарського та культурного будівництва, заходи щодо зміцнення обороноздатності країни.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1929-1933 рр., названих роками "великого перелому", насильницькими методами було проведено колективізацію та індустріалізацію. </a:t>
            </a:r>
            <a:endParaRPr lang="uk-UA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ім’ям Сталіна безпосередньо пов’язана історія репресій у Радянському Союзі: арешти, каторжна праця, багаторічна ізоляція і страти за рішенням судових і позасудових органів. Під безліччю вироків і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 стрільних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списків – особистий підпис Сталіна.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Репресували політичних супротивників радянського ладу, «класово чужих», інтелігентів, науковців, представників різних національностей.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Їхніх дітей, батьків, дружин і чоловіків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У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грудні 1936 р. була прийнята нова  </a:t>
            </a:r>
            <a:r>
              <a:rPr lang="uk-UA" sz="2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Конституція </a:t>
            </a:r>
            <a:r>
              <a:rPr lang="uk-UA" sz="2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СРСР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 отримала неофіційну назву «Конституція соціалізму, що переміг».</a:t>
            </a:r>
            <a:endParaRPr lang="uk-UA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Grafika O Tematyce Halloween Przedstawia Cmentarz W Ciemności O  Niesamowitej Godzinie | Zdjęcie Prem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000636"/>
            <a:ext cx="6858016" cy="1857364"/>
          </a:xfrm>
          <a:prstGeom prst="rect">
            <a:avLst/>
          </a:prstGeom>
          <a:noFill/>
        </p:spPr>
      </p:pic>
      <p:pic>
        <p:nvPicPr>
          <p:cNvPr id="33799" name="Picture 7" descr="Путин - это Сталин сегодня? – DW – 04.03.2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9198"/>
            <a:ext cx="2428845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AutoShape 4" descr="Не лише в СРСР, а й на Заході були певні: Сталін особисто планував дедалі більші радянські проекти. Фото: Michael Nicholson/Corbis/Getty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78" name="AutoShape 6" descr="Не лише в СРСР, а й на Заході були певні: Сталін особисто планував дедалі більші радянські проекти. Фото: Michael Nicholson/Corbis/Getty Im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680" name="Picture 8" descr="Карикатура проти Сталі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4552950" cy="39433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428604"/>
            <a:ext cx="7587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</a:rPr>
              <a:t>Пропаганда </a:t>
            </a:r>
            <a:r>
              <a:rPr lang="ru-RU" sz="3200" b="1" dirty="0" err="1" smtClean="0">
                <a:solidFill>
                  <a:srgbClr val="000000"/>
                </a:solidFill>
              </a:rPr>
              <a:t>Третього</a:t>
            </a:r>
            <a:r>
              <a:rPr lang="ru-RU" sz="3200" b="1" dirty="0" smtClean="0">
                <a:solidFill>
                  <a:srgbClr val="000000"/>
                </a:solidFill>
              </a:rPr>
              <a:t> Рейху в </a:t>
            </a:r>
            <a:r>
              <a:rPr lang="ru-RU" sz="3200" b="1" dirty="0" err="1" smtClean="0">
                <a:solidFill>
                  <a:srgbClr val="000000"/>
                </a:solidFill>
              </a:rPr>
              <a:t>ілюстраціях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56435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Антисталінська</a:t>
            </a:r>
            <a:r>
              <a:rPr lang="ru-RU" b="1" dirty="0" smtClean="0"/>
              <a:t> карикатура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Мільйони</a:t>
            </a:r>
            <a:r>
              <a:rPr lang="ru-RU" dirty="0" smtClean="0"/>
              <a:t> </a:t>
            </a:r>
            <a:r>
              <a:rPr lang="ru-RU" dirty="0" err="1" smtClean="0"/>
              <a:t>звинувачують</a:t>
            </a:r>
            <a:r>
              <a:rPr lang="ru-RU" dirty="0" smtClean="0"/>
              <a:t> тебе у </a:t>
            </a:r>
            <a:r>
              <a:rPr lang="ru-RU" dirty="0" err="1" smtClean="0"/>
              <a:t>вбивствах</a:t>
            </a:r>
            <a:r>
              <a:rPr lang="ru-RU" dirty="0" smtClean="0"/>
              <a:t>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Особливості державної пропаганди СРСР.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357298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vi-VN" dirty="0" smtClean="0">
                <a:solidFill>
                  <a:srgbClr val="FFFF00"/>
                </a:solidFill>
                <a:latin typeface="+mj-lt"/>
              </a:rPr>
              <a:t>Пропага́нда </a:t>
            </a:r>
            <a:r>
              <a:rPr lang="vi-VN" dirty="0" smtClean="0">
                <a:solidFill>
                  <a:srgbClr val="FFFF00"/>
                </a:solidFill>
                <a:latin typeface="+mj-lt"/>
              </a:rPr>
              <a:t>— форма комунікації, спрямована на поширення в суспільстві — світогляду, теорії, твердження, фактів, аргументів, чуток та інших відомостей для впливу на суспільну думку на користь певної спільної справи чи громадської позиції. Пропаганда може мати різні форми й використовувати різні засоби, але її сила — у простоті запропонованих готових відповідей на складні життєві запитання. </a:t>
            </a:r>
            <a:endParaRPr lang="en-US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  </a:t>
            </a:r>
            <a:r>
              <a:rPr lang="vi-VN" dirty="0" smtClean="0">
                <a:solidFill>
                  <a:srgbClr val="FFFF00"/>
                </a:solidFill>
                <a:latin typeface="+mj-lt"/>
              </a:rPr>
              <a:t>Пропаганда </a:t>
            </a:r>
            <a:r>
              <a:rPr lang="vi-VN" dirty="0" smtClean="0">
                <a:solidFill>
                  <a:srgbClr val="FFFF00"/>
                </a:solidFill>
                <a:latin typeface="+mj-lt"/>
              </a:rPr>
              <a:t>може ґрунтуватися частково на правдивій інформації. Пропаганда є потужною зброєю інформаційної війни; використовується для дегуманізації та створення ненависті до відповідного ворога — як зовнішнього, так і внутрішнього.</a:t>
            </a:r>
            <a:endParaRPr lang="uk-UA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643314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ропаганда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— пропаганда комуністичної ідеології, РАДЯНСЬКОГО способу життя  а з іншого — це критика «загниваючого» капіталізму та Заходу. В СРСР пропаганда розроблялась та спрямовувалася спеціальними партійними та державними органами та установами. Головним ідеологом країни за рангом — особою, яка завідувала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держполітикою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 цій сфері за ієрархією — був 2-й («ідеологічний») секретар ЦК, він же і постійний член Політбюро. Головною ціллю радянської пропаганди було навіювання неминучості перемоги комунізму в усьому світі. Завдання: вселити радянським людям негативні уявлення про Захід і виробити у них імунітет до «згубного впливу Заходу»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Как в России возрождается культ Сталина - Новости Беларуси - Хартия'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8" y="5929330"/>
            <a:ext cx="2643182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 особи Сталіна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42844" y="928670"/>
            <a:ext cx="900115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величення особистості Йосипа Сталіна  радянськими та сучасними російськими засобами масової пропаганди, в творах мистецтва, державних документах, законах.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Виникнення культу особи Йосипа Сталіна є наслідком політичної культури, насамперед, росіян та спрямованої діяльності вищого радянського, а пізніше і російського керівництва.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 сталінський період радянська пропаганда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створила навколо імені Сталіна ореол непогрішимого вождя. Після здобуття Йосипом Сталіним всієї повноти влади, стосовно нього часто використовувалися і були майже обов'язкові в офіційних публіцистиці і риториці титули «великий вождь», «великий вождь і вчитель», «батько народів», «великий полководець», «геніальний учений», «кращий друг (вчених, письменників, фізкультурників і ін.)» тощо.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З огляду на оголошення Йосипа Сталіна теоретиком марксизму-ленінізму його образ містився в одному ряду з Карлом Марксом, Фрідріхом Енгельсом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 Володимиром Леніним, а стосовно назви панівної ідеології, марксизму-ленінізму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часто використовувався термін «сталінізм»</a:t>
            </a:r>
            <a:r>
              <a:rPr lang="uk-UA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який пізніше став поняттям-визначенням створеного ним політичного режиму з негативною оцінкою-осмисленням.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Сталин: &quot;преступник в праздничной упаковк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5429264"/>
            <a:ext cx="2857500" cy="1285860"/>
          </a:xfrm>
          <a:prstGeom prst="rect">
            <a:avLst/>
          </a:prstGeom>
          <a:noFill/>
        </p:spPr>
      </p:pic>
      <p:pic>
        <p:nvPicPr>
          <p:cNvPr id="5" name="Picture 2" descr="Как в России возрождается культ Сталина - Новости Беларуси - Хартия'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429264"/>
            <a:ext cx="4714908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Посилення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проявів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«культу особи»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Йосифа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Сталіна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 УРСР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85011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Внутрішня політика в УРСР була спрямована на відновлення тоталітарного режиму. Пропаганда спирається на авторитет, до якого звертаються, він може бути релігійним або політичним діячем,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діячем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науки, також він може бути вигаданим. Визначальною рисою суспільно-політичного життя було поклоніння Сталіну. Історичне джерело. У дні 70-річчя Й. Сталіна газета «Радянська Україна» писала: «У народному фольклорі є мудре визнання товариша Сталіна в усій нашій діяльності: “ Що б ми не робили, — чи ткали, чи кували, чи ліс рубали, чи дім будували, — у всякому ділі нашого успіху тільки друга половина. Першу за нас Сталін уже зробив». Усі ЗМІ називали його «світочем комунізму», «визволителем і збирачем українських земель», «корифеєм наук», «сонцем нашої ери»...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253</TotalTime>
  <Words>676</Words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Тема. Прояви «культу особи» Йосифа Сталіна</vt:lpstr>
      <vt:lpstr>Слайд 2</vt:lpstr>
      <vt:lpstr>РОСІЙСЬКА  ПРОПАГАНДА  В  ДІЇ Сталін  залишається "великим вождем" майже для третини українців </vt:lpstr>
      <vt:lpstr>ЩО МИ ЗНАЄМО ПРО  Сталіна Йосиповича Віссаріоновича  або про Іосеб Бесаріоніс дзе Джугашвілі ? </vt:lpstr>
      <vt:lpstr>Слайд 5</vt:lpstr>
      <vt:lpstr>Слайд 6</vt:lpstr>
      <vt:lpstr>Особливості державної пропаганди СРСР.</vt:lpstr>
      <vt:lpstr>Культ особи Сталіна</vt:lpstr>
      <vt:lpstr>Посилення проявів «культу особи» Йосифа Сталіна в УРСР</vt:lpstr>
      <vt:lpstr>Слайд 10</vt:lpstr>
      <vt:lpstr>Слайд 11</vt:lpstr>
      <vt:lpstr>Слайд 12</vt:lpstr>
      <vt:lpstr>Домашнє завдання</vt:lpstr>
      <vt:lpstr>Дякую за увагу 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Прояви «культу особи» Йосифа Сталіна в Україні. Конституція УРСР/УССР 1937 року: порушення прав людини за ширмою декларованих свобод.</dc:title>
  <dc:creator>Administrator</dc:creator>
  <cp:lastModifiedBy>Administrator</cp:lastModifiedBy>
  <cp:revision>27</cp:revision>
  <dcterms:created xsi:type="dcterms:W3CDTF">2024-02-05T14:03:10Z</dcterms:created>
  <dcterms:modified xsi:type="dcterms:W3CDTF">2024-02-05T18:27:24Z</dcterms:modified>
</cp:coreProperties>
</file>