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2" r:id="rId4"/>
    <p:sldId id="264" r:id="rId5"/>
    <p:sldId id="266" r:id="rId6"/>
    <p:sldId id="267" r:id="rId7"/>
    <p:sldId id="26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2" d="100"/>
          <a:sy n="52" d="100"/>
        </p:scale>
        <p:origin x="-110" y="-5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2/5/2024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2/5/2024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2/5/2024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2/5/2024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2/5/2024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2/5/2024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422" y="1219201"/>
            <a:ext cx="11756571" cy="5347062"/>
          </a:xfrm>
        </p:spPr>
        <p:txBody>
          <a:bodyPr/>
          <a:lstStyle/>
          <a:p>
            <a:r>
              <a:rPr lang="uk-UA" sz="4800" b="1" dirty="0" smtClean="0">
                <a:latin typeface="Georgia" panose="02040502050405020303" pitchFamily="18" charset="0"/>
              </a:rPr>
              <a:t>Колізія </a:t>
            </a:r>
            <a:br>
              <a:rPr lang="uk-UA" sz="4800" b="1" dirty="0" smtClean="0">
                <a:latin typeface="Georgia" panose="02040502050405020303" pitchFamily="18" charset="0"/>
              </a:rPr>
            </a:br>
            <a:r>
              <a:rPr lang="uk-UA" sz="4800" b="1" dirty="0" smtClean="0">
                <a:latin typeface="Georgia" panose="02040502050405020303" pitchFamily="18" charset="0"/>
              </a:rPr>
              <a:t>морального </a:t>
            </a:r>
            <a:br>
              <a:rPr lang="uk-UA" sz="4800" b="1" dirty="0" smtClean="0">
                <a:latin typeface="Georgia" panose="02040502050405020303" pitchFamily="18" charset="0"/>
              </a:rPr>
            </a:br>
            <a:r>
              <a:rPr lang="uk-UA" sz="4800" b="1" dirty="0" smtClean="0">
                <a:latin typeface="Georgia" panose="02040502050405020303" pitchFamily="18" charset="0"/>
              </a:rPr>
              <a:t>і національного</a:t>
            </a:r>
            <a:br>
              <a:rPr lang="uk-UA" sz="4800" b="1" dirty="0" smtClean="0">
                <a:latin typeface="Georgia" panose="02040502050405020303" pitchFamily="18" charset="0"/>
              </a:rPr>
            </a:br>
            <a:r>
              <a:rPr lang="uk-UA" sz="4800" b="1" dirty="0" smtClean="0">
                <a:latin typeface="Georgia" panose="02040502050405020303" pitchFamily="18" charset="0"/>
              </a:rPr>
              <a:t>культурного вибору в образах синів Тараса Бульби</a:t>
            </a:r>
            <a:endParaRPr lang="uk-UA" sz="4800" b="1" dirty="0">
              <a:latin typeface="Georgia" panose="02040502050405020303" pitchFamily="18" charset="0"/>
            </a:endParaRPr>
          </a:p>
        </p:txBody>
      </p:sp>
      <p:pic>
        <p:nvPicPr>
          <p:cNvPr id="1028" name="Picture 4" descr="За кадром фильма «Тарас Бульба»: Почему Богдан Ступка считал эту картину  самой страшной в своей актерской карье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589" y="95793"/>
            <a:ext cx="7350034" cy="4399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92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2995749"/>
            <a:ext cx="10326689" cy="3526970"/>
          </a:xfrm>
        </p:spPr>
        <p:txBody>
          <a:bodyPr/>
          <a:lstStyle/>
          <a:p>
            <a:r>
              <a:rPr lang="uk-UA" sz="2800" b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Проблеми, порушені в повісті Миколи Гоголя «Тарас Бульба»:</a:t>
            </a:r>
            <a:r>
              <a:rPr lang="uk-UA" sz="2800" b="1" dirty="0" smtClean="0">
                <a:latin typeface="Georgia" panose="02040502050405020303" pitchFamily="18" charset="0"/>
              </a:rPr>
              <a:t/>
            </a:r>
            <a:br>
              <a:rPr lang="uk-UA" sz="2800" b="1" dirty="0" smtClean="0">
                <a:latin typeface="Georgia" panose="02040502050405020303" pitchFamily="18" charset="0"/>
              </a:rPr>
            </a:br>
            <a:r>
              <a:rPr lang="uk-UA" sz="2800" b="1" dirty="0" smtClean="0">
                <a:latin typeface="Georgia" panose="02040502050405020303" pitchFamily="18" charset="0"/>
              </a:rPr>
              <a:t>     - </a:t>
            </a:r>
            <a:r>
              <a:rPr lang="uk-UA" sz="2800" dirty="0" smtClean="0">
                <a:latin typeface="Georgia" panose="02040502050405020303" pitchFamily="18" charset="0"/>
              </a:rPr>
              <a:t>любов до батьківщини і її захисту;</a:t>
            </a:r>
            <a:br>
              <a:rPr lang="uk-UA" sz="2800" dirty="0" smtClean="0">
                <a:latin typeface="Georgia" panose="02040502050405020303" pitchFamily="18" charset="0"/>
              </a:rPr>
            </a:br>
            <a:r>
              <a:rPr lang="uk-UA" sz="2800" dirty="0" smtClean="0">
                <a:latin typeface="Georgia" panose="02040502050405020303" pitchFamily="18" charset="0"/>
              </a:rPr>
              <a:t>     - моральний вибір обов'язку і віри;</a:t>
            </a:r>
            <a:br>
              <a:rPr lang="uk-UA" sz="2800" dirty="0" smtClean="0">
                <a:latin typeface="Georgia" panose="02040502050405020303" pitchFamily="18" charset="0"/>
              </a:rPr>
            </a:br>
            <a:r>
              <a:rPr lang="uk-UA" sz="2800" dirty="0" smtClean="0">
                <a:latin typeface="Georgia" panose="02040502050405020303" pitchFamily="18" charset="0"/>
              </a:rPr>
              <a:t>     - вірність і зрада;</a:t>
            </a:r>
            <a:br>
              <a:rPr lang="uk-UA" sz="2800" dirty="0" smtClean="0">
                <a:latin typeface="Georgia" panose="02040502050405020303" pitchFamily="18" charset="0"/>
              </a:rPr>
            </a:br>
            <a:r>
              <a:rPr lang="uk-UA" sz="2800" dirty="0" smtClean="0">
                <a:latin typeface="Georgia" panose="02040502050405020303" pitchFamily="18" charset="0"/>
              </a:rPr>
              <a:t>     - батьки і діти;</a:t>
            </a:r>
            <a:br>
              <a:rPr lang="uk-UA" sz="2800" dirty="0" smtClean="0">
                <a:latin typeface="Georgia" panose="02040502050405020303" pitchFamily="18" charset="0"/>
              </a:rPr>
            </a:br>
            <a:r>
              <a:rPr lang="uk-UA" sz="2800" dirty="0" smtClean="0">
                <a:latin typeface="Georgia" panose="02040502050405020303" pitchFamily="18" charset="0"/>
              </a:rPr>
              <a:t>     - жорстокість і милосердя;</a:t>
            </a:r>
            <a:br>
              <a:rPr lang="uk-UA" sz="2800" dirty="0" smtClean="0">
                <a:latin typeface="Georgia" panose="02040502050405020303" pitchFamily="18" charset="0"/>
              </a:rPr>
            </a:br>
            <a:r>
              <a:rPr lang="uk-UA" sz="2800" dirty="0" smtClean="0">
                <a:latin typeface="Georgia" panose="02040502050405020303" pitchFamily="18" charset="0"/>
              </a:rPr>
              <a:t>     - життя і смерть.</a:t>
            </a:r>
            <a:br>
              <a:rPr lang="uk-UA" sz="2800" dirty="0" smtClean="0">
                <a:latin typeface="Georgia" panose="02040502050405020303" pitchFamily="18" charset="0"/>
              </a:rPr>
            </a:br>
            <a:endParaRPr lang="uk-UA" sz="2800" dirty="0">
              <a:latin typeface="Georgia" panose="02040502050405020303" pitchFamily="18" charset="0"/>
            </a:endParaRPr>
          </a:p>
        </p:txBody>
      </p:sp>
      <p:pic>
        <p:nvPicPr>
          <p:cNvPr id="9218" name="Picture 2" descr="Порівняння характерів Остапа й Андрія таблиця. Порівняльна характеристика  Остапа й Андрі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009" y="165463"/>
            <a:ext cx="6667500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040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nadoest.com/prosmotr/395/394664/394664_html_208bee0b.gif"/>
          <p:cNvPicPr/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 descr="Остап Бульба | ВКонтакт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407" y="0"/>
            <a:ext cx="2192594" cy="265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Андрий Бульба (2009) | Злодеи вики | Fando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30994"/>
            <a:ext cx="1489587" cy="2227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7987" y="44246"/>
            <a:ext cx="39036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</a:rPr>
              <a:t>Записати в зошит</a:t>
            </a:r>
            <a:endParaRPr lang="uk-UA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863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807968" y="116632"/>
            <a:ext cx="5788224" cy="1800200"/>
          </a:xfrm>
        </p:spPr>
        <p:txBody>
          <a:bodyPr>
            <a:normAutofit/>
          </a:bodyPr>
          <a:lstStyle/>
          <a:p>
            <a:r>
              <a:rPr lang="uk-UA" sz="5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ТВОРЧА РОБОТА </a:t>
            </a:r>
            <a:endParaRPr lang="ru-RU" sz="540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661" b="100000" l="8101" r="98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819" y="2160078"/>
            <a:ext cx="8351861" cy="4697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16706"/>
            <a:ext cx="5135893" cy="576311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350" dirty="0" err="1">
                <a:solidFill>
                  <a:schemeClr val="bg1"/>
                </a:solidFill>
              </a:rPr>
              <a:t>Уявіть</a:t>
            </a:r>
            <a:r>
              <a:rPr lang="ru-RU" sz="3350" dirty="0">
                <a:solidFill>
                  <a:schemeClr val="bg1"/>
                </a:solidFill>
              </a:rPr>
              <a:t>, </a:t>
            </a:r>
            <a:r>
              <a:rPr lang="ru-RU" sz="3350" dirty="0" err="1">
                <a:solidFill>
                  <a:schemeClr val="bg1"/>
                </a:solidFill>
              </a:rPr>
              <a:t>що</a:t>
            </a:r>
            <a:r>
              <a:rPr lang="ru-RU" sz="3350" dirty="0">
                <a:solidFill>
                  <a:schemeClr val="bg1"/>
                </a:solidFill>
              </a:rPr>
              <a:t> у </a:t>
            </a:r>
            <a:r>
              <a:rPr lang="ru-RU" sz="3350" dirty="0" err="1">
                <a:solidFill>
                  <a:schemeClr val="bg1"/>
                </a:solidFill>
              </a:rPr>
              <a:t>часи</a:t>
            </a:r>
            <a:r>
              <a:rPr lang="ru-RU" sz="3350" dirty="0">
                <a:solidFill>
                  <a:schemeClr val="bg1"/>
                </a:solidFill>
              </a:rPr>
              <a:t> </a:t>
            </a:r>
            <a:r>
              <a:rPr lang="ru-RU" sz="3350" dirty="0" err="1">
                <a:solidFill>
                  <a:schemeClr val="bg1"/>
                </a:solidFill>
              </a:rPr>
              <a:t>навчання</a:t>
            </a:r>
            <a:r>
              <a:rPr lang="ru-RU" sz="3350" dirty="0">
                <a:solidFill>
                  <a:schemeClr val="bg1"/>
                </a:solidFill>
              </a:rPr>
              <a:t> в </a:t>
            </a:r>
            <a:r>
              <a:rPr lang="ru-RU" sz="3350" dirty="0" err="1">
                <a:solidFill>
                  <a:schemeClr val="bg1"/>
                </a:solidFill>
              </a:rPr>
              <a:t>бурсі</a:t>
            </a:r>
            <a:r>
              <a:rPr lang="ru-RU" sz="3350" dirty="0">
                <a:solidFill>
                  <a:schemeClr val="bg1"/>
                </a:solidFill>
              </a:rPr>
              <a:t> Остап та </a:t>
            </a:r>
            <a:r>
              <a:rPr lang="ru-RU" sz="3350" dirty="0" err="1">
                <a:solidFill>
                  <a:schemeClr val="bg1"/>
                </a:solidFill>
              </a:rPr>
              <a:t>Андрій</a:t>
            </a:r>
            <a:r>
              <a:rPr lang="ru-RU" sz="3350" dirty="0">
                <a:solidFill>
                  <a:schemeClr val="bg1"/>
                </a:solidFill>
              </a:rPr>
              <a:t> вели </a:t>
            </a:r>
            <a:r>
              <a:rPr lang="ru-RU" sz="3350" dirty="0" err="1">
                <a:solidFill>
                  <a:schemeClr val="bg1"/>
                </a:solidFill>
              </a:rPr>
              <a:t>сторінки</a:t>
            </a:r>
            <a:r>
              <a:rPr lang="ru-RU" sz="3350" dirty="0">
                <a:solidFill>
                  <a:schemeClr val="bg1"/>
                </a:solidFill>
              </a:rPr>
              <a:t> в </a:t>
            </a:r>
            <a:r>
              <a:rPr lang="ru-RU" sz="3350" dirty="0" err="1">
                <a:solidFill>
                  <a:schemeClr val="bg1"/>
                </a:solidFill>
              </a:rPr>
              <a:t>інстаграмі</a:t>
            </a:r>
            <a:r>
              <a:rPr lang="ru-RU" sz="3350" dirty="0">
                <a:solidFill>
                  <a:schemeClr val="bg1"/>
                </a:solidFill>
              </a:rPr>
              <a:t>. Придумайте </a:t>
            </a:r>
            <a:r>
              <a:rPr lang="ru-RU" sz="3350" dirty="0" err="1">
                <a:solidFill>
                  <a:schemeClr val="bg1"/>
                </a:solidFill>
              </a:rPr>
              <a:t>підписи</a:t>
            </a:r>
            <a:r>
              <a:rPr lang="ru-RU" sz="3350" dirty="0">
                <a:solidFill>
                  <a:schemeClr val="bg1"/>
                </a:solidFill>
              </a:rPr>
              <a:t> для </a:t>
            </a:r>
            <a:r>
              <a:rPr lang="ru-RU" sz="3350" dirty="0" err="1">
                <a:solidFill>
                  <a:schemeClr val="bg1"/>
                </a:solidFill>
              </a:rPr>
              <a:t>публікації</a:t>
            </a:r>
            <a:r>
              <a:rPr lang="ru-RU" sz="3350" dirty="0">
                <a:solidFill>
                  <a:schemeClr val="bg1"/>
                </a:solidFill>
              </a:rPr>
              <a:t> </a:t>
            </a:r>
            <a:r>
              <a:rPr lang="ru-RU" sz="3350" dirty="0" err="1" smtClean="0">
                <a:solidFill>
                  <a:schemeClr val="bg1"/>
                </a:solidFill>
              </a:rPr>
              <a:t>фотографій</a:t>
            </a:r>
            <a:r>
              <a:rPr lang="ru-RU" sz="3350" dirty="0" smtClean="0">
                <a:solidFill>
                  <a:schemeClr val="bg1"/>
                </a:solidFill>
              </a:rPr>
              <a:t> (див. </a:t>
            </a:r>
            <a:r>
              <a:rPr lang="ru-RU" sz="3350" dirty="0" err="1">
                <a:solidFill>
                  <a:schemeClr val="bg1"/>
                </a:solidFill>
              </a:rPr>
              <a:t>н</a:t>
            </a:r>
            <a:r>
              <a:rPr lang="ru-RU" sz="3350" dirty="0" err="1" smtClean="0">
                <a:solidFill>
                  <a:schemeClr val="bg1"/>
                </a:solidFill>
              </a:rPr>
              <a:t>аступні</a:t>
            </a:r>
            <a:r>
              <a:rPr lang="ru-RU" sz="3350" dirty="0" smtClean="0">
                <a:solidFill>
                  <a:schemeClr val="bg1"/>
                </a:solidFill>
              </a:rPr>
              <a:t> </a:t>
            </a:r>
            <a:r>
              <a:rPr lang="ru-RU" sz="3350" dirty="0" err="1" smtClean="0">
                <a:solidFill>
                  <a:schemeClr val="bg1"/>
                </a:solidFill>
              </a:rPr>
              <a:t>слайди</a:t>
            </a:r>
            <a:r>
              <a:rPr lang="ru-RU" sz="3350" dirty="0" smtClean="0">
                <a:solidFill>
                  <a:schemeClr val="bg1"/>
                </a:solidFill>
              </a:rPr>
              <a:t>) </a:t>
            </a:r>
            <a:r>
              <a:rPr lang="ru-RU" sz="3350" dirty="0" err="1">
                <a:solidFill>
                  <a:schemeClr val="bg1"/>
                </a:solidFill>
              </a:rPr>
              <a:t>від</a:t>
            </a:r>
            <a:r>
              <a:rPr lang="ru-RU" sz="3350" dirty="0">
                <a:solidFill>
                  <a:schemeClr val="bg1"/>
                </a:solidFill>
              </a:rPr>
              <a:t> </a:t>
            </a:r>
            <a:r>
              <a:rPr lang="ru-RU" sz="3350" dirty="0" err="1">
                <a:solidFill>
                  <a:schemeClr val="bg1"/>
                </a:solidFill>
              </a:rPr>
              <a:t>імені</a:t>
            </a:r>
            <a:r>
              <a:rPr lang="ru-RU" sz="3350" dirty="0">
                <a:solidFill>
                  <a:schemeClr val="bg1"/>
                </a:solidFill>
              </a:rPr>
              <a:t> </a:t>
            </a:r>
            <a:r>
              <a:rPr lang="ru-RU" sz="3350" b="1" dirty="0">
                <a:solidFill>
                  <a:schemeClr val="bg1"/>
                </a:solidFill>
              </a:rPr>
              <a:t>Остапа (І </a:t>
            </a:r>
            <a:r>
              <a:rPr lang="ru-RU" sz="3350" b="1" dirty="0" err="1">
                <a:solidFill>
                  <a:schemeClr val="bg1"/>
                </a:solidFill>
              </a:rPr>
              <a:t>варіант</a:t>
            </a:r>
            <a:r>
              <a:rPr lang="ru-RU" sz="3350" b="1" dirty="0">
                <a:solidFill>
                  <a:schemeClr val="bg1"/>
                </a:solidFill>
              </a:rPr>
              <a:t>)</a:t>
            </a:r>
            <a:r>
              <a:rPr lang="ru-RU" sz="3350" dirty="0">
                <a:solidFill>
                  <a:schemeClr val="bg1"/>
                </a:solidFill>
              </a:rPr>
              <a:t> та </a:t>
            </a:r>
            <a:r>
              <a:rPr lang="ru-RU" sz="3350" b="1" dirty="0" err="1">
                <a:solidFill>
                  <a:schemeClr val="bg1"/>
                </a:solidFill>
              </a:rPr>
              <a:t>Андрія</a:t>
            </a:r>
            <a:r>
              <a:rPr lang="ru-RU" sz="3350" b="1" dirty="0">
                <a:solidFill>
                  <a:schemeClr val="bg1"/>
                </a:solidFill>
              </a:rPr>
              <a:t> (ІІ </a:t>
            </a:r>
            <a:r>
              <a:rPr lang="ru-RU" sz="3350" b="1" dirty="0" err="1">
                <a:solidFill>
                  <a:schemeClr val="bg1"/>
                </a:solidFill>
              </a:rPr>
              <a:t>варіант</a:t>
            </a:r>
            <a:r>
              <a:rPr lang="ru-RU" sz="3350" b="1" dirty="0">
                <a:solidFill>
                  <a:schemeClr val="bg1"/>
                </a:solidFill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3080338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116632"/>
            <a:ext cx="10972800" cy="1143000"/>
          </a:xfrm>
        </p:spPr>
        <p:txBody>
          <a:bodyPr/>
          <a:lstStyle/>
          <a:p>
            <a:r>
              <a:rPr lang="uk-UA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ІНСТАГРАМ ОСТАПА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 descr="https://i.pinimg.com/564x/30/4a/df/304adf843f6b363ccee2d8be5a566a5b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340769"/>
            <a:ext cx="5472608" cy="2767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i.pinimg.com/564x/04/65/e7/0465e75de83a626b7739a21e07de33b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4221088"/>
            <a:ext cx="5472608" cy="2564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i.pinimg.com/564x/62/02/ad/6202ad8bcff29ee6b54083e795f1fdc5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3" r="2011" b="3237"/>
          <a:stretch/>
        </p:blipFill>
        <p:spPr bwMode="auto">
          <a:xfrm>
            <a:off x="6384032" y="1340768"/>
            <a:ext cx="5280587" cy="54452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87370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7381" y="24342"/>
            <a:ext cx="10972800" cy="1143000"/>
          </a:xfrm>
        </p:spPr>
        <p:txBody>
          <a:bodyPr/>
          <a:lstStyle/>
          <a:p>
            <a:r>
              <a:rPr lang="uk-UA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ІНСТАГРАМ АНДРІЯ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 descr="https://i.pinimg.com/564x/27/b9/29/27b9295b2069876ac5b782d5f0c47a7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57" y="915280"/>
            <a:ext cx="5856651" cy="3161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Семінарист – це хто такий?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521" y="4096742"/>
            <a:ext cx="6133356" cy="2761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Тарас Бульба (2009) - Фильмы - КиноКопилка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06" r="10137"/>
          <a:stretch/>
        </p:blipFill>
        <p:spPr bwMode="auto">
          <a:xfrm>
            <a:off x="6252197" y="915280"/>
            <a:ext cx="5796464" cy="30537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64161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ДОМАШНЄ ЗАВДАННЯ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339" y="1600200"/>
            <a:ext cx="5760640" cy="49251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uk-UA" dirty="0" smtClean="0"/>
          </a:p>
          <a:p>
            <a:pPr marL="0" indent="0" algn="ctr">
              <a:buNone/>
            </a:pPr>
            <a:r>
              <a:rPr lang="ru-RU" sz="4000" dirty="0" smtClean="0"/>
              <a:t>1. </a:t>
            </a:r>
            <a:r>
              <a:rPr lang="ru-RU" sz="4000" dirty="0" err="1" smtClean="0"/>
              <a:t>Дати</a:t>
            </a:r>
            <a:r>
              <a:rPr lang="ru-RU" sz="4000" dirty="0" smtClean="0"/>
              <a:t> </a:t>
            </a:r>
            <a:r>
              <a:rPr lang="ru-RU" sz="4000" dirty="0" err="1" smtClean="0"/>
              <a:t>відповідь</a:t>
            </a:r>
            <a:r>
              <a:rPr lang="ru-RU" sz="4000" dirty="0" smtClean="0"/>
              <a:t> на </a:t>
            </a:r>
            <a:r>
              <a:rPr lang="ru-RU" sz="4000" dirty="0" err="1" smtClean="0"/>
              <a:t>запитання</a:t>
            </a:r>
            <a:r>
              <a:rPr lang="ru-RU" sz="4000" dirty="0" smtClean="0"/>
              <a:t>: «</a:t>
            </a:r>
            <a:r>
              <a:rPr lang="ru-RU" sz="4000" dirty="0" err="1" smtClean="0"/>
              <a:t>Хто</a:t>
            </a:r>
            <a:r>
              <a:rPr lang="ru-RU" sz="4000" dirty="0" smtClean="0"/>
              <a:t> </a:t>
            </a:r>
            <a:r>
              <a:rPr lang="ru-RU" sz="4000" dirty="0"/>
              <a:t>з </a:t>
            </a:r>
            <a:r>
              <a:rPr lang="ru-RU" sz="4000" dirty="0" err="1"/>
              <a:t>братів</a:t>
            </a:r>
            <a:r>
              <a:rPr lang="ru-RU" sz="4000" dirty="0"/>
              <a:t> </a:t>
            </a:r>
            <a:r>
              <a:rPr lang="ru-RU" sz="4000" dirty="0" err="1"/>
              <a:t>викликав</a:t>
            </a:r>
            <a:r>
              <a:rPr lang="ru-RU" sz="4000" dirty="0"/>
              <a:t> у вас </a:t>
            </a:r>
            <a:r>
              <a:rPr lang="ru-RU" sz="4000" dirty="0" err="1"/>
              <a:t>більшу</a:t>
            </a:r>
            <a:r>
              <a:rPr lang="ru-RU" sz="4000" dirty="0"/>
              <a:t> </a:t>
            </a:r>
            <a:r>
              <a:rPr lang="ru-RU" sz="4000" dirty="0" err="1"/>
              <a:t>симпатію</a:t>
            </a:r>
            <a:r>
              <a:rPr lang="ru-RU" sz="4000" dirty="0"/>
              <a:t>? </a:t>
            </a:r>
            <a:r>
              <a:rPr lang="ru-RU" sz="4000" dirty="0" err="1"/>
              <a:t>Чому</a:t>
            </a:r>
            <a:r>
              <a:rPr lang="ru-RU" sz="4000" dirty="0" smtClean="0"/>
              <a:t>?»</a:t>
            </a:r>
            <a:endParaRPr lang="uk-UA" sz="4000" dirty="0" smtClean="0"/>
          </a:p>
          <a:p>
            <a:pPr marL="0" indent="0" algn="ctr">
              <a:buNone/>
            </a:pPr>
            <a:r>
              <a:rPr lang="uk-UA" sz="4000" dirty="0" smtClean="0"/>
              <a:t>2. Підготуватися </a:t>
            </a:r>
            <a:r>
              <a:rPr lang="uk-UA" sz="4000" dirty="0"/>
              <a:t>до контрольної роботи. </a:t>
            </a:r>
            <a:endParaRPr lang="ru-RU" sz="4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242" l="15000" r="88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82" r="19918"/>
          <a:stretch/>
        </p:blipFill>
        <p:spPr bwMode="auto">
          <a:xfrm>
            <a:off x="6480043" y="2348880"/>
            <a:ext cx="4974588" cy="3347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70197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102</TotalTime>
  <Words>89</Words>
  <Application>Microsoft Office PowerPoint</Application>
  <PresentationFormat>Произвольный</PresentationFormat>
  <Paragraphs>11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Ион</vt:lpstr>
      <vt:lpstr>Колізія  морального  і національного культурного вибору в образах синів Тараса Бульби</vt:lpstr>
      <vt:lpstr>Проблеми, порушені в повісті Миколи Гоголя «Тарас Бульба»:      - любов до батьківщини і її захисту;      - моральний вибір обов'язку і віри;      - вірність і зрада;      - батьки і діти;      - жорстокість і милосердя;      - життя і смерть. </vt:lpstr>
      <vt:lpstr>Презентация PowerPoint</vt:lpstr>
      <vt:lpstr>ТВОРЧА РОБОТА </vt:lpstr>
      <vt:lpstr>ІНСТАГРАМ ОСТАПА</vt:lpstr>
      <vt:lpstr>ІНСТАГРАМ АНДРІЯ</vt:lpstr>
      <vt:lpstr>ДОМАШНЄ ЗАВДАННЯ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Колізія морального і національного культурного вибору в образах синів Тараса Бульби</dc:title>
  <dc:creator>Марія</dc:creator>
  <cp:lastModifiedBy>SerhiiDavidchik@outlook.com</cp:lastModifiedBy>
  <cp:revision>13</cp:revision>
  <dcterms:created xsi:type="dcterms:W3CDTF">2022-01-30T10:27:46Z</dcterms:created>
  <dcterms:modified xsi:type="dcterms:W3CDTF">2024-02-05T09:24:50Z</dcterms:modified>
</cp:coreProperties>
</file>