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41" d="100"/>
          <a:sy n="41" d="100"/>
        </p:scale>
        <p:origin x="136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ECA4-8C31-42F9-B6B1-7F2895EC0A3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88890-1EE5-45BE-BB02-D6194ACC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uk-UA" b="1" dirty="0">
                <a:latin typeface="Batang" pitchFamily="18" charset="-127"/>
                <a:ea typeface="Batang" pitchFamily="18" charset="-127"/>
              </a:rPr>
              <a:t>Тарас Григорович Шевченко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>
                <a:latin typeface="Batang" pitchFamily="18" charset="-127"/>
                <a:ea typeface="Batang" pitchFamily="18" charset="-127"/>
              </a:rPr>
              <a:t>(1814-1861р.р.)</a:t>
            </a:r>
            <a:endParaRPr lang="ru-RU" sz="3000" b="1" dirty="0"/>
          </a:p>
        </p:txBody>
      </p:sp>
      <p:pic>
        <p:nvPicPr>
          <p:cNvPr id="9220" name="Picture 4" descr="https://pp.vk.me/c402425/v402425693/1ee4/wwC27-D4U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711849" cy="4953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2514600"/>
            <a:ext cx="44958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+mj-lt"/>
                <a:ea typeface="Batang" pitchFamily="18" charset="-127"/>
              </a:rPr>
              <a:t>Дата народження: </a:t>
            </a:r>
            <a:r>
              <a:rPr lang="ru-RU" sz="1900" dirty="0">
                <a:latin typeface="+mj-lt"/>
                <a:ea typeface="Batang" pitchFamily="18" charset="-127"/>
              </a:rPr>
              <a:t>9 березня 1814р.</a:t>
            </a:r>
          </a:p>
          <a:p>
            <a:r>
              <a:rPr lang="ru-RU" sz="1900" b="1" dirty="0">
                <a:latin typeface="+mj-lt"/>
                <a:ea typeface="Batang" pitchFamily="18" charset="-127"/>
              </a:rPr>
              <a:t>Місце народження: </a:t>
            </a:r>
            <a:r>
              <a:rPr lang="ru-RU" sz="1900" dirty="0">
                <a:latin typeface="+mj-lt"/>
                <a:ea typeface="Batang" pitchFamily="18" charset="-127"/>
              </a:rPr>
              <a:t>с. Моринці, Київська губернія(суч. Черкаська область, Україна)</a:t>
            </a:r>
          </a:p>
          <a:p>
            <a:r>
              <a:rPr lang="ru-RU" sz="1900" b="1" dirty="0">
                <a:latin typeface="+mj-lt"/>
                <a:ea typeface="Batang" pitchFamily="18" charset="-127"/>
              </a:rPr>
              <a:t>Дата смерті: </a:t>
            </a:r>
            <a:r>
              <a:rPr lang="ru-RU" sz="2000" b="1" dirty="0"/>
              <a:t>†</a:t>
            </a:r>
            <a:r>
              <a:rPr lang="ru-RU" sz="2000" dirty="0"/>
              <a:t> </a:t>
            </a:r>
            <a:r>
              <a:rPr lang="ru-RU" sz="1900" dirty="0">
                <a:latin typeface="+mj-lt"/>
                <a:ea typeface="Batang" pitchFamily="18" charset="-127"/>
              </a:rPr>
              <a:t>10 березня 1861р.</a:t>
            </a:r>
          </a:p>
          <a:p>
            <a:r>
              <a:rPr lang="ru-RU" sz="1900" b="1" dirty="0">
                <a:latin typeface="+mj-lt"/>
                <a:ea typeface="Batang" pitchFamily="18" charset="-127"/>
              </a:rPr>
              <a:t>Місце смерті: </a:t>
            </a:r>
            <a:r>
              <a:rPr lang="ru-RU" sz="1900" dirty="0">
                <a:latin typeface="+mj-lt"/>
                <a:ea typeface="Batang" pitchFamily="18" charset="-127"/>
              </a:rPr>
              <a:t>м. Санкт-Петербург</a:t>
            </a:r>
          </a:p>
          <a:p>
            <a:r>
              <a:rPr lang="ru-RU" sz="1900" b="1" dirty="0">
                <a:latin typeface="+mj-lt"/>
                <a:ea typeface="Batang" pitchFamily="18" charset="-127"/>
              </a:rPr>
              <a:t>Рід діяльності: </a:t>
            </a:r>
            <a:r>
              <a:rPr lang="ru-RU" sz="1900" dirty="0">
                <a:latin typeface="+mj-lt"/>
                <a:ea typeface="Batang" pitchFamily="18" charset="-127"/>
              </a:rPr>
              <a:t>художник, поет, прозаїк, драматург, громадський діяч</a:t>
            </a:r>
          </a:p>
          <a:p>
            <a:r>
              <a:rPr lang="uk-UA" sz="1900" b="1" dirty="0">
                <a:latin typeface="+mj-lt"/>
                <a:ea typeface="Batang" pitchFamily="18" charset="-127"/>
              </a:rPr>
              <a:t>Псевдоніми:</a:t>
            </a:r>
            <a:r>
              <a:rPr lang="uk-UA" sz="1900" dirty="0">
                <a:latin typeface="+mj-lt"/>
                <a:ea typeface="Batang" pitchFamily="18" charset="-127"/>
              </a:rPr>
              <a:t> Кобзарь, Дармограй, Руель, Перебендя</a:t>
            </a:r>
            <a:endParaRPr lang="ru-RU" sz="1900" dirty="0">
              <a:latin typeface="+mj-lt"/>
              <a:ea typeface="Batang" pitchFamily="18" charset="-127"/>
            </a:endParaRPr>
          </a:p>
        </p:txBody>
      </p:sp>
      <p:pic>
        <p:nvPicPr>
          <p:cNvPr id="9228" name="Picture 12" descr="http://900igr.net/thumbi/literatura/Taras-Grigorovich/0008-005-Pdpis-abo-avtograf-Tarasa-Grigorovicha-SHevche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638800"/>
            <a:ext cx="1655376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648200" cy="2057400"/>
          </a:xfrm>
        </p:spPr>
        <p:txBody>
          <a:bodyPr>
            <a:noAutofit/>
          </a:bodyPr>
          <a:lstStyle/>
          <a:p>
            <a:r>
              <a:rPr lang="ru-RU" sz="1800" dirty="0"/>
              <a:t>8 червня 1847р. Шевченка привезли до Орської кріпості, де він відбував солдатську службу. Свої нові твори він потай записував до “захалявних” зошитків. </a:t>
            </a:r>
          </a:p>
          <a:p>
            <a:r>
              <a:rPr lang="ru-RU" sz="1800" dirty="0"/>
              <a:t>У 1849 —1850р. він переписав ці “невільницькі” поезії в саморобну книжечку, яка згодом дістала назву “Мала книжка”.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886200"/>
            <a:ext cx="5867400" cy="2239963"/>
          </a:xfrm>
        </p:spPr>
        <p:txBody>
          <a:bodyPr>
            <a:noAutofit/>
          </a:bodyPr>
          <a:lstStyle/>
          <a:p>
            <a:r>
              <a:rPr lang="ru-RU" sz="1800" dirty="0"/>
              <a:t>У 1848р. на клопотання друзів його включили як художника до складу Аральської описової експедиції, очолюваної О. Бутаковим. </a:t>
            </a:r>
          </a:p>
          <a:p>
            <a:r>
              <a:rPr lang="ru-RU" sz="1800" dirty="0"/>
              <a:t>23 квітня 1850р. Шевченка заарештували за порушення царської заборони писати й малювати. Після слідства в Орській кріпості його перевели до Новопетровського укріплення на півострові Мангишлак, куди він прибув у середині жовтня 1850р. </a:t>
            </a: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  <p:pic>
        <p:nvPicPr>
          <p:cNvPr id="32770" name="Picture 2" descr="http://knau.kharkov.ua/uploads/posts/2013-08/1375387753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81000"/>
            <a:ext cx="2286000" cy="2944468"/>
          </a:xfrm>
          <a:prstGeom prst="rect">
            <a:avLst/>
          </a:prstGeom>
          <a:noFill/>
        </p:spPr>
      </p:pic>
      <p:pic>
        <p:nvPicPr>
          <p:cNvPr id="32774" name="Picture 6" descr="http://www.archives.gov.ua/Sections/Persons/Shevchenko_2014/4/Images/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2205294" cy="2812157"/>
          </a:xfrm>
          <a:prstGeom prst="rect">
            <a:avLst/>
          </a:prstGeom>
          <a:noFill/>
        </p:spPr>
      </p:pic>
      <p:pic>
        <p:nvPicPr>
          <p:cNvPr id="32776" name="Picture 8" descr="https://lifeimg.pravda.com/images/doc/b/1/b148cf7-shevchenk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0"/>
            <a:ext cx="2154955" cy="2819400"/>
          </a:xfrm>
          <a:prstGeom prst="rect">
            <a:avLst/>
          </a:prstGeom>
          <a:noFill/>
        </p:spPr>
      </p:pic>
      <p:pic>
        <p:nvPicPr>
          <p:cNvPr id="32772" name="Picture 4" descr="http://www.peoples.ru/art/literature/poetry/oldage/t_shevchenko/shevchenko_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00400"/>
            <a:ext cx="1905000" cy="269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685800"/>
            <a:ext cx="5410200" cy="3657600"/>
          </a:xfrm>
        </p:spPr>
        <p:txBody>
          <a:bodyPr>
            <a:noAutofit/>
          </a:bodyPr>
          <a:lstStyle/>
          <a:p>
            <a:r>
              <a:rPr lang="ru-RU" sz="2000" dirty="0"/>
              <a:t>Після смерті Миколи І (лютий 1855р.) друзі поета (Ф. Толстой та ін.) почали клопотатися про його звільнення.</a:t>
            </a:r>
          </a:p>
          <a:p>
            <a:r>
              <a:rPr lang="ru-RU" sz="2000" dirty="0"/>
              <a:t>1 травня 1857р. було дано офіційний дозвіл звільнити Шевченка з військової служби зі встановленням за ним нагляду і забороною жити в столицях. </a:t>
            </a:r>
          </a:p>
          <a:p>
            <a:r>
              <a:rPr lang="ru-RU" sz="2000" dirty="0"/>
              <a:t>2 серпня 1857р. Шевченко виїхав із Новопетровського укріплення, маючи намір поселитися в Петербурзі. 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4495800"/>
            <a:ext cx="9144000" cy="2133600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/>
              <a:t>Заслання підірвало здоров'я Шевченка. На початку 1861р. він тяжко захворів і 10 березня помер. Незадовго до смерті написав останній вірш — “Чи не покинуть нам, небого”. </a:t>
            </a:r>
          </a:p>
          <a:p>
            <a:r>
              <a:rPr lang="ru-RU" sz="3600" dirty="0"/>
              <a:t>Похований був на Смоленському кладовищі. Через два місяці, виконуючи заповіт поета, друзі перевезли його прах на Україну і поховали на Чернечій (тепер Тарасова) горі біля Канева.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33796" name="Picture 4" descr="http://volnorez.com.ua/wp-content/uploads/2016/06/pamjatnik-shev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2971800" cy="3964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Батьки поета, що були кріпаками багатого поміщика В.В. Енгельгардта, незабаром переїхали до сусіднього села Кирилівки.</a:t>
            </a:r>
          </a:p>
          <a:p>
            <a:r>
              <a:rPr lang="ru-RU" sz="2000" dirty="0"/>
              <a:t>1822р. батько віддав його “в науку” до кирилівського дяка. За 2 роки Тарас навчився читати й писати.</a:t>
            </a:r>
          </a:p>
          <a:p>
            <a:r>
              <a:rPr lang="ru-RU" sz="2000" dirty="0"/>
              <a:t>Після смерті батьків Тарас залишився сиротою. Деякий час був “школярем-попихачем” у дяка Богорського.</a:t>
            </a:r>
          </a:p>
        </p:txBody>
      </p:sp>
      <p:pic>
        <p:nvPicPr>
          <p:cNvPr id="4" name="Picture 2" descr="http://www.uamodna.com/assets/articles/image/985c09iz/content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962400" cy="33212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2590800"/>
            <a:ext cx="449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Вже в шкільні роки малим Тарасом оволоділа непереборна пристрасть до малювання. Він мріяв стати малярем і вперто шукав у навколишніх селах учителя малювання. Після кількох невдалих спроб повернувся до Кирилівки, де пас громадську череду і майже рік наймитував у священика Григорія Кошиця.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57200"/>
            <a:ext cx="8686800" cy="1828800"/>
          </a:xfrm>
        </p:spPr>
        <p:txBody>
          <a:bodyPr>
            <a:normAutofit/>
          </a:bodyPr>
          <a:lstStyle/>
          <a:p>
            <a:r>
              <a:rPr lang="ru-RU" sz="2200" dirty="0"/>
              <a:t>Наприкінці 1828 Тараса взято до поміщицького двору у Вільшані, яка дісталася в спадщину позашлюбному синові В. Енгельгардта, ад'ютантові віленського військового губернатора П. Енгельгардту.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438400"/>
            <a:ext cx="3810000" cy="2163763"/>
          </a:xfrm>
        </p:spPr>
        <p:txBody>
          <a:bodyPr>
            <a:noAutofit/>
          </a:bodyPr>
          <a:lstStyle/>
          <a:p>
            <a:r>
              <a:rPr lang="ru-RU" sz="2200" dirty="0"/>
              <a:t>Восени 1829р. Шевченко супроводжує валку з майном молодого пана до Вільно. У списку дворових його записано здатним “на комнатного живописца”.</a:t>
            </a:r>
          </a:p>
        </p:txBody>
      </p:sp>
      <p:pic>
        <p:nvPicPr>
          <p:cNvPr id="23554" name="Picture 2" descr="http://territa.ru/_ph/605/2/4620906.jpg?1484447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860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9144000" cy="2667001"/>
          </a:xfrm>
        </p:spPr>
        <p:txBody>
          <a:bodyPr>
            <a:noAutofit/>
          </a:bodyPr>
          <a:lstStyle/>
          <a:p>
            <a:r>
              <a:rPr lang="ru-RU" sz="2200" dirty="0"/>
              <a:t>У Вільно Шевченко виконує обов'язки козачка в панських покоях. А у вільний час потай від пана перемальовує лубочні картинки. </a:t>
            </a:r>
          </a:p>
          <a:p>
            <a:r>
              <a:rPr lang="ru-RU" sz="2200" dirty="0"/>
              <a:t>Шевченка віддають вчитися малюванню. Короткий час учився у Яна-Батіста Лампі, або в Яна Рустема, професора живопису Віленського університету.</a:t>
            </a:r>
          </a:p>
          <a:p>
            <a:pPr>
              <a:buNone/>
            </a:pPr>
            <a:br>
              <a:rPr lang="ru-RU" sz="2200" dirty="0"/>
            </a:br>
            <a:br>
              <a:rPr lang="ru-RU" sz="2200" dirty="0"/>
            </a:br>
            <a:endParaRPr lang="ru-RU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2590800"/>
            <a:ext cx="5562600" cy="3687763"/>
          </a:xfrm>
        </p:spPr>
        <p:txBody>
          <a:bodyPr>
            <a:normAutofit fontScale="25000" lnSpcReduction="20000"/>
          </a:bodyPr>
          <a:lstStyle/>
          <a:p>
            <a:endParaRPr lang="ru-RU" sz="4000" dirty="0"/>
          </a:p>
          <a:p>
            <a:r>
              <a:rPr lang="ru-RU" sz="8800" dirty="0"/>
              <a:t>Після початку польського повстання 1830р. віленський військовий губернатор пішов у відставку. Поїхав до Петербурга і його ад'ютант Енгельгардт. </a:t>
            </a:r>
          </a:p>
          <a:p>
            <a:r>
              <a:rPr lang="ru-RU" sz="8800" dirty="0"/>
              <a:t>Наприкінці лютого 1831р. помандрував до столиці у валці з панським майном.</a:t>
            </a:r>
          </a:p>
          <a:p>
            <a:r>
              <a:rPr lang="ru-RU" sz="8800" dirty="0"/>
              <a:t>1832р. Енгельгардт законтрактовує Шевченка на 4 роки майстрові петербурзького малярного цеху В. Ширяєву.</a:t>
            </a:r>
          </a:p>
          <a:p>
            <a:endParaRPr lang="ru-RU" sz="4000" dirty="0"/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25606" name="Picture 6" descr="http://s3-eu-central-1.amazonaws.com/sverediuk.com.ua/wp-content/uploads/2015/04/Molodoy-Taras-SHevchenko-v-masterskoy-u-K.P.-Bryullova-G.Meli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393662" cy="3423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304800"/>
            <a:ext cx="5334000" cy="2697163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1835р. з Шевченком познайомився учень Академії мистецтв І. Сошенко. </a:t>
            </a:r>
          </a:p>
          <a:p>
            <a:r>
              <a:rPr lang="ru-RU" sz="8000" dirty="0"/>
              <a:t>Він знайомить Тараса з Є. Гребінкою і конференц-секретарем Академії мистецтв В. Григоровичем, який дозволяє Шевченкові відвідувати рисувальні класи Товариства заохочування художників (1835).</a:t>
            </a:r>
          </a:p>
          <a:p>
            <a:r>
              <a:rPr lang="ru-RU" sz="8000" dirty="0"/>
              <a:t>Разом з його учнями Шевченко бере участь у розписах Великого та інших петербурзьких театрів.</a:t>
            </a:r>
          </a:p>
          <a:p>
            <a:endParaRPr lang="ru-RU" sz="8000" dirty="0"/>
          </a:p>
          <a:p>
            <a:endParaRPr lang="ru-RU" sz="6800" dirty="0"/>
          </a:p>
          <a:p>
            <a:endParaRPr lang="ru-RU" sz="5100" dirty="0"/>
          </a:p>
          <a:p>
            <a:pPr>
              <a:buNone/>
            </a:pPr>
            <a:r>
              <a:rPr lang="ru-RU" sz="3800" dirty="0"/>
              <a:t> 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505200"/>
            <a:ext cx="4267200" cy="1676400"/>
          </a:xfrm>
        </p:spPr>
        <p:txBody>
          <a:bodyPr>
            <a:noAutofit/>
          </a:bodyPr>
          <a:lstStyle/>
          <a:p>
            <a:r>
              <a:rPr lang="ru-RU" sz="2200" dirty="0"/>
              <a:t>Згодом відбувається знайомство Шевченка з К. Брюлловим і В. Жуковським. Вражені гіркою долею талановитого юнака, вони 1838р. викупляють його з кріпацтва.</a:t>
            </a:r>
          </a:p>
          <a:p>
            <a:endParaRPr lang="ru-RU" sz="2400" dirty="0"/>
          </a:p>
        </p:txBody>
      </p:sp>
      <p:pic>
        <p:nvPicPr>
          <p:cNvPr id="26626" name="Picture 2" descr="http://otdohnul.com.ua/wp-content/uploads/2011/03/Teatr-im-SHev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810000" cy="2514600"/>
          </a:xfrm>
          <a:prstGeom prst="rect">
            <a:avLst/>
          </a:prstGeom>
          <a:noFill/>
        </p:spPr>
      </p:pic>
      <p:pic>
        <p:nvPicPr>
          <p:cNvPr id="7" name="Picture 2" descr="http://artmight.com/albums/Museums/Tretyakov-State-Gallery/self-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81400"/>
            <a:ext cx="2590800" cy="2958379"/>
          </a:xfrm>
          <a:prstGeom prst="rect">
            <a:avLst/>
          </a:prstGeom>
          <a:noFill/>
        </p:spPr>
      </p:pic>
      <p:pic>
        <p:nvPicPr>
          <p:cNvPr id="8" name="Picture 4" descr="http://edufuture.biz/images/b/b4/IstUkr9-povni29-kartin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657600"/>
            <a:ext cx="2171701" cy="28956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866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В.Жуковський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К.Брюллов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048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5257800" cy="3962401"/>
          </a:xfrm>
        </p:spPr>
        <p:txBody>
          <a:bodyPr>
            <a:noAutofit/>
          </a:bodyPr>
          <a:lstStyle/>
          <a:p>
            <a:r>
              <a:rPr lang="ru-RU" sz="2000" dirty="0"/>
              <a:t>21 травня 1838р. Шевченка зараховують стороннім учнем Академії мистецтв. Він навчається під керівництвом К. Брюллова, стає одним з його улюблених учнів, одержує срібні медалі (за картини “Хлопчик-жебрак, що дає хліб собаці” (1840), “Циганка-ворожка” (1841), “Катерина” (1842)). Остання написана за мотивами однойменної поеми Шевченка.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4419600"/>
            <a:ext cx="4267200" cy="1371600"/>
          </a:xfrm>
        </p:spPr>
        <p:txBody>
          <a:bodyPr>
            <a:noAutofit/>
          </a:bodyPr>
          <a:lstStyle/>
          <a:p>
            <a:r>
              <a:rPr lang="ru-RU" sz="2000" dirty="0"/>
              <a:t>Успішно працює він і в жанрі портрета (портрети М. Луніна, А. Лагоди, О. Коцебу та ін., автопортрети)</a:t>
            </a:r>
          </a:p>
        </p:txBody>
      </p:sp>
      <p:pic>
        <p:nvPicPr>
          <p:cNvPr id="28674" name="Picture 2" descr="http://www.snitynska.com/wp-content/uploads/2012/11/image-shevchenko_kateryna_olia_1842_large-tzzds-580x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2177909" cy="3052828"/>
          </a:xfrm>
          <a:prstGeom prst="rect">
            <a:avLst/>
          </a:prstGeom>
          <a:noFill/>
        </p:spPr>
      </p:pic>
      <p:pic>
        <p:nvPicPr>
          <p:cNvPr id="28676" name="Picture 4" descr="http://static.sendflowers.ua/images/content/tsyga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963" y="1066800"/>
            <a:ext cx="2209800" cy="2883916"/>
          </a:xfrm>
          <a:prstGeom prst="rect">
            <a:avLst/>
          </a:prstGeom>
          <a:noFill/>
        </p:spPr>
      </p:pic>
      <p:pic>
        <p:nvPicPr>
          <p:cNvPr id="28680" name="Picture 8" descr="http://lh3.ggpht.com/_0ob9WzPAIoA/R8sKOmIxu5I/AAAAAAAAAIA/tIiT_o7ho7c/s800/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2057400" cy="2813538"/>
          </a:xfrm>
          <a:prstGeom prst="rect">
            <a:avLst/>
          </a:prstGeom>
          <a:noFill/>
        </p:spPr>
      </p:pic>
      <p:pic>
        <p:nvPicPr>
          <p:cNvPr id="28682" name="Picture 10" descr="http://www.hrono.ru/img/19vek/lunin-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962400"/>
            <a:ext cx="2091690" cy="2460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0" y="152400"/>
            <a:ext cx="5715000" cy="3352800"/>
          </a:xfrm>
        </p:spPr>
        <p:txBody>
          <a:bodyPr>
            <a:noAutofit/>
          </a:bodyPr>
          <a:lstStyle/>
          <a:p>
            <a:r>
              <a:rPr lang="ru-RU" sz="2000" dirty="0"/>
              <a:t>Вірші Шевченко почав писати ще кріпаком у 1837р. Відомі тільки вірші “Причинна” і “Нудно мені, тяжко — що маю робити”.</a:t>
            </a:r>
          </a:p>
          <a:p>
            <a:r>
              <a:rPr lang="ru-RU" sz="2000" dirty="0"/>
              <a:t>Кілька своїх поезій він у 1838р. віддав Гребінці для публікації в українському альманасі “Ластівка”. Ще до виходу “Ластівки” 18 квітня 1840р. з'являється перша збірка Шевченка — “Кобзар”.</a:t>
            </a:r>
          </a:p>
          <a:p>
            <a:pPr>
              <a:buNone/>
            </a:pPr>
            <a:br>
              <a:rPr lang="ru-RU" sz="1800" dirty="0"/>
            </a:br>
            <a:endParaRPr lang="ru-RU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048000"/>
            <a:ext cx="5486400" cy="3230563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1841р. вийшла історична поема “Гайдамаки”.</a:t>
            </a:r>
          </a:p>
          <a:p>
            <a:r>
              <a:rPr lang="ru-RU" sz="8000" dirty="0"/>
              <a:t>1842р. пише драматизовану соціально-побутову поему російською мовою “Слепая”. Того ж року створює історичну поему “Гамалія” (вийшла окремою книжкою 1844р.).</a:t>
            </a:r>
          </a:p>
          <a:p>
            <a:r>
              <a:rPr lang="ru-RU" sz="8000" dirty="0"/>
              <a:t>Кінцем лютого 1843р. - історико-побутова драма “Назар Стодоля” (написана російською мовою, відома лише в українському перекладі). </a:t>
            </a:r>
          </a:p>
          <a:p>
            <a:r>
              <a:rPr lang="ru-RU" sz="8000" dirty="0"/>
              <a:t>У 1844 — 1845 рр. її поставив аматорський гурток при Медико-хірургічній академії в Петербурзі. </a:t>
            </a:r>
            <a:br>
              <a:rPr lang="ru-RU" sz="6400" dirty="0"/>
            </a:br>
            <a:br>
              <a:rPr lang="ru-RU" sz="5500" dirty="0"/>
            </a:br>
            <a:br>
              <a:rPr lang="ru-RU" sz="5500" dirty="0"/>
            </a:br>
            <a:endParaRPr lang="ru-RU" sz="5500" dirty="0"/>
          </a:p>
          <a:p>
            <a:pPr>
              <a:buNone/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9700" name="Picture 4" descr="http://museumshevchenko.org.ua/flash-point/files/web-site/shev_misiaci/04/530_First_Kobz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200399" cy="2729999"/>
          </a:xfrm>
          <a:prstGeom prst="rect">
            <a:avLst/>
          </a:prstGeom>
          <a:noFill/>
        </p:spPr>
      </p:pic>
      <p:pic>
        <p:nvPicPr>
          <p:cNvPr id="29702" name="Picture 6" descr="http://s.bookmix.ru/books/1/6/4/Nazar_Stodolya_3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0"/>
            <a:ext cx="2057400" cy="3137535"/>
          </a:xfrm>
          <a:prstGeom prst="rect">
            <a:avLst/>
          </a:prstGeom>
          <a:noFill/>
        </p:spPr>
      </p:pic>
      <p:pic>
        <p:nvPicPr>
          <p:cNvPr id="29704" name="Picture 8" descr="http://scansbooks.ru/thumbs/w400-h500/data/catalog/256/01_page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657600"/>
            <a:ext cx="1905000" cy="293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4114800"/>
            <a:ext cx="5486400" cy="2011363"/>
          </a:xfrm>
        </p:spPr>
        <p:txBody>
          <a:bodyPr>
            <a:normAutofit/>
          </a:bodyPr>
          <a:lstStyle/>
          <a:p>
            <a:r>
              <a:rPr lang="ru-RU" sz="2200" dirty="0"/>
              <a:t>1844р. - друге видання “Кобзаря”. Усі ці твори належать до раннього періоду творчості Шевченка, коли він усвідомлював себе як “мужицький поет” і поет-патріот.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57200"/>
            <a:ext cx="6096000" cy="4114801"/>
          </a:xfrm>
        </p:spPr>
        <p:txBody>
          <a:bodyPr>
            <a:normAutofit/>
          </a:bodyPr>
          <a:lstStyle/>
          <a:p>
            <a:r>
              <a:rPr lang="ru-RU" sz="2200" dirty="0"/>
              <a:t>Новий період творчості Шевченка охоплює роки 1843 — 1847 (до арешту) пов'язані з двома його подорожами на Україну. За назвою збірки автографів “Три літа” (яка включає поезії 1843 — 1845 рр.) ці роки життя й творчості поета названо періодом “трьох літ”. До цього ж періоду фактично належать і твори, написані у 1846 — 1847 рр. </a:t>
            </a:r>
          </a:p>
        </p:txBody>
      </p:sp>
      <p:pic>
        <p:nvPicPr>
          <p:cNvPr id="30722" name="Picture 2" descr="http://artlib.osu.ru/oeel/gold/bolshakov/shevchenko/img/taras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2381250" cy="3028950"/>
          </a:xfrm>
          <a:prstGeom prst="rect">
            <a:avLst/>
          </a:prstGeom>
          <a:noFill/>
        </p:spPr>
      </p:pic>
      <p:pic>
        <p:nvPicPr>
          <p:cNvPr id="30724" name="Picture 4" descr="http://odb.te.ua/old/userfiles/7777%28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78640"/>
            <a:ext cx="2209800" cy="334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381000"/>
            <a:ext cx="4800600" cy="3047999"/>
          </a:xfrm>
        </p:spPr>
        <p:txBody>
          <a:bodyPr>
            <a:noAutofit/>
          </a:bodyPr>
          <a:lstStyle/>
          <a:p>
            <a:r>
              <a:rPr lang="ru-RU" sz="2200" dirty="0"/>
              <a:t>Перша подорож Шевченка на Україну продовжувалася 8 місяців. Виїхавши з Петербурга у травні 1843р., поет відвідав десятки міст і сіл України (рідну Кирилівку, Київ, Полтавщину, Хортицю, Чигирин тощо).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810000"/>
            <a:ext cx="6553200" cy="3276600"/>
          </a:xfrm>
        </p:spPr>
        <p:txBody>
          <a:bodyPr>
            <a:normAutofit fontScale="25000" lnSpcReduction="20000"/>
          </a:bodyPr>
          <a:lstStyle/>
          <a:p>
            <a:r>
              <a:rPr lang="ru-RU" sz="8800" dirty="0"/>
              <a:t>На Україні Шевченко написав 2 </a:t>
            </a:r>
            <a:r>
              <a:rPr lang="ru-RU" sz="8800"/>
              <a:t>поетичні </a:t>
            </a:r>
            <a:r>
              <a:rPr lang="ru-RU" sz="8800" dirty="0"/>
              <a:t>твори російською мовою поему “Тризна” (1844р. опублікована в журналі “Маяк” під назвою “Бесталанный”) і вірш “Розрита могила”.</a:t>
            </a:r>
          </a:p>
          <a:p>
            <a:r>
              <a:rPr lang="ru-RU" sz="8800" dirty="0"/>
              <a:t> Повернувшись до Петербурга наприкінці лютого 1844р., він під враженням побаченого на Україні пише ряд творів (зокрема, поему “Сон”), які остаточно визначили подальший його шлях як поета.</a:t>
            </a:r>
          </a:p>
          <a:p>
            <a:pPr>
              <a:buNone/>
            </a:pPr>
            <a:br>
              <a:rPr lang="ru-RU" sz="5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1746" name="Picture 2" descr="http://waking-up.org/wp-content/uploads/2012/05/oleksandrivskyi_kostel_1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038600" cy="2961641"/>
          </a:xfrm>
          <a:prstGeom prst="rect">
            <a:avLst/>
          </a:prstGeom>
          <a:noFill/>
        </p:spPr>
      </p:pic>
      <p:pic>
        <p:nvPicPr>
          <p:cNvPr id="31748" name="Picture 4" descr="http://www.etoretro.ru/data/media/4761/13555443972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276600"/>
            <a:ext cx="2133600" cy="3145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3352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Собор святого Олександра в Києві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849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Batang</vt:lpstr>
      <vt:lpstr>Arial</vt:lpstr>
      <vt:lpstr>Calibri</vt:lpstr>
      <vt:lpstr>Georgia</vt:lpstr>
      <vt:lpstr>Wingdings 2</vt:lpstr>
      <vt:lpstr>Technic</vt:lpstr>
      <vt:lpstr>Тарас Григорович Шевченко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і творчий шлях І.Франка (1856-1916)</dc:title>
  <dc:creator>Minh Anh</dc:creator>
  <cp:lastModifiedBy>Виктория</cp:lastModifiedBy>
  <cp:revision>54</cp:revision>
  <dcterms:created xsi:type="dcterms:W3CDTF">2006-08-16T00:00:00Z</dcterms:created>
  <dcterms:modified xsi:type="dcterms:W3CDTF">2018-07-05T13:00:31Z</dcterms:modified>
</cp:coreProperties>
</file>