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</p:sldIdLst>
  <p:sldSz cx="18288000" cy="10287000"/>
  <p:notesSz cx="6858000" cy="9144000"/>
  <p:embeddedFontLst>
    <p:embeddedFont>
      <p:font typeface="Glass Antiqua" charset="1" panose="02000506000000020004"/>
      <p:regular r:id="rId6"/>
    </p:embeddedFont>
    <p:embeddedFont>
      <p:font typeface="Lora" charset="1" panose="00000500000000000000"/>
      <p:regular r:id="rId7"/>
    </p:embeddedFont>
    <p:embeddedFont>
      <p:font typeface="Lora Bold" charset="1" panose="00000800000000000000"/>
      <p:regular r:id="rId8"/>
    </p:embeddedFont>
    <p:embeddedFont>
      <p:font typeface="Lora Italics" charset="1" panose="00000500000000000000"/>
      <p:regular r:id="rId9"/>
    </p:embeddedFont>
    <p:embeddedFont>
      <p:font typeface="Lora Bold Italics" charset="1" panose="00000800000000000000"/>
      <p:regular r:id="rId10"/>
    </p:embeddedFont>
    <p:embeddedFont>
      <p:font typeface="Arimo" charset="1" panose="020B0604020202020204"/>
      <p:regular r:id="rId11"/>
    </p:embeddedFont>
    <p:embeddedFont>
      <p:font typeface="Arimo Bold" charset="1" panose="020B0704020202020204"/>
      <p:regular r:id="rId12"/>
    </p:embeddedFont>
    <p:embeddedFont>
      <p:font typeface="Arimo Italics" charset="1" panose="020B0604020202090204"/>
      <p:regular r:id="rId13"/>
    </p:embeddedFont>
    <p:embeddedFont>
      <p:font typeface="Arimo Bold Italics" charset="1" panose="020B0704020202090204"/>
      <p:regular r:id="rId14"/>
    </p:embeddedFont>
    <p:embeddedFont>
      <p:font typeface="Open Sans" charset="1" panose="020B0606030504020204"/>
      <p:regular r:id="rId15"/>
    </p:embeddedFont>
    <p:embeddedFont>
      <p:font typeface="Open Sans Bold" charset="1" panose="020B0806030504020204"/>
      <p:regular r:id="rId16"/>
    </p:embeddedFont>
    <p:embeddedFont>
      <p:font typeface="Open Sans Italics" charset="1" panose="020B0606030504020204"/>
      <p:regular r:id="rId17"/>
    </p:embeddedFont>
    <p:embeddedFont>
      <p:font typeface="Open Sans Bold Italics" charset="1" panose="020B0806030504020204"/>
      <p:regular r:id="rId18"/>
    </p:embeddedFont>
    <p:embeddedFont>
      <p:font typeface="Open Sans Light" charset="1" panose="020B0306030504020204"/>
      <p:regular r:id="rId19"/>
    </p:embeddedFont>
    <p:embeddedFont>
      <p:font typeface="Open Sans Light Italics" charset="1" panose="020B0306030504020204"/>
      <p:regular r:id="rId20"/>
    </p:embeddedFont>
    <p:embeddedFont>
      <p:font typeface="Open Sans Ultra-Bold" charset="1" panose="00000000000000000000"/>
      <p:regular r:id="rId21"/>
    </p:embeddedFont>
    <p:embeddedFont>
      <p:font typeface="Open Sans Ultra-Bold Italics" charset="1" panose="00000000000000000000"/>
      <p:regular r:id="rId22"/>
    </p:embeddedFont>
    <p:embeddedFont>
      <p:font typeface="Kurale" charset="1" panose="020B06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slides/slide1.xml" Type="http://schemas.openxmlformats.org/officeDocument/2006/relationships/slide"/><Relationship Id="rId25" Target="slides/slide2.xml" Type="http://schemas.openxmlformats.org/officeDocument/2006/relationships/slide"/><Relationship Id="rId26" Target="slides/slide3.xml" Type="http://schemas.openxmlformats.org/officeDocument/2006/relationships/slide"/><Relationship Id="rId27" Target="slides/slide4.xml" Type="http://schemas.openxmlformats.org/officeDocument/2006/relationships/slide"/><Relationship Id="rId28" Target="slides/slide5.xml" Type="http://schemas.openxmlformats.org/officeDocument/2006/relationships/slide"/><Relationship Id="rId29" Target="slides/slide6.xml" Type="http://schemas.openxmlformats.org/officeDocument/2006/relationships/slide"/><Relationship Id="rId3" Target="viewProps.xml" Type="http://schemas.openxmlformats.org/officeDocument/2006/relationships/viewProps"/><Relationship Id="rId30" Target="slides/slide7.xml" Type="http://schemas.openxmlformats.org/officeDocument/2006/relationships/slide"/><Relationship Id="rId31" Target="slides/slide8.xml" Type="http://schemas.openxmlformats.org/officeDocument/2006/relationships/slide"/><Relationship Id="rId32" Target="slides/slide9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https://wordwall.net/resource/58530797/07-matching-ex1-p149" TargetMode="External" Type="http://schemas.openxmlformats.org/officeDocument/2006/relationships/hyperlink"/><Relationship Id="rId6" Target="../media/image11.gif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gif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gif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gif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D7B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-240616"/>
            <a:ext cx="11432002" cy="10768231"/>
            <a:chOff x="0" y="0"/>
            <a:chExt cx="1351144" cy="12726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51144" cy="1272693"/>
            </a:xfrm>
            <a:custGeom>
              <a:avLst/>
              <a:gdLst/>
              <a:ahLst/>
              <a:cxnLst/>
              <a:rect r="r" b="b" t="t" l="l"/>
              <a:pathLst>
                <a:path h="1272693" w="1351144">
                  <a:moveTo>
                    <a:pt x="203200" y="0"/>
                  </a:moveTo>
                  <a:lnTo>
                    <a:pt x="1351144" y="0"/>
                  </a:lnTo>
                  <a:lnTo>
                    <a:pt x="1147944" y="1272693"/>
                  </a:lnTo>
                  <a:lnTo>
                    <a:pt x="0" y="127269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9DFD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57150"/>
              <a:ext cx="1147944" cy="13298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842137" y="295368"/>
            <a:ext cx="7675464" cy="3358016"/>
          </a:xfrm>
          <a:custGeom>
            <a:avLst/>
            <a:gdLst/>
            <a:ahLst/>
            <a:cxnLst/>
            <a:rect r="r" b="b" t="t" l="l"/>
            <a:pathLst>
              <a:path h="3358016" w="7675464">
                <a:moveTo>
                  <a:pt x="0" y="0"/>
                </a:moveTo>
                <a:lnTo>
                  <a:pt x="7675464" y="0"/>
                </a:lnTo>
                <a:lnTo>
                  <a:pt x="7675464" y="3358015"/>
                </a:lnTo>
                <a:lnTo>
                  <a:pt x="0" y="335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643320"/>
            <a:ext cx="10159869" cy="3590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970"/>
              </a:lnSpc>
            </a:pPr>
            <a:r>
              <a:rPr lang="en-US" sz="12700">
                <a:solidFill>
                  <a:srgbClr val="000000"/>
                </a:solidFill>
                <a:latin typeface="Lora"/>
              </a:rPr>
              <a:t>Past Simple </a:t>
            </a:r>
            <a:r>
              <a:rPr lang="en-US" sz="12700">
                <a:solidFill>
                  <a:srgbClr val="000000"/>
                </a:solidFill>
                <a:latin typeface="Lora"/>
              </a:rPr>
              <a:t>Passive Voice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530765" y="4084213"/>
            <a:ext cx="8531143" cy="5705202"/>
          </a:xfrm>
          <a:custGeom>
            <a:avLst/>
            <a:gdLst/>
            <a:ahLst/>
            <a:cxnLst/>
            <a:rect r="r" b="b" t="t" l="l"/>
            <a:pathLst>
              <a:path h="5705202" w="8531143">
                <a:moveTo>
                  <a:pt x="0" y="0"/>
                </a:moveTo>
                <a:lnTo>
                  <a:pt x="8531143" y="0"/>
                </a:lnTo>
                <a:lnTo>
                  <a:pt x="8531143" y="5705202"/>
                </a:lnTo>
                <a:lnTo>
                  <a:pt x="0" y="5705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059884" y="7342604"/>
            <a:ext cx="3876137" cy="2446811"/>
          </a:xfrm>
          <a:custGeom>
            <a:avLst/>
            <a:gdLst/>
            <a:ahLst/>
            <a:cxnLst/>
            <a:rect r="r" b="b" t="t" l="l"/>
            <a:pathLst>
              <a:path h="2446811" w="3876137">
                <a:moveTo>
                  <a:pt x="0" y="0"/>
                </a:moveTo>
                <a:lnTo>
                  <a:pt x="3876137" y="0"/>
                </a:lnTo>
                <a:lnTo>
                  <a:pt x="3876137" y="2446811"/>
                </a:lnTo>
                <a:lnTo>
                  <a:pt x="0" y="24468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382278" y="4432183"/>
            <a:ext cx="4464948" cy="4448204"/>
          </a:xfrm>
          <a:custGeom>
            <a:avLst/>
            <a:gdLst/>
            <a:ahLst/>
            <a:cxnLst/>
            <a:rect r="r" b="b" t="t" l="l"/>
            <a:pathLst>
              <a:path h="4448204" w="4464948">
                <a:moveTo>
                  <a:pt x="0" y="0"/>
                </a:moveTo>
                <a:lnTo>
                  <a:pt x="4464948" y="0"/>
                </a:lnTo>
                <a:lnTo>
                  <a:pt x="4464948" y="4448205"/>
                </a:lnTo>
                <a:lnTo>
                  <a:pt x="0" y="44482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03483" y="6936814"/>
            <a:ext cx="3035385" cy="3031590"/>
          </a:xfrm>
          <a:custGeom>
            <a:avLst/>
            <a:gdLst/>
            <a:ahLst/>
            <a:cxnLst/>
            <a:rect r="r" b="b" t="t" l="l"/>
            <a:pathLst>
              <a:path h="3031590" w="3035385">
                <a:moveTo>
                  <a:pt x="0" y="0"/>
                </a:moveTo>
                <a:lnTo>
                  <a:pt x="3035384" y="0"/>
                </a:lnTo>
                <a:lnTo>
                  <a:pt x="3035384" y="3031591"/>
                </a:lnTo>
                <a:lnTo>
                  <a:pt x="0" y="30315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501560">
            <a:off x="11908561" y="2131132"/>
            <a:ext cx="4732883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Kurale"/>
              </a:rPr>
              <a:t>with N.P.Boiko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0DD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118497" y="-241034"/>
            <a:ext cx="8130129" cy="10876151"/>
            <a:chOff x="0" y="0"/>
            <a:chExt cx="2141269" cy="286450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41269" cy="2864501"/>
            </a:xfrm>
            <a:custGeom>
              <a:avLst/>
              <a:gdLst/>
              <a:ahLst/>
              <a:cxnLst/>
              <a:rect r="r" b="b" t="t" l="l"/>
              <a:pathLst>
                <a:path h="2864501" w="2141269">
                  <a:moveTo>
                    <a:pt x="203200" y="0"/>
                  </a:moveTo>
                  <a:lnTo>
                    <a:pt x="2141269" y="0"/>
                  </a:lnTo>
                  <a:lnTo>
                    <a:pt x="1938069" y="2864501"/>
                  </a:lnTo>
                  <a:lnTo>
                    <a:pt x="0" y="286450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8DEA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57150"/>
              <a:ext cx="1938069" cy="29216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 flipH="true">
            <a:off x="11587125" y="5921899"/>
            <a:ext cx="7198324" cy="0"/>
          </a:xfrm>
          <a:prstGeom prst="line">
            <a:avLst/>
          </a:prstGeom>
          <a:ln cap="rnd" w="28575">
            <a:solidFill>
              <a:srgbClr val="3C9C1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H="true">
            <a:off x="11587125" y="4400137"/>
            <a:ext cx="7196639" cy="0"/>
          </a:xfrm>
          <a:prstGeom prst="line">
            <a:avLst/>
          </a:prstGeom>
          <a:ln cap="rnd" w="28575">
            <a:solidFill>
              <a:srgbClr val="5E17E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H="true">
            <a:off x="11925272" y="3034167"/>
            <a:ext cx="7192873" cy="0"/>
          </a:xfrm>
          <a:prstGeom prst="line">
            <a:avLst/>
          </a:prstGeom>
          <a:ln cap="rnd" w="28575">
            <a:solidFill>
              <a:srgbClr val="B41E1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2979305" y="6172200"/>
            <a:ext cx="5084956" cy="4114800"/>
          </a:xfrm>
          <a:custGeom>
            <a:avLst/>
            <a:gdLst/>
            <a:ahLst/>
            <a:cxnLst/>
            <a:rect r="r" b="b" t="t" l="l"/>
            <a:pathLst>
              <a:path h="4114800" w="5084956">
                <a:moveTo>
                  <a:pt x="0" y="0"/>
                </a:moveTo>
                <a:lnTo>
                  <a:pt x="5084956" y="0"/>
                </a:lnTo>
                <a:lnTo>
                  <a:pt x="50849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15" r="0" b="0"/>
            </a:stretch>
          </a:blipFill>
        </p:spPr>
      </p:sp>
      <p:sp>
        <p:nvSpPr>
          <p:cNvPr name="Freeform 9" id="9">
            <a:hlinkClick r:id="rId5" tooltip="https://wordwall.net/resource/58530797/07-matching-ex1-p149"/>
          </p:cNvPr>
          <p:cNvSpPr/>
          <p:nvPr/>
        </p:nvSpPr>
        <p:spPr>
          <a:xfrm flipH="false" flipV="false" rot="0">
            <a:off x="424770" y="240205"/>
            <a:ext cx="7315200" cy="2505456"/>
          </a:xfrm>
          <a:custGeom>
            <a:avLst/>
            <a:gdLst/>
            <a:ahLst/>
            <a:cxnLst/>
            <a:rect r="r" b="b" t="t" l="l"/>
            <a:pathLst>
              <a:path h="2505456" w="7315200">
                <a:moveTo>
                  <a:pt x="0" y="0"/>
                </a:moveTo>
                <a:lnTo>
                  <a:pt x="7315200" y="0"/>
                </a:lnTo>
                <a:lnTo>
                  <a:pt x="7315200" y="2505456"/>
                </a:lnTo>
                <a:lnTo>
                  <a:pt x="0" y="2505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8003629" y="97459"/>
            <a:ext cx="3583496" cy="3619693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1925421" y="1720225"/>
            <a:ext cx="6099004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The difference between the active and the passive voice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794732" y="3488552"/>
            <a:ext cx="7192723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When we use the past passive voice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925421" y="4681124"/>
            <a:ext cx="5997263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How we make sentences in the past passive voice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925421" y="316405"/>
            <a:ext cx="7891290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8800"/>
              </a:lnSpc>
            </a:pPr>
            <a:r>
              <a:rPr lang="en-US" sz="8000">
                <a:solidFill>
                  <a:srgbClr val="000000"/>
                </a:solidFill>
                <a:latin typeface="Open Sans Bold"/>
              </a:rPr>
              <a:t>Let's study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210962" y="3686442"/>
            <a:ext cx="1128220" cy="1128220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8BCA0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210962" y="6511116"/>
            <a:ext cx="1128220" cy="1128220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5BC4B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548732" y="3479027"/>
            <a:ext cx="9569764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Open Sans Bold"/>
              </a:rPr>
              <a:t>When we use an active verb, we say what the subject does.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89801" y="5185949"/>
            <a:ext cx="9828696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99"/>
              </a:lnSpc>
              <a:spcBef>
                <a:spcPct val="0"/>
              </a:spcBef>
            </a:pPr>
            <a:r>
              <a:rPr lang="en-US" sz="4999" spc="-99">
                <a:solidFill>
                  <a:srgbClr val="000000"/>
                </a:solidFill>
                <a:latin typeface="Open Sans"/>
              </a:rPr>
              <a:t>She cleaned the room yesterday.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52990" y="6162675"/>
            <a:ext cx="9565506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Open Sans Bold"/>
              </a:rPr>
              <a:t>When we use a passive verb, we say what happens to the subejct.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89801" y="8629650"/>
            <a:ext cx="10504932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99"/>
              </a:lnSpc>
              <a:spcBef>
                <a:spcPct val="0"/>
              </a:spcBef>
            </a:pPr>
            <a:r>
              <a:rPr lang="en-US" sz="4999" spc="-99">
                <a:solidFill>
                  <a:srgbClr val="000000"/>
                </a:solidFill>
                <a:latin typeface="Open Sans"/>
              </a:rPr>
              <a:t>The room was cleaned yesterday.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7E7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276849" y="2211386"/>
            <a:ext cx="4753924" cy="889794"/>
            <a:chOff x="0" y="0"/>
            <a:chExt cx="1465547" cy="2743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65547" cy="274307"/>
            </a:xfrm>
            <a:custGeom>
              <a:avLst/>
              <a:gdLst/>
              <a:ahLst/>
              <a:cxnLst/>
              <a:rect r="r" b="b" t="t" l="l"/>
              <a:pathLst>
                <a:path h="274307" w="1465547">
                  <a:moveTo>
                    <a:pt x="0" y="0"/>
                  </a:moveTo>
                  <a:lnTo>
                    <a:pt x="1465547" y="0"/>
                  </a:lnTo>
                  <a:lnTo>
                    <a:pt x="1465547" y="274307"/>
                  </a:lnTo>
                  <a:lnTo>
                    <a:pt x="0" y="274307"/>
                  </a:lnTo>
                  <a:close/>
                </a:path>
              </a:pathLst>
            </a:custGeom>
            <a:solidFill>
              <a:srgbClr val="F8A5A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1465547" cy="331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07516" y="4253706"/>
            <a:ext cx="4628616" cy="889794"/>
            <a:chOff x="0" y="0"/>
            <a:chExt cx="1426917" cy="27430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26917" cy="274307"/>
            </a:xfrm>
            <a:custGeom>
              <a:avLst/>
              <a:gdLst/>
              <a:ahLst/>
              <a:cxnLst/>
              <a:rect r="r" b="b" t="t" l="l"/>
              <a:pathLst>
                <a:path h="274307" w="1426917">
                  <a:moveTo>
                    <a:pt x="0" y="0"/>
                  </a:moveTo>
                  <a:lnTo>
                    <a:pt x="1426917" y="0"/>
                  </a:lnTo>
                  <a:lnTo>
                    <a:pt x="1426917" y="274307"/>
                  </a:lnTo>
                  <a:lnTo>
                    <a:pt x="0" y="274307"/>
                  </a:lnTo>
                  <a:close/>
                </a:path>
              </a:pathLst>
            </a:custGeom>
            <a:solidFill>
              <a:srgbClr val="F8A5A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426917" cy="331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true" flipV="true" rot="0">
            <a:off x="2355844" y="2586599"/>
            <a:ext cx="2680288" cy="1526076"/>
          </a:xfrm>
          <a:custGeom>
            <a:avLst/>
            <a:gdLst/>
            <a:ahLst/>
            <a:cxnLst/>
            <a:rect r="r" b="b" t="t" l="l"/>
            <a:pathLst>
              <a:path h="1526076" w="2680288">
                <a:moveTo>
                  <a:pt x="2680288" y="1526075"/>
                </a:moveTo>
                <a:lnTo>
                  <a:pt x="0" y="1526075"/>
                </a:lnTo>
                <a:lnTo>
                  <a:pt x="0" y="0"/>
                </a:lnTo>
                <a:lnTo>
                  <a:pt x="2680288" y="0"/>
                </a:lnTo>
                <a:lnTo>
                  <a:pt x="2680288" y="152607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437292" y="5434442"/>
            <a:ext cx="3600467" cy="889794"/>
            <a:chOff x="0" y="0"/>
            <a:chExt cx="1109957" cy="27430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09957" cy="274307"/>
            </a:xfrm>
            <a:custGeom>
              <a:avLst/>
              <a:gdLst/>
              <a:ahLst/>
              <a:cxnLst/>
              <a:rect r="r" b="b" t="t" l="l"/>
              <a:pathLst>
                <a:path h="274307" w="1109957">
                  <a:moveTo>
                    <a:pt x="0" y="0"/>
                  </a:moveTo>
                  <a:lnTo>
                    <a:pt x="1109957" y="0"/>
                  </a:lnTo>
                  <a:lnTo>
                    <a:pt x="1109957" y="274307"/>
                  </a:lnTo>
                  <a:lnTo>
                    <a:pt x="0" y="274307"/>
                  </a:lnTo>
                  <a:close/>
                </a:path>
              </a:pathLst>
            </a:custGeom>
            <a:solidFill>
              <a:srgbClr val="F8DEA9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1109957" cy="331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080511" y="5442532"/>
            <a:ext cx="4768950" cy="889794"/>
            <a:chOff x="0" y="0"/>
            <a:chExt cx="1470179" cy="27430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470179" cy="274307"/>
            </a:xfrm>
            <a:custGeom>
              <a:avLst/>
              <a:gdLst/>
              <a:ahLst/>
              <a:cxnLst/>
              <a:rect r="r" b="b" t="t" l="l"/>
              <a:pathLst>
                <a:path h="274307" w="1470179">
                  <a:moveTo>
                    <a:pt x="0" y="0"/>
                  </a:moveTo>
                  <a:lnTo>
                    <a:pt x="1470179" y="0"/>
                  </a:lnTo>
                  <a:lnTo>
                    <a:pt x="1470179" y="274307"/>
                  </a:lnTo>
                  <a:lnTo>
                    <a:pt x="0" y="274307"/>
                  </a:lnTo>
                  <a:close/>
                </a:path>
              </a:pathLst>
            </a:custGeom>
            <a:solidFill>
              <a:srgbClr val="B1D6C6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1470179" cy="331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1562744">
            <a:off x="4433971" y="5412095"/>
            <a:ext cx="2439679" cy="1506497"/>
          </a:xfrm>
          <a:custGeom>
            <a:avLst/>
            <a:gdLst/>
            <a:ahLst/>
            <a:cxnLst/>
            <a:rect r="r" b="b" t="t" l="l"/>
            <a:pathLst>
              <a:path h="1506497" w="2439679">
                <a:moveTo>
                  <a:pt x="0" y="0"/>
                </a:moveTo>
                <a:lnTo>
                  <a:pt x="2439680" y="0"/>
                </a:lnTo>
                <a:lnTo>
                  <a:pt x="2439680" y="1506497"/>
                </a:lnTo>
                <a:lnTo>
                  <a:pt x="0" y="1506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2310103" y="-165980"/>
            <a:ext cx="6437725" cy="10618959"/>
            <a:chOff x="0" y="0"/>
            <a:chExt cx="1695532" cy="279676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695532" cy="2796763"/>
            </a:xfrm>
            <a:custGeom>
              <a:avLst/>
              <a:gdLst/>
              <a:ahLst/>
              <a:cxnLst/>
              <a:rect r="r" b="b" t="t" l="l"/>
              <a:pathLst>
                <a:path h="2796763" w="1695532">
                  <a:moveTo>
                    <a:pt x="0" y="0"/>
                  </a:moveTo>
                  <a:lnTo>
                    <a:pt x="1695532" y="0"/>
                  </a:lnTo>
                  <a:lnTo>
                    <a:pt x="1695532" y="2796763"/>
                  </a:lnTo>
                  <a:lnTo>
                    <a:pt x="0" y="2796763"/>
                  </a:lnTo>
                  <a:close/>
                </a:path>
              </a:pathLst>
            </a:custGeom>
            <a:solidFill>
              <a:srgbClr val="F8DEA9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1695532" cy="28539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2986378" y="5257153"/>
            <a:ext cx="5053386" cy="4958635"/>
          </a:xfrm>
          <a:custGeom>
            <a:avLst/>
            <a:gdLst/>
            <a:ahLst/>
            <a:cxnLst/>
            <a:rect r="r" b="b" t="t" l="l"/>
            <a:pathLst>
              <a:path h="4958635" w="5053386">
                <a:moveTo>
                  <a:pt x="0" y="0"/>
                </a:moveTo>
                <a:lnTo>
                  <a:pt x="5053386" y="0"/>
                </a:lnTo>
                <a:lnTo>
                  <a:pt x="5053386" y="4958635"/>
                </a:lnTo>
                <a:lnTo>
                  <a:pt x="0" y="495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2158392" y="7882538"/>
            <a:ext cx="3075193" cy="889794"/>
            <a:chOff x="0" y="0"/>
            <a:chExt cx="948025" cy="27430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948025" cy="274307"/>
            </a:xfrm>
            <a:custGeom>
              <a:avLst/>
              <a:gdLst/>
              <a:ahLst/>
              <a:cxnLst/>
              <a:rect r="r" b="b" t="t" l="l"/>
              <a:pathLst>
                <a:path h="274307" w="948025">
                  <a:moveTo>
                    <a:pt x="0" y="0"/>
                  </a:moveTo>
                  <a:lnTo>
                    <a:pt x="948025" y="0"/>
                  </a:lnTo>
                  <a:lnTo>
                    <a:pt x="948025" y="274307"/>
                  </a:lnTo>
                  <a:lnTo>
                    <a:pt x="0" y="274307"/>
                  </a:lnTo>
                  <a:close/>
                </a:path>
              </a:pathLst>
            </a:custGeom>
            <a:solidFill>
              <a:srgbClr val="F8A5A8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948025" cy="331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400090" y="8097883"/>
            <a:ext cx="4636042" cy="544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99"/>
              </a:lnSpc>
              <a:spcBef>
                <a:spcPct val="0"/>
              </a:spcBef>
            </a:pPr>
            <a:r>
              <a:rPr lang="en-US" sz="4199" u="none">
                <a:solidFill>
                  <a:srgbClr val="000000"/>
                </a:solidFill>
                <a:latin typeface="Open Sans"/>
              </a:rPr>
              <a:t>My car was stolen!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690485" y="9049365"/>
            <a:ext cx="3094081" cy="889794"/>
            <a:chOff x="0" y="0"/>
            <a:chExt cx="953848" cy="274307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953848" cy="274307"/>
            </a:xfrm>
            <a:custGeom>
              <a:avLst/>
              <a:gdLst/>
              <a:ahLst/>
              <a:cxnLst/>
              <a:rect r="r" b="b" t="t" l="l"/>
              <a:pathLst>
                <a:path h="274307" w="953848">
                  <a:moveTo>
                    <a:pt x="0" y="0"/>
                  </a:moveTo>
                  <a:lnTo>
                    <a:pt x="953848" y="0"/>
                  </a:lnTo>
                  <a:lnTo>
                    <a:pt x="953848" y="274307"/>
                  </a:lnTo>
                  <a:lnTo>
                    <a:pt x="0" y="274307"/>
                  </a:lnTo>
                  <a:close/>
                </a:path>
              </a:pathLst>
            </a:custGeom>
            <a:solidFill>
              <a:srgbClr val="F8DEA9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57150"/>
              <a:ext cx="953848" cy="331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939244" y="9220305"/>
            <a:ext cx="3287867" cy="533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9"/>
              </a:lnSpc>
              <a:spcBef>
                <a:spcPct val="0"/>
              </a:spcBef>
            </a:pPr>
            <a:r>
              <a:rPr lang="en-US" sz="3790" spc="-75">
                <a:solidFill>
                  <a:srgbClr val="000000"/>
                </a:solidFill>
                <a:latin typeface="Open Sans"/>
              </a:rPr>
              <a:t>active: stole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7262694" y="9049365"/>
            <a:ext cx="4768950" cy="889794"/>
            <a:chOff x="0" y="0"/>
            <a:chExt cx="1470179" cy="274307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470179" cy="274307"/>
            </a:xfrm>
            <a:custGeom>
              <a:avLst/>
              <a:gdLst/>
              <a:ahLst/>
              <a:cxnLst/>
              <a:rect r="r" b="b" t="t" l="l"/>
              <a:pathLst>
                <a:path h="274307" w="1470179">
                  <a:moveTo>
                    <a:pt x="0" y="0"/>
                  </a:moveTo>
                  <a:lnTo>
                    <a:pt x="1470179" y="0"/>
                  </a:lnTo>
                  <a:lnTo>
                    <a:pt x="1470179" y="274307"/>
                  </a:lnTo>
                  <a:lnTo>
                    <a:pt x="0" y="274307"/>
                  </a:lnTo>
                  <a:close/>
                </a:path>
              </a:pathLst>
            </a:custGeom>
            <a:solidFill>
              <a:srgbClr val="B1D6C6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57150"/>
              <a:ext cx="1470179" cy="331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1562744">
            <a:off x="4264950" y="8868855"/>
            <a:ext cx="2679461" cy="1654561"/>
          </a:xfrm>
          <a:custGeom>
            <a:avLst/>
            <a:gdLst/>
            <a:ahLst/>
            <a:cxnLst/>
            <a:rect r="r" b="b" t="t" l="l"/>
            <a:pathLst>
              <a:path h="1654561" w="2679461">
                <a:moveTo>
                  <a:pt x="0" y="0"/>
                </a:moveTo>
                <a:lnTo>
                  <a:pt x="2679461" y="0"/>
                </a:lnTo>
                <a:lnTo>
                  <a:pt x="2679461" y="1654561"/>
                </a:lnTo>
                <a:lnTo>
                  <a:pt x="0" y="1654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8440808" y="6846676"/>
            <a:ext cx="1345590" cy="889794"/>
            <a:chOff x="0" y="0"/>
            <a:chExt cx="414821" cy="274307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414821" cy="274307"/>
            </a:xfrm>
            <a:custGeom>
              <a:avLst/>
              <a:gdLst/>
              <a:ahLst/>
              <a:cxnLst/>
              <a:rect r="r" b="b" t="t" l="l"/>
              <a:pathLst>
                <a:path h="274307" w="414821">
                  <a:moveTo>
                    <a:pt x="0" y="0"/>
                  </a:moveTo>
                  <a:lnTo>
                    <a:pt x="414821" y="0"/>
                  </a:lnTo>
                  <a:lnTo>
                    <a:pt x="414821" y="274307"/>
                  </a:lnTo>
                  <a:lnTo>
                    <a:pt x="0" y="274307"/>
                  </a:lnTo>
                  <a:close/>
                </a:path>
              </a:pathLst>
            </a:custGeom>
            <a:solidFill>
              <a:srgbClr val="F8A5A8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57150"/>
              <a:ext cx="414821" cy="331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Freeform 35" id="35"/>
          <p:cNvSpPr/>
          <p:nvPr/>
        </p:nvSpPr>
        <p:spPr>
          <a:xfrm flipH="true" flipV="true" rot="0">
            <a:off x="5233585" y="7313401"/>
            <a:ext cx="3639091" cy="1555712"/>
          </a:xfrm>
          <a:custGeom>
            <a:avLst/>
            <a:gdLst/>
            <a:ahLst/>
            <a:cxnLst/>
            <a:rect r="r" b="b" t="t" l="l"/>
            <a:pathLst>
              <a:path h="1555712" w="3639091">
                <a:moveTo>
                  <a:pt x="3639091" y="1555712"/>
                </a:moveTo>
                <a:lnTo>
                  <a:pt x="0" y="1555712"/>
                </a:lnTo>
                <a:lnTo>
                  <a:pt x="0" y="0"/>
                </a:lnTo>
                <a:lnTo>
                  <a:pt x="3639091" y="0"/>
                </a:lnTo>
                <a:lnTo>
                  <a:pt x="3639091" y="155571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606340" y="249236"/>
            <a:ext cx="11052803" cy="183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85"/>
              </a:lnSpc>
              <a:spcBef>
                <a:spcPct val="0"/>
              </a:spcBef>
            </a:pPr>
            <a:r>
              <a:rPr lang="en-US" sz="6071">
                <a:solidFill>
                  <a:srgbClr val="000000"/>
                </a:solidFill>
                <a:latin typeface="Lora Bold"/>
              </a:rPr>
              <a:t>How to change the active to the passive voice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07516" y="2383756"/>
            <a:ext cx="11281403" cy="565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89"/>
              </a:lnSpc>
              <a:spcBef>
                <a:spcPct val="0"/>
              </a:spcBef>
            </a:pPr>
            <a:r>
              <a:rPr lang="en-US" sz="3990" spc="-79">
                <a:solidFill>
                  <a:srgbClr val="000000"/>
                </a:solidFill>
                <a:latin typeface="Open Sans"/>
              </a:rPr>
              <a:t>They invited one hundred people to the wedding.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437292" y="4398424"/>
            <a:ext cx="11221852" cy="533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9"/>
              </a:lnSpc>
              <a:spcBef>
                <a:spcPct val="0"/>
              </a:spcBef>
            </a:pPr>
            <a:r>
              <a:rPr lang="en-US" sz="3790" spc="-75">
                <a:solidFill>
                  <a:srgbClr val="000000"/>
                </a:solidFill>
                <a:latin typeface="Open Sans"/>
              </a:rPr>
              <a:t>One hundred people were invited to the wedding.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49892" y="5631434"/>
            <a:ext cx="3287867" cy="533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9"/>
              </a:lnSpc>
              <a:spcBef>
                <a:spcPct val="0"/>
              </a:spcBef>
            </a:pPr>
            <a:r>
              <a:rPr lang="en-US" sz="3790" spc="-75">
                <a:solidFill>
                  <a:srgbClr val="000000"/>
                </a:solidFill>
                <a:latin typeface="Open Sans"/>
              </a:rPr>
              <a:t>active: invited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262694" y="5472542"/>
            <a:ext cx="5047410" cy="533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9"/>
              </a:lnSpc>
              <a:spcBef>
                <a:spcPct val="0"/>
              </a:spcBef>
            </a:pPr>
            <a:r>
              <a:rPr lang="en-US" sz="3790" spc="-75">
                <a:solidFill>
                  <a:srgbClr val="000000"/>
                </a:solidFill>
                <a:latin typeface="Open Sans"/>
              </a:rPr>
              <a:t>passive: </a:t>
            </a:r>
            <a:r>
              <a:rPr lang="en-US" sz="3790" spc="-75">
                <a:solidFill>
                  <a:srgbClr val="000000"/>
                </a:solidFill>
                <a:latin typeface="Open Sans Bold"/>
              </a:rPr>
              <a:t>were</a:t>
            </a:r>
            <a:r>
              <a:rPr lang="en-US" sz="3790" spc="-75">
                <a:solidFill>
                  <a:srgbClr val="000000"/>
                </a:solidFill>
                <a:latin typeface="Open Sans"/>
              </a:rPr>
              <a:t> invited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7262694" y="9246357"/>
            <a:ext cx="5047410" cy="533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9"/>
              </a:lnSpc>
              <a:spcBef>
                <a:spcPct val="0"/>
              </a:spcBef>
            </a:pPr>
            <a:r>
              <a:rPr lang="en-US" sz="3790" spc="-75">
                <a:solidFill>
                  <a:srgbClr val="000000"/>
                </a:solidFill>
                <a:latin typeface="Open Sans"/>
              </a:rPr>
              <a:t>passive: </a:t>
            </a:r>
            <a:r>
              <a:rPr lang="en-US" sz="3790" spc="-75">
                <a:solidFill>
                  <a:srgbClr val="000000"/>
                </a:solidFill>
                <a:latin typeface="Open Sans Bold"/>
              </a:rPr>
              <a:t>was </a:t>
            </a:r>
            <a:r>
              <a:rPr lang="en-US" sz="3790" spc="-75">
                <a:solidFill>
                  <a:srgbClr val="000000"/>
                </a:solidFill>
                <a:latin typeface="Open Sans"/>
              </a:rPr>
              <a:t>stolen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5910291" y="6884776"/>
            <a:ext cx="5748853" cy="575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99"/>
              </a:lnSpc>
              <a:spcBef>
                <a:spcPct val="0"/>
              </a:spcBef>
            </a:pPr>
            <a:r>
              <a:rPr lang="en-US" sz="4090" spc="-81">
                <a:solidFill>
                  <a:srgbClr val="000000"/>
                </a:solidFill>
                <a:latin typeface="Open Sans"/>
              </a:rPr>
              <a:t>Somebody stole my car.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655719" y="222943"/>
            <a:ext cx="5632281" cy="4623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220"/>
              </a:lnSpc>
              <a:spcBef>
                <a:spcPct val="0"/>
              </a:spcBef>
            </a:pPr>
            <a:r>
              <a:rPr lang="en-US" sz="6585">
                <a:solidFill>
                  <a:srgbClr val="000000"/>
                </a:solidFill>
                <a:latin typeface="Glass Antiqua"/>
              </a:rPr>
              <a:t>W</a:t>
            </a:r>
            <a:r>
              <a:rPr lang="en-US" sz="6585" u="none">
                <a:solidFill>
                  <a:srgbClr val="000000"/>
                </a:solidFill>
                <a:latin typeface="Glass Antiqua"/>
              </a:rPr>
              <a:t>hen we want to focus on the action and not who/what did it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D3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345745" y="2411871"/>
            <a:ext cx="1422113" cy="1244349"/>
            <a:chOff x="0" y="0"/>
            <a:chExt cx="812800" cy="7112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B1D6C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5400000">
            <a:off x="187516" y="6108183"/>
            <a:ext cx="1422113" cy="1244349"/>
            <a:chOff x="0" y="0"/>
            <a:chExt cx="812800" cy="7112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BD4D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953556" y="0"/>
            <a:ext cx="7230439" cy="10287000"/>
            <a:chOff x="0" y="0"/>
            <a:chExt cx="1904313" cy="270933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04313" cy="2709333"/>
            </a:xfrm>
            <a:custGeom>
              <a:avLst/>
              <a:gdLst/>
              <a:ahLst/>
              <a:cxnLst/>
              <a:rect r="r" b="b" t="t" l="l"/>
              <a:pathLst>
                <a:path h="2709333" w="1904313">
                  <a:moveTo>
                    <a:pt x="203200" y="0"/>
                  </a:moveTo>
                  <a:lnTo>
                    <a:pt x="1904313" y="0"/>
                  </a:lnTo>
                  <a:lnTo>
                    <a:pt x="1701113" y="2709333"/>
                  </a:lnTo>
                  <a:lnTo>
                    <a:pt x="0" y="27093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9DFD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01600" y="-57150"/>
              <a:ext cx="1701113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948225" y="1867232"/>
            <a:ext cx="10396060" cy="2219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ns Bold"/>
              </a:rPr>
              <a:t>If we want to mention the agent (the doer of the action), we just add </a:t>
            </a:r>
            <a:r>
              <a:rPr lang="en-US" sz="3999">
                <a:solidFill>
                  <a:srgbClr val="000000"/>
                </a:solidFill>
                <a:latin typeface="Open Sans Bold Italics"/>
              </a:rPr>
              <a:t>by </a:t>
            </a:r>
            <a:r>
              <a:rPr lang="en-US" sz="3999">
                <a:solidFill>
                  <a:srgbClr val="000000"/>
                </a:solidFill>
                <a:latin typeface="Open Sans Bold"/>
              </a:rPr>
              <a:t>at the end of the sentence.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364361" y="4258618"/>
            <a:ext cx="10908117" cy="714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ns"/>
              </a:rPr>
              <a:t>This house was built </a:t>
            </a:r>
            <a:r>
              <a:rPr lang="en-US" sz="3999">
                <a:solidFill>
                  <a:srgbClr val="000000"/>
                </a:solidFill>
                <a:latin typeface="Open Sans Bold"/>
              </a:rPr>
              <a:t>by</a:t>
            </a:r>
            <a:r>
              <a:rPr lang="en-US" sz="3999">
                <a:solidFill>
                  <a:srgbClr val="000000"/>
                </a:solidFill>
                <a:latin typeface="Open Sans"/>
              </a:rPr>
              <a:t> my grandfather.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89750" y="204166"/>
            <a:ext cx="13854243" cy="1148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779"/>
              </a:lnSpc>
            </a:pPr>
            <a:r>
              <a:rPr lang="en-US" sz="5999" spc="173">
                <a:solidFill>
                  <a:srgbClr val="000000"/>
                </a:solidFill>
                <a:latin typeface="Open Sans Bold"/>
              </a:rPr>
              <a:t>When we use the passive voice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78976" y="5563544"/>
            <a:ext cx="10793323" cy="2219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ns Bold"/>
              </a:rPr>
              <a:t>When the subject is in singular (I, he, she, it), we use </a:t>
            </a:r>
            <a:r>
              <a:rPr lang="en-US" sz="3999">
                <a:solidFill>
                  <a:srgbClr val="B41E1E"/>
                </a:solidFill>
                <a:latin typeface="Open Sans Bold"/>
              </a:rPr>
              <a:t>was</a:t>
            </a:r>
            <a:r>
              <a:rPr lang="en-US" sz="3999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999">
                <a:solidFill>
                  <a:srgbClr val="000000"/>
                </a:solidFill>
                <a:latin typeface="Open Sans Bold"/>
              </a:rPr>
              <a:t>and in plural (we, you, they) -</a:t>
            </a:r>
            <a:r>
              <a:rPr lang="en-US" sz="3999">
                <a:solidFill>
                  <a:srgbClr val="B41E1E"/>
                </a:solidFill>
                <a:latin typeface="Open Sans Bold"/>
              </a:rPr>
              <a:t> were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520747" y="7944692"/>
            <a:ext cx="3993750" cy="2120384"/>
            <a:chOff x="0" y="0"/>
            <a:chExt cx="4242085" cy="225223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242086" cy="2252232"/>
            </a:xfrm>
            <a:custGeom>
              <a:avLst/>
              <a:gdLst/>
              <a:ahLst/>
              <a:cxnLst/>
              <a:rect r="r" b="b" t="t" l="l"/>
              <a:pathLst>
                <a:path h="2252232" w="4242086">
                  <a:moveTo>
                    <a:pt x="4117625" y="2252232"/>
                  </a:moveTo>
                  <a:lnTo>
                    <a:pt x="124460" y="2252232"/>
                  </a:lnTo>
                  <a:cubicBezTo>
                    <a:pt x="55880" y="2252232"/>
                    <a:pt x="0" y="2196352"/>
                    <a:pt x="0" y="21277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17626" y="0"/>
                  </a:lnTo>
                  <a:cubicBezTo>
                    <a:pt x="4186206" y="0"/>
                    <a:pt x="4242086" y="55880"/>
                    <a:pt x="4242086" y="124460"/>
                  </a:cubicBezTo>
                  <a:lnTo>
                    <a:pt x="4242086" y="2127772"/>
                  </a:lnTo>
                  <a:cubicBezTo>
                    <a:pt x="4242086" y="2196352"/>
                    <a:pt x="4186206" y="2252232"/>
                    <a:pt x="4117626" y="2252232"/>
                  </a:cubicBezTo>
                  <a:close/>
                </a:path>
              </a:pathLst>
            </a:custGeom>
            <a:solidFill>
              <a:srgbClr val="FBD4D3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6194844" y="8460100"/>
            <a:ext cx="1089568" cy="1089568"/>
          </a:xfrm>
          <a:custGeom>
            <a:avLst/>
            <a:gdLst/>
            <a:ahLst/>
            <a:cxnLst/>
            <a:rect r="r" b="b" t="t" l="l"/>
            <a:pathLst>
              <a:path h="1089568" w="1089568">
                <a:moveTo>
                  <a:pt x="0" y="0"/>
                </a:moveTo>
                <a:lnTo>
                  <a:pt x="1089568" y="0"/>
                </a:lnTo>
                <a:lnTo>
                  <a:pt x="1089568" y="1089567"/>
                </a:lnTo>
                <a:lnTo>
                  <a:pt x="0" y="1089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7963767" y="7944692"/>
            <a:ext cx="3993750" cy="2120384"/>
            <a:chOff x="0" y="0"/>
            <a:chExt cx="4242085" cy="225223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242086" cy="2252232"/>
            </a:xfrm>
            <a:custGeom>
              <a:avLst/>
              <a:gdLst/>
              <a:ahLst/>
              <a:cxnLst/>
              <a:rect r="r" b="b" t="t" l="l"/>
              <a:pathLst>
                <a:path h="2252232" w="4242086">
                  <a:moveTo>
                    <a:pt x="4117625" y="2252232"/>
                  </a:moveTo>
                  <a:lnTo>
                    <a:pt x="124460" y="2252232"/>
                  </a:lnTo>
                  <a:cubicBezTo>
                    <a:pt x="55880" y="2252232"/>
                    <a:pt x="0" y="2196352"/>
                    <a:pt x="0" y="21277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17626" y="0"/>
                  </a:lnTo>
                  <a:cubicBezTo>
                    <a:pt x="4186206" y="0"/>
                    <a:pt x="4242086" y="55880"/>
                    <a:pt x="4242086" y="124460"/>
                  </a:cubicBezTo>
                  <a:lnTo>
                    <a:pt x="4242086" y="2127772"/>
                  </a:lnTo>
                  <a:cubicBezTo>
                    <a:pt x="4242086" y="2196352"/>
                    <a:pt x="4186206" y="2252232"/>
                    <a:pt x="4117626" y="2252232"/>
                  </a:cubicBezTo>
                  <a:close/>
                </a:path>
              </a:pathLst>
            </a:custGeom>
            <a:solidFill>
              <a:srgbClr val="FBD4D3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20747" y="7679104"/>
            <a:ext cx="531175" cy="531175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93BFAC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88900" y="31750"/>
              <a:ext cx="635000" cy="692150"/>
            </a:xfrm>
            <a:prstGeom prst="rect">
              <a:avLst/>
            </a:prstGeom>
          </p:spPr>
          <p:txBody>
            <a:bodyPr anchor="ctr" rtlCol="false" tIns="37029" lIns="37029" bIns="37029" rIns="37029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7698180" y="7679104"/>
            <a:ext cx="531175" cy="531175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93BFAC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88900" y="31750"/>
              <a:ext cx="635000" cy="692150"/>
            </a:xfrm>
            <a:prstGeom prst="rect">
              <a:avLst/>
            </a:prstGeom>
          </p:spPr>
          <p:txBody>
            <a:bodyPr anchor="ctr" rtlCol="false" tIns="37029" lIns="37029" bIns="37029" rIns="37029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8353964" y="8200754"/>
            <a:ext cx="3190017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53"/>
              </a:lnSpc>
              <a:spcBef>
                <a:spcPct val="0"/>
              </a:spcBef>
            </a:pPr>
            <a:r>
              <a:rPr lang="en-US" sz="5044">
                <a:solidFill>
                  <a:srgbClr val="000000"/>
                </a:solidFill>
                <a:latin typeface="Open Sans Bold"/>
              </a:rPr>
              <a:t>past participle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63163" y="8486775"/>
            <a:ext cx="4508919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53"/>
              </a:lnSpc>
              <a:spcBef>
                <a:spcPct val="0"/>
              </a:spcBef>
            </a:pPr>
            <a:r>
              <a:rPr lang="en-US" sz="5044">
                <a:solidFill>
                  <a:srgbClr val="000000"/>
                </a:solidFill>
                <a:latin typeface="Open Sans Bold"/>
              </a:rPr>
              <a:t>was / were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2081343" y="2322989"/>
            <a:ext cx="6181309" cy="7549691"/>
          </a:xfrm>
          <a:custGeom>
            <a:avLst/>
            <a:gdLst/>
            <a:ahLst/>
            <a:cxnLst/>
            <a:rect r="r" b="b" t="t" l="l"/>
            <a:pathLst>
              <a:path h="7549691" w="6181309">
                <a:moveTo>
                  <a:pt x="0" y="0"/>
                </a:moveTo>
                <a:lnTo>
                  <a:pt x="6181309" y="0"/>
                </a:lnTo>
                <a:lnTo>
                  <a:pt x="6181309" y="7549691"/>
                </a:lnTo>
                <a:lnTo>
                  <a:pt x="0" y="75496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DE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96348" y="212135"/>
            <a:ext cx="12413670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Open Sans Bold"/>
              </a:rPr>
              <a:t>Instead of using somebody, they, people etc., write a passive sentence.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712075" y="2260010"/>
            <a:ext cx="6939085" cy="2908926"/>
            <a:chOff x="0" y="0"/>
            <a:chExt cx="5372576" cy="225223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72577" cy="2252232"/>
            </a:xfrm>
            <a:custGeom>
              <a:avLst/>
              <a:gdLst/>
              <a:ahLst/>
              <a:cxnLst/>
              <a:rect r="r" b="b" t="t" l="l"/>
              <a:pathLst>
                <a:path h="2252232" w="5372577">
                  <a:moveTo>
                    <a:pt x="5248116" y="2252232"/>
                  </a:moveTo>
                  <a:lnTo>
                    <a:pt x="124460" y="2252232"/>
                  </a:lnTo>
                  <a:cubicBezTo>
                    <a:pt x="55880" y="2252232"/>
                    <a:pt x="0" y="2196352"/>
                    <a:pt x="0" y="21277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8116" y="0"/>
                  </a:lnTo>
                  <a:cubicBezTo>
                    <a:pt x="5316696" y="0"/>
                    <a:pt x="5372577" y="55880"/>
                    <a:pt x="5372577" y="124460"/>
                  </a:cubicBezTo>
                  <a:lnTo>
                    <a:pt x="5372577" y="2127772"/>
                  </a:lnTo>
                  <a:cubicBezTo>
                    <a:pt x="5372577" y="2196352"/>
                    <a:pt x="5316696" y="2252232"/>
                    <a:pt x="5248116" y="2252232"/>
                  </a:cubicBezTo>
                  <a:close/>
                </a:path>
              </a:pathLst>
            </a:custGeom>
            <a:solidFill>
              <a:srgbClr val="B1D6C6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958108" y="2260010"/>
            <a:ext cx="6939085" cy="2908926"/>
            <a:chOff x="0" y="0"/>
            <a:chExt cx="5372576" cy="225223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72577" cy="2252232"/>
            </a:xfrm>
            <a:custGeom>
              <a:avLst/>
              <a:gdLst/>
              <a:ahLst/>
              <a:cxnLst/>
              <a:rect r="r" b="b" t="t" l="l"/>
              <a:pathLst>
                <a:path h="2252232" w="5372577">
                  <a:moveTo>
                    <a:pt x="5248116" y="2252232"/>
                  </a:moveTo>
                  <a:lnTo>
                    <a:pt x="124460" y="2252232"/>
                  </a:lnTo>
                  <a:cubicBezTo>
                    <a:pt x="55880" y="2252232"/>
                    <a:pt x="0" y="2196352"/>
                    <a:pt x="0" y="21277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8116" y="0"/>
                  </a:lnTo>
                  <a:cubicBezTo>
                    <a:pt x="5316696" y="0"/>
                    <a:pt x="5372577" y="55880"/>
                    <a:pt x="5372577" y="124460"/>
                  </a:cubicBezTo>
                  <a:lnTo>
                    <a:pt x="5372577" y="2127772"/>
                  </a:lnTo>
                  <a:cubicBezTo>
                    <a:pt x="5372577" y="2196352"/>
                    <a:pt x="5316696" y="2252232"/>
                    <a:pt x="5248116" y="2252232"/>
                  </a:cubicBezTo>
                  <a:close/>
                </a:path>
              </a:pathLst>
            </a:custGeom>
            <a:solidFill>
              <a:srgbClr val="B1D6C6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205113" y="3210310"/>
            <a:ext cx="5953009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ns"/>
              </a:rPr>
              <a:t>They employed thousands of people.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12787" y="3225246"/>
            <a:ext cx="5953009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ns"/>
              </a:rPr>
              <a:t>Thousands of people were employed</a:t>
            </a:r>
          </a:p>
        </p:txBody>
      </p:sp>
      <p:grpSp>
        <p:nvGrpSpPr>
          <p:cNvPr name="Group 9" id="9"/>
          <p:cNvGrpSpPr/>
          <p:nvPr/>
        </p:nvGrpSpPr>
        <p:grpSpPr>
          <a:xfrm rot="-5400000">
            <a:off x="7721908" y="2405890"/>
            <a:ext cx="1162549" cy="1017230"/>
            <a:chOff x="0" y="0"/>
            <a:chExt cx="812800" cy="7112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B1D6C6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5400000">
            <a:off x="7721908" y="4079046"/>
            <a:ext cx="1162549" cy="1017230"/>
            <a:chOff x="0" y="0"/>
            <a:chExt cx="812800" cy="7112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BD4D3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712075" y="5683285"/>
            <a:ext cx="6939085" cy="2908926"/>
            <a:chOff x="0" y="0"/>
            <a:chExt cx="5372576" cy="225223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372577" cy="2252232"/>
            </a:xfrm>
            <a:custGeom>
              <a:avLst/>
              <a:gdLst/>
              <a:ahLst/>
              <a:cxnLst/>
              <a:rect r="r" b="b" t="t" l="l"/>
              <a:pathLst>
                <a:path h="2252232" w="5372577">
                  <a:moveTo>
                    <a:pt x="5248116" y="2252232"/>
                  </a:moveTo>
                  <a:lnTo>
                    <a:pt x="124460" y="2252232"/>
                  </a:lnTo>
                  <a:cubicBezTo>
                    <a:pt x="55880" y="2252232"/>
                    <a:pt x="0" y="2196352"/>
                    <a:pt x="0" y="21277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8116" y="0"/>
                  </a:lnTo>
                  <a:cubicBezTo>
                    <a:pt x="5316696" y="0"/>
                    <a:pt x="5372577" y="55880"/>
                    <a:pt x="5372577" y="124460"/>
                  </a:cubicBezTo>
                  <a:lnTo>
                    <a:pt x="5372577" y="2127772"/>
                  </a:lnTo>
                  <a:cubicBezTo>
                    <a:pt x="5372577" y="2196352"/>
                    <a:pt x="5316696" y="2252232"/>
                    <a:pt x="5248116" y="2252232"/>
                  </a:cubicBezTo>
                  <a:close/>
                </a:path>
              </a:pathLst>
            </a:custGeom>
            <a:solidFill>
              <a:srgbClr val="B1D6C6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8958108" y="5683285"/>
            <a:ext cx="6939085" cy="2908926"/>
            <a:chOff x="0" y="0"/>
            <a:chExt cx="5372576" cy="225223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372577" cy="2252232"/>
            </a:xfrm>
            <a:custGeom>
              <a:avLst/>
              <a:gdLst/>
              <a:ahLst/>
              <a:cxnLst/>
              <a:rect r="r" b="b" t="t" l="l"/>
              <a:pathLst>
                <a:path h="2252232" w="5372577">
                  <a:moveTo>
                    <a:pt x="5248116" y="2252232"/>
                  </a:moveTo>
                  <a:lnTo>
                    <a:pt x="124460" y="2252232"/>
                  </a:lnTo>
                  <a:cubicBezTo>
                    <a:pt x="55880" y="2252232"/>
                    <a:pt x="0" y="2196352"/>
                    <a:pt x="0" y="21277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8116" y="0"/>
                  </a:lnTo>
                  <a:cubicBezTo>
                    <a:pt x="5316696" y="0"/>
                    <a:pt x="5372577" y="55880"/>
                    <a:pt x="5372577" y="124460"/>
                  </a:cubicBezTo>
                  <a:lnTo>
                    <a:pt x="5372577" y="2127772"/>
                  </a:lnTo>
                  <a:cubicBezTo>
                    <a:pt x="5372577" y="2196352"/>
                    <a:pt x="5316696" y="2252232"/>
                    <a:pt x="5248116" y="2252232"/>
                  </a:cubicBezTo>
                  <a:close/>
                </a:path>
              </a:pathLst>
            </a:custGeom>
            <a:solidFill>
              <a:srgbClr val="B1D6C6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028168" y="6179744"/>
            <a:ext cx="6622993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Open Sans"/>
              </a:rPr>
              <a:t>Somebody stole my bike while I was doing the shopping.</a:t>
            </a:r>
            <a:r>
              <a:rPr lang="en-US" sz="3999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grpSp>
        <p:nvGrpSpPr>
          <p:cNvPr name="Group 20" id="20"/>
          <p:cNvGrpSpPr/>
          <p:nvPr/>
        </p:nvGrpSpPr>
        <p:grpSpPr>
          <a:xfrm rot="-5400000">
            <a:off x="7721908" y="5829166"/>
            <a:ext cx="1162549" cy="1017230"/>
            <a:chOff x="0" y="0"/>
            <a:chExt cx="812800" cy="7112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B1D6C6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5400000">
            <a:off x="7721908" y="7502321"/>
            <a:ext cx="1162549" cy="1017230"/>
            <a:chOff x="0" y="0"/>
            <a:chExt cx="812800" cy="7112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BD4D3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9204627" y="5876348"/>
            <a:ext cx="6446047" cy="2283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10"/>
              </a:lnSpc>
              <a:spcBef>
                <a:spcPct val="0"/>
              </a:spcBef>
            </a:pPr>
            <a:r>
              <a:rPr lang="en-US" sz="4073">
                <a:solidFill>
                  <a:srgbClr val="000000"/>
                </a:solidFill>
                <a:latin typeface="Open Sans"/>
              </a:rPr>
              <a:t>While I was doing the shopping, my bike was stolen.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15186498" y="333350"/>
            <a:ext cx="2956114" cy="4835585"/>
          </a:xfrm>
          <a:custGeom>
            <a:avLst/>
            <a:gdLst/>
            <a:ahLst/>
            <a:cxnLst/>
            <a:rect r="r" b="b" t="t" l="l"/>
            <a:pathLst>
              <a:path h="4835585" w="2956114">
                <a:moveTo>
                  <a:pt x="0" y="0"/>
                </a:moveTo>
                <a:lnTo>
                  <a:pt x="2956114" y="0"/>
                </a:lnTo>
                <a:lnTo>
                  <a:pt x="2956114" y="4835585"/>
                </a:lnTo>
                <a:lnTo>
                  <a:pt x="0" y="48355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105" t="0" r="-59364" b="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D3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877813" y="0"/>
            <a:ext cx="6370813" cy="10287000"/>
            <a:chOff x="0" y="0"/>
            <a:chExt cx="1677910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77910" cy="2709333"/>
            </a:xfrm>
            <a:custGeom>
              <a:avLst/>
              <a:gdLst/>
              <a:ahLst/>
              <a:cxnLst/>
              <a:rect r="r" b="b" t="t" l="l"/>
              <a:pathLst>
                <a:path h="2709333" w="1677910">
                  <a:moveTo>
                    <a:pt x="203200" y="0"/>
                  </a:moveTo>
                  <a:lnTo>
                    <a:pt x="1677910" y="0"/>
                  </a:lnTo>
                  <a:lnTo>
                    <a:pt x="1474710" y="2709333"/>
                  </a:lnTo>
                  <a:lnTo>
                    <a:pt x="0" y="27093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7E7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57150"/>
              <a:ext cx="1474710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3382638" y="1393728"/>
            <a:ext cx="4905362" cy="8229600"/>
          </a:xfrm>
          <a:custGeom>
            <a:avLst/>
            <a:gdLst/>
            <a:ahLst/>
            <a:cxnLst/>
            <a:rect r="r" b="b" t="t" l="l"/>
            <a:pathLst>
              <a:path h="8229600" w="4905362">
                <a:moveTo>
                  <a:pt x="0" y="0"/>
                </a:moveTo>
                <a:lnTo>
                  <a:pt x="4905362" y="0"/>
                </a:lnTo>
                <a:lnTo>
                  <a:pt x="49053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44909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6647" y="1199160"/>
            <a:ext cx="13115991" cy="2286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Lora Bold"/>
              </a:rPr>
              <a:t>Put the verbs in brackets into the past passive form. Get one point for each correct sentence: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20059" y="114300"/>
            <a:ext cx="11052803" cy="183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5"/>
              </a:lnSpc>
            </a:pPr>
            <a:r>
              <a:rPr lang="en-US" sz="6071">
                <a:solidFill>
                  <a:srgbClr val="000000"/>
                </a:solidFill>
                <a:latin typeface="Lora Bold"/>
              </a:rPr>
              <a:t>Writing (p.146, ex.1):</a:t>
            </a:r>
          </a:p>
          <a:p>
            <a:pPr algn="ctr" marL="0" indent="0" lvl="0">
              <a:lnSpc>
                <a:spcPts val="7285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266647" y="3609025"/>
            <a:ext cx="12611166" cy="6411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28"/>
              </a:lnSpc>
            </a:pPr>
            <a:r>
              <a:rPr lang="en-US" sz="4200">
                <a:solidFill>
                  <a:srgbClr val="5E17EB"/>
                </a:solidFill>
                <a:latin typeface="Lora Bold"/>
              </a:rPr>
              <a:t>1 The myth about Loch Ness … (to create) by Scottish people.</a:t>
            </a:r>
          </a:p>
          <a:p>
            <a:pPr>
              <a:lnSpc>
                <a:spcPts val="5628"/>
              </a:lnSpc>
            </a:pPr>
            <a:r>
              <a:rPr lang="en-US" sz="4200">
                <a:solidFill>
                  <a:srgbClr val="5E17EB"/>
                </a:solidFill>
                <a:latin typeface="Lora Bold"/>
              </a:rPr>
              <a:t>2 The legends about Robin Hood … (to pass) from generation to generation.</a:t>
            </a:r>
          </a:p>
          <a:p>
            <a:pPr>
              <a:lnSpc>
                <a:spcPts val="5628"/>
              </a:lnSpc>
            </a:pPr>
            <a:r>
              <a:rPr lang="en-US" sz="4200">
                <a:solidFill>
                  <a:srgbClr val="5E17EB"/>
                </a:solidFill>
                <a:latin typeface="Lora Bold"/>
              </a:rPr>
              <a:t>3 Peter Pan … (to write) by Scottish novelist and playwright J.M. Barrie.</a:t>
            </a:r>
          </a:p>
          <a:p>
            <a:pPr>
              <a:lnSpc>
                <a:spcPts val="5628"/>
              </a:lnSpc>
            </a:pPr>
            <a:r>
              <a:rPr lang="en-US" sz="4200">
                <a:solidFill>
                  <a:srgbClr val="5E17EB"/>
                </a:solidFill>
                <a:latin typeface="Lora Bold"/>
              </a:rPr>
              <a:t>4 This novel … (to admire) by audience in London.</a:t>
            </a:r>
          </a:p>
          <a:p>
            <a:pPr>
              <a:lnSpc>
                <a:spcPts val="5628"/>
              </a:lnSpc>
            </a:pPr>
            <a:r>
              <a:rPr lang="en-US" sz="4200">
                <a:solidFill>
                  <a:srgbClr val="5E17EB"/>
                </a:solidFill>
                <a:latin typeface="Lora Bold"/>
              </a:rPr>
              <a:t>5 The character of the film … (to love) by many.</a:t>
            </a:r>
          </a:p>
          <a:p>
            <a:pPr marL="0" indent="0" lvl="0">
              <a:lnSpc>
                <a:spcPts val="5628"/>
              </a:lnSpc>
            </a:pPr>
            <a:r>
              <a:rPr lang="en-US" sz="4200">
                <a:solidFill>
                  <a:srgbClr val="5E17EB"/>
                </a:solidFill>
                <a:latin typeface="Lora Bold"/>
              </a:rPr>
              <a:t>6 The song … (to sing) by John Lennon.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DE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79825" y="-1369724"/>
            <a:ext cx="7415868" cy="12013584"/>
            <a:chOff x="0" y="0"/>
            <a:chExt cx="1730463" cy="28033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30463" cy="2803321"/>
            </a:xfrm>
            <a:custGeom>
              <a:avLst/>
              <a:gdLst/>
              <a:ahLst/>
              <a:cxnLst/>
              <a:rect r="r" b="b" t="t" l="l"/>
              <a:pathLst>
                <a:path h="2803321" w="1730463">
                  <a:moveTo>
                    <a:pt x="203200" y="0"/>
                  </a:moveTo>
                  <a:lnTo>
                    <a:pt x="1730463" y="0"/>
                  </a:lnTo>
                  <a:lnTo>
                    <a:pt x="1527263" y="2803321"/>
                  </a:lnTo>
                  <a:lnTo>
                    <a:pt x="0" y="280332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9DFD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57150"/>
              <a:ext cx="1527263" cy="2860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2889147"/>
            <a:ext cx="5866293" cy="6369153"/>
          </a:xfrm>
          <a:custGeom>
            <a:avLst/>
            <a:gdLst/>
            <a:ahLst/>
            <a:cxnLst/>
            <a:rect r="r" b="b" t="t" l="l"/>
            <a:pathLst>
              <a:path h="6369153" w="5866293">
                <a:moveTo>
                  <a:pt x="0" y="0"/>
                </a:moveTo>
                <a:lnTo>
                  <a:pt x="5866293" y="0"/>
                </a:lnTo>
                <a:lnTo>
                  <a:pt x="5866293" y="6369153"/>
                </a:lnTo>
                <a:lnTo>
                  <a:pt x="0" y="6369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6129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true" flipV="false" rot="0">
            <a:off x="4091543" y="-284087"/>
            <a:ext cx="3549500" cy="35495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6430606" y="114300"/>
            <a:ext cx="11052803" cy="276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5"/>
              </a:lnSpc>
            </a:pPr>
            <a:r>
              <a:rPr lang="en-US" sz="6071" u="sng">
                <a:solidFill>
                  <a:srgbClr val="000000"/>
                </a:solidFill>
                <a:latin typeface="Lora Bold"/>
              </a:rPr>
              <a:t>Speaking </a:t>
            </a:r>
            <a:r>
              <a:rPr lang="en-US" sz="6071">
                <a:solidFill>
                  <a:srgbClr val="000000"/>
                </a:solidFill>
                <a:latin typeface="Lora Bold"/>
              </a:rPr>
              <a:t>(p.147, ex.3):</a:t>
            </a:r>
          </a:p>
          <a:p>
            <a:pPr algn="ctr">
              <a:lnSpc>
                <a:spcPts val="7285"/>
              </a:lnSpc>
            </a:pPr>
          </a:p>
          <a:p>
            <a:pPr algn="ctr" marL="0" indent="0" lvl="0">
              <a:lnSpc>
                <a:spcPts val="7285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6636043" y="1046059"/>
            <a:ext cx="11477353" cy="3171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Lora Bold"/>
              </a:rPr>
              <a:t>Use a toy microphone and make up a micro dialogue. Get from one to two points for each dialogue. Use the given example:</a:t>
            </a:r>
          </a:p>
          <a:p>
            <a:pPr algn="ctr">
              <a:lnSpc>
                <a:spcPts val="4560"/>
              </a:lnSpc>
            </a:pPr>
            <a:r>
              <a:rPr lang="en-US" sz="3800" u="sng">
                <a:solidFill>
                  <a:srgbClr val="B41E1E"/>
                </a:solidFill>
                <a:latin typeface="Lora Bold"/>
              </a:rPr>
              <a:t>Example :</a:t>
            </a:r>
            <a:r>
              <a:rPr lang="en-US" sz="3800">
                <a:solidFill>
                  <a:srgbClr val="000000"/>
                </a:solidFill>
                <a:latin typeface="Lora Bold"/>
              </a:rPr>
              <a:t> </a:t>
            </a:r>
          </a:p>
          <a:p>
            <a:pPr marL="0" indent="0" lvl="0">
              <a:lnSpc>
                <a:spcPts val="6000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6430606" y="2819400"/>
            <a:ext cx="11682790" cy="2646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28"/>
              </a:lnSpc>
            </a:pPr>
          </a:p>
          <a:p>
            <a:pPr>
              <a:lnSpc>
                <a:spcPts val="5360"/>
              </a:lnSpc>
            </a:pPr>
            <a:r>
              <a:rPr lang="en-US" sz="4000">
                <a:solidFill>
                  <a:srgbClr val="5E17EB"/>
                </a:solidFill>
                <a:latin typeface="Lora Bold"/>
              </a:rPr>
              <a:t>- Was the … written by….?</a:t>
            </a:r>
          </a:p>
          <a:p>
            <a:pPr>
              <a:lnSpc>
                <a:spcPts val="5360"/>
              </a:lnSpc>
            </a:pPr>
            <a:r>
              <a:rPr lang="en-US" sz="4000">
                <a:solidFill>
                  <a:srgbClr val="5E17EB"/>
                </a:solidFill>
                <a:latin typeface="Lora Bold"/>
              </a:rPr>
              <a:t>- Yes, it was. / No, it wasn’t. It was written by …  </a:t>
            </a:r>
          </a:p>
          <a:p>
            <a:pPr marL="0" indent="0" lvl="0">
              <a:lnSpc>
                <a:spcPts val="4690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6040896" y="5153025"/>
            <a:ext cx="12247104" cy="276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5"/>
              </a:lnSpc>
            </a:pPr>
            <a:r>
              <a:rPr lang="en-US" sz="6071" u="sng">
                <a:solidFill>
                  <a:srgbClr val="000000"/>
                </a:solidFill>
                <a:latin typeface="Lora Bold"/>
              </a:rPr>
              <a:t>Writing CONTEST </a:t>
            </a:r>
            <a:r>
              <a:rPr lang="en-US" sz="6071">
                <a:solidFill>
                  <a:srgbClr val="000000"/>
                </a:solidFill>
                <a:latin typeface="Lora Bold"/>
              </a:rPr>
              <a:t>(p.147, ex.4):</a:t>
            </a:r>
          </a:p>
          <a:p>
            <a:pPr algn="ctr">
              <a:lnSpc>
                <a:spcPts val="7285"/>
              </a:lnSpc>
            </a:pPr>
          </a:p>
          <a:p>
            <a:pPr algn="ctr" marL="0" indent="0" lvl="0">
              <a:lnSpc>
                <a:spcPts val="7285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6006056" y="6096000"/>
            <a:ext cx="11477353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Lora Bold"/>
              </a:rPr>
              <a:t>Complete the sentences with passive structures </a:t>
            </a:r>
            <a:r>
              <a:rPr lang="en-US" sz="3999">
                <a:solidFill>
                  <a:srgbClr val="000000"/>
                </a:solidFill>
                <a:latin typeface="Lora Bold"/>
              </a:rPr>
              <a:t>of the verbs in brackets.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115613" y="7258050"/>
            <a:ext cx="11997783" cy="345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90"/>
              </a:lnSpc>
            </a:pPr>
            <a:r>
              <a:rPr lang="en-US" sz="3500">
                <a:solidFill>
                  <a:srgbClr val="5E17EB"/>
                </a:solidFill>
                <a:latin typeface="Lora Bold"/>
              </a:rPr>
              <a:t>1.   The cinema ... ( invent) in France.</a:t>
            </a:r>
          </a:p>
          <a:p>
            <a:pPr>
              <a:lnSpc>
                <a:spcPts val="4690"/>
              </a:lnSpc>
            </a:pPr>
            <a:r>
              <a:rPr lang="en-US" sz="3500">
                <a:solidFill>
                  <a:srgbClr val="5E17EB"/>
                </a:solidFill>
                <a:latin typeface="Lora Bold"/>
              </a:rPr>
              <a:t>2.   St. Sophia Cathedral in Kyiv ... (build) in the 11th century.</a:t>
            </a:r>
          </a:p>
          <a:p>
            <a:pPr>
              <a:lnSpc>
                <a:spcPts val="4690"/>
              </a:lnSpc>
            </a:pPr>
            <a:r>
              <a:rPr lang="en-US" sz="3500">
                <a:solidFill>
                  <a:srgbClr val="5E17EB"/>
                </a:solidFill>
                <a:latin typeface="Lora Bold"/>
              </a:rPr>
              <a:t>3.   Mona Lisa ... (paint) by Leonardo da Vinci.</a:t>
            </a:r>
          </a:p>
          <a:p>
            <a:pPr>
              <a:lnSpc>
                <a:spcPts val="4690"/>
              </a:lnSpc>
            </a:pPr>
            <a:r>
              <a:rPr lang="en-US" sz="3500">
                <a:solidFill>
                  <a:srgbClr val="5E17EB"/>
                </a:solidFill>
                <a:latin typeface="Lora Bold"/>
              </a:rPr>
              <a:t>4.   David Copperfield ... (write) by Charles Dickens.</a:t>
            </a:r>
          </a:p>
          <a:p>
            <a:pPr marL="0" indent="0" lvl="0">
              <a:lnSpc>
                <a:spcPts val="4154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DE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19797" y="0"/>
            <a:ext cx="12006417" cy="10569195"/>
            <a:chOff x="0" y="0"/>
            <a:chExt cx="1515880" cy="13344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15880" cy="1334422"/>
            </a:xfrm>
            <a:custGeom>
              <a:avLst/>
              <a:gdLst/>
              <a:ahLst/>
              <a:cxnLst/>
              <a:rect r="r" b="b" t="t" l="l"/>
              <a:pathLst>
                <a:path h="1334422" w="1515880">
                  <a:moveTo>
                    <a:pt x="1312680" y="0"/>
                  </a:moveTo>
                  <a:lnTo>
                    <a:pt x="0" y="0"/>
                  </a:lnTo>
                  <a:lnTo>
                    <a:pt x="203200" y="1334422"/>
                  </a:lnTo>
                  <a:lnTo>
                    <a:pt x="1515880" y="1334422"/>
                  </a:lnTo>
                  <a:lnTo>
                    <a:pt x="1312680" y="0"/>
                  </a:lnTo>
                  <a:close/>
                </a:path>
              </a:pathLst>
            </a:custGeom>
            <a:solidFill>
              <a:srgbClr val="C0DDC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57150"/>
              <a:ext cx="1312680" cy="13915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4136" y="4308000"/>
            <a:ext cx="9704780" cy="5750082"/>
          </a:xfrm>
          <a:custGeom>
            <a:avLst/>
            <a:gdLst/>
            <a:ahLst/>
            <a:cxnLst/>
            <a:rect r="r" b="b" t="t" l="l"/>
            <a:pathLst>
              <a:path h="5750082" w="9704780">
                <a:moveTo>
                  <a:pt x="0" y="0"/>
                </a:moveTo>
                <a:lnTo>
                  <a:pt x="9704779" y="0"/>
                </a:lnTo>
                <a:lnTo>
                  <a:pt x="9704779" y="5750082"/>
                </a:lnTo>
                <a:lnTo>
                  <a:pt x="0" y="57500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185644" y="622795"/>
            <a:ext cx="11052803" cy="191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85"/>
              </a:lnSpc>
            </a:pPr>
            <a:r>
              <a:rPr lang="en-US" sz="6571">
                <a:solidFill>
                  <a:srgbClr val="000000"/>
                </a:solidFill>
                <a:latin typeface="Lora Bold"/>
              </a:rPr>
              <a:t>HOME ASSIGNMENT:</a:t>
            </a:r>
          </a:p>
          <a:p>
            <a:pPr algn="ctr" marL="0" indent="0" lvl="0">
              <a:lnSpc>
                <a:spcPts val="7285"/>
              </a:lnSpc>
              <a:spcBef>
                <a:spcPct val="0"/>
              </a:spcBef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8986798" y="1742863"/>
            <a:ext cx="8868802" cy="5873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036322" indent="-518161" lvl="1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Lora Bold"/>
              </a:rPr>
              <a:t>  Revise the rules about Present and Past Simple Passive Tenses;</a:t>
            </a:r>
          </a:p>
          <a:p>
            <a:pPr algn="ctr" marL="1036322" indent="-518161" lvl="1">
              <a:lnSpc>
                <a:spcPts val="6720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Lora Bold"/>
              </a:rPr>
              <a:t>  p.148, ex.5,6 – do the exercises in your copybooks.</a:t>
            </a:r>
          </a:p>
          <a:p>
            <a:pPr algn="ctr" marL="0" indent="0" lvl="0">
              <a:lnSpc>
                <a:spcPts val="6000"/>
              </a:lnSpc>
              <a:spcBef>
                <a:spcPct val="0"/>
              </a:spcBef>
            </a:pP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5204175" y="6358560"/>
            <a:ext cx="3083825" cy="39284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9D7B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600950" y="-215756"/>
            <a:ext cx="11581307" cy="11274363"/>
            <a:chOff x="0" y="0"/>
            <a:chExt cx="3050221" cy="29693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50221" cy="2969380"/>
            </a:xfrm>
            <a:custGeom>
              <a:avLst/>
              <a:gdLst/>
              <a:ahLst/>
              <a:cxnLst/>
              <a:rect r="r" b="b" t="t" l="l"/>
              <a:pathLst>
                <a:path h="2969380" w="3050221">
                  <a:moveTo>
                    <a:pt x="203200" y="0"/>
                  </a:moveTo>
                  <a:lnTo>
                    <a:pt x="3050221" y="0"/>
                  </a:lnTo>
                  <a:lnTo>
                    <a:pt x="2847021" y="2969380"/>
                  </a:lnTo>
                  <a:lnTo>
                    <a:pt x="0" y="296938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7E7D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57150"/>
              <a:ext cx="2847021" cy="30265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1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291517" y="2344355"/>
            <a:ext cx="8967783" cy="6154141"/>
          </a:xfrm>
          <a:custGeom>
            <a:avLst/>
            <a:gdLst/>
            <a:ahLst/>
            <a:cxnLst/>
            <a:rect r="r" b="b" t="t" l="l"/>
            <a:pathLst>
              <a:path h="6154141" w="8967783">
                <a:moveTo>
                  <a:pt x="0" y="0"/>
                </a:moveTo>
                <a:lnTo>
                  <a:pt x="8967783" y="0"/>
                </a:lnTo>
                <a:lnTo>
                  <a:pt x="8967783" y="6154141"/>
                </a:lnTo>
                <a:lnTo>
                  <a:pt x="0" y="6154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2783171">
            <a:off x="14952372" y="6586733"/>
            <a:ext cx="3109129" cy="3960673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656104" y="2400290"/>
            <a:ext cx="6332615" cy="5210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0998"/>
              </a:lnSpc>
              <a:spcBef>
                <a:spcPct val="0"/>
              </a:spcBef>
            </a:pPr>
            <a:r>
              <a:rPr lang="en-US" sz="14999" u="none">
                <a:solidFill>
                  <a:srgbClr val="000000"/>
                </a:solidFill>
                <a:latin typeface="Lora Bold"/>
              </a:rPr>
              <a:t>Thank you!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DAF71rHDbJE</dc:identifier>
  <dcterms:modified xsi:type="dcterms:W3CDTF">2011-08-01T06:04:30Z</dcterms:modified>
  <cp:revision>1</cp:revision>
  <dc:title>GRAMMAR CASINO (8th GRADE)</dc:title>
</cp:coreProperties>
</file>