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66" r:id="rId3"/>
    <p:sldId id="257" r:id="rId4"/>
    <p:sldId id="273" r:id="rId5"/>
    <p:sldId id="258" r:id="rId6"/>
    <p:sldId id="263" r:id="rId7"/>
    <p:sldId id="259" r:id="rId8"/>
    <p:sldId id="260" r:id="rId9"/>
    <p:sldId id="264" r:id="rId10"/>
    <p:sldId id="267" r:id="rId11"/>
    <p:sldId id="268" r:id="rId12"/>
    <p:sldId id="269" r:id="rId13"/>
    <p:sldId id="270" r:id="rId14"/>
    <p:sldId id="272" r:id="rId15"/>
    <p:sldId id="271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D3CB0-42FD-4C52-B1C4-44F530FA3E96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B1E35B-A60C-4BF4-A79B-FA4C1396548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pPr rtl="0"/>
          <a:endParaRPr lang="uk-UA" sz="3200" b="1" i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uk-UA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ЛУВР – СКАРБНИЦЯ   СВІТУ </a:t>
          </a:r>
          <a:r>
            <a:rPr lang="ru-RU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(фр. </a:t>
          </a:r>
          <a:r>
            <a:rPr lang="en-US" sz="32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Musée</a:t>
          </a:r>
          <a:r>
            <a:rPr lang="en-US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du Louvre) </a:t>
          </a:r>
          <a:endParaRPr lang="uk-UA" sz="3200" b="1" i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uk-UA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20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CC397-C833-4708-BBB5-B845D8BD6408}" type="parTrans" cxnId="{27BCF0AE-8F9B-4936-8768-BFE2D6E5CDA2}">
      <dgm:prSet/>
      <dgm:spPr/>
      <dgm:t>
        <a:bodyPr/>
        <a:lstStyle/>
        <a:p>
          <a:endParaRPr lang="ru-RU"/>
        </a:p>
      </dgm:t>
    </dgm:pt>
    <dgm:pt modelId="{C88AB6D4-5B3E-4171-B1FF-508AB5E42584}" type="sibTrans" cxnId="{27BCF0AE-8F9B-4936-8768-BFE2D6E5CDA2}">
      <dgm:prSet/>
      <dgm:spPr/>
      <dgm:t>
        <a:bodyPr/>
        <a:lstStyle/>
        <a:p>
          <a:endParaRPr lang="ru-RU"/>
        </a:p>
      </dgm:t>
    </dgm:pt>
    <dgm:pt modelId="{8B28E4E8-F6F7-4CA4-B754-753F64F0A77A}" type="pres">
      <dgm:prSet presAssocID="{06BD3CB0-42FD-4C52-B1C4-44F530FA3E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5093BC-B355-4BB7-8FBD-AB1EB9D7436D}" type="pres">
      <dgm:prSet presAssocID="{96B1E35B-A60C-4BF4-A79B-FA4C13965489}" presName="boxAndChildren" presStyleCnt="0"/>
      <dgm:spPr/>
    </dgm:pt>
    <dgm:pt modelId="{DFC9C79E-81E3-4FC1-BFD7-3EEAFD1A9CEC}" type="pres">
      <dgm:prSet presAssocID="{96B1E35B-A60C-4BF4-A79B-FA4C13965489}" presName="parentTextBox" presStyleLbl="node1" presStyleIdx="0" presStyleCnt="1" custLinFactNeighborX="820" custLinFactNeighborY="22195"/>
      <dgm:spPr/>
      <dgm:t>
        <a:bodyPr/>
        <a:lstStyle/>
        <a:p>
          <a:endParaRPr lang="ru-RU"/>
        </a:p>
      </dgm:t>
    </dgm:pt>
  </dgm:ptLst>
  <dgm:cxnLst>
    <dgm:cxn modelId="{4A3FB40B-96D5-4BEB-9ED6-C3E0A430218A}" type="presOf" srcId="{96B1E35B-A60C-4BF4-A79B-FA4C13965489}" destId="{DFC9C79E-81E3-4FC1-BFD7-3EEAFD1A9CEC}" srcOrd="0" destOrd="0" presId="urn:microsoft.com/office/officeart/2005/8/layout/process4"/>
    <dgm:cxn modelId="{56B14D72-A835-4DE9-BEE8-9EF09A300ACE}" type="presOf" srcId="{06BD3CB0-42FD-4C52-B1C4-44F530FA3E96}" destId="{8B28E4E8-F6F7-4CA4-B754-753F64F0A77A}" srcOrd="0" destOrd="0" presId="urn:microsoft.com/office/officeart/2005/8/layout/process4"/>
    <dgm:cxn modelId="{27BCF0AE-8F9B-4936-8768-BFE2D6E5CDA2}" srcId="{06BD3CB0-42FD-4C52-B1C4-44F530FA3E96}" destId="{96B1E35B-A60C-4BF4-A79B-FA4C13965489}" srcOrd="0" destOrd="0" parTransId="{D3FCC397-C833-4708-BBB5-B845D8BD6408}" sibTransId="{C88AB6D4-5B3E-4171-B1FF-508AB5E42584}"/>
    <dgm:cxn modelId="{D9400521-DB3A-4051-BD83-1F406EED5D28}" type="presParOf" srcId="{8B28E4E8-F6F7-4CA4-B754-753F64F0A77A}" destId="{ED5093BC-B355-4BB7-8FBD-AB1EB9D7436D}" srcOrd="0" destOrd="0" presId="urn:microsoft.com/office/officeart/2005/8/layout/process4"/>
    <dgm:cxn modelId="{AFC93772-3ADA-422B-913B-451CD6004023}" type="presParOf" srcId="{ED5093BC-B355-4BB7-8FBD-AB1EB9D7436D}" destId="{DFC9C79E-81E3-4FC1-BFD7-3EEAFD1A9CE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DF0A5-F6C5-4FC7-90CC-9F45FBC1ABAE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4A1C86-4A2D-46AA-899D-560F0D671CA9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 rtl="0"/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Понеділок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четвер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субота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 09:00 до 18:00, середа та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п'ятниця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з 09:00 до 21:45.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Вівторок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вихідний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just" rtl="0"/>
          <a:endParaRPr lang="en-US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514283-F2C6-4470-B4B7-56CD464666A7}" type="parTrans" cxnId="{2A49AA7D-BF94-40C3-B84C-B1B6EA64A199}">
      <dgm:prSet/>
      <dgm:spPr/>
      <dgm:t>
        <a:bodyPr/>
        <a:lstStyle/>
        <a:p>
          <a:endParaRPr lang="ru-RU"/>
        </a:p>
      </dgm:t>
    </dgm:pt>
    <dgm:pt modelId="{A9A71A24-B913-48BB-8C19-3232B0DE924F}" type="sibTrans" cxnId="{2A49AA7D-BF94-40C3-B84C-B1B6EA64A199}">
      <dgm:prSet/>
      <dgm:spPr/>
      <dgm:t>
        <a:bodyPr/>
        <a:lstStyle/>
        <a:p>
          <a:endParaRPr lang="ru-RU"/>
        </a:p>
      </dgm:t>
    </dgm:pt>
    <dgm:pt modelId="{8CBCA2E4-A4A1-4F8E-97F0-6C89FD2F51DD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Музей </a:t>
          </a:r>
          <a:r>
            <a:rPr lang="ru-RU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закритий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січня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ru-RU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травня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11 листопада, 25 </a:t>
          </a:r>
          <a:r>
            <a:rPr lang="ru-RU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грудня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just" rtl="0"/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32393-80B0-4100-A5D2-0B322B15083B}" type="parTrans" cxnId="{17699A1E-583B-48E4-A24C-BC2C4D3FD83C}">
      <dgm:prSet/>
      <dgm:spPr/>
      <dgm:t>
        <a:bodyPr/>
        <a:lstStyle/>
        <a:p>
          <a:endParaRPr lang="ru-RU"/>
        </a:p>
      </dgm:t>
    </dgm:pt>
    <dgm:pt modelId="{BDAC5C3B-8DCC-43CE-821E-6872E0FE9EC7}" type="sibTrans" cxnId="{17699A1E-583B-48E4-A24C-BC2C4D3FD83C}">
      <dgm:prSet/>
      <dgm:spPr/>
      <dgm:t>
        <a:bodyPr/>
        <a:lstStyle/>
        <a:p>
          <a:endParaRPr lang="ru-RU"/>
        </a:p>
      </dgm:t>
    </dgm:pt>
    <dgm:pt modelId="{F03E68B5-BB88-4309-98DC-23CAC5F7A4D3}">
      <dgm:prSet custT="1"/>
      <dgm:spPr/>
      <dgm:t>
        <a:bodyPr/>
        <a:lstStyle/>
        <a:p>
          <a:pPr algn="just"/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Сувен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ірний м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агазин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розташовується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Алеї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Великого Лувра і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працює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понеділок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четвер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суботу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неділю</a:t>
          </a: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до 19:00. </a:t>
          </a:r>
          <a:r>
            <a:rPr lang="ru-RU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Середа і п'ятниця до 21:45.</a:t>
          </a:r>
        </a:p>
      </dgm:t>
    </dgm:pt>
    <dgm:pt modelId="{5499391E-EF84-4838-BE41-0E1065165416}" type="parTrans" cxnId="{5FC4CE7F-A1B3-4FAE-8637-CC4F226E7B07}">
      <dgm:prSet/>
      <dgm:spPr/>
      <dgm:t>
        <a:bodyPr/>
        <a:lstStyle/>
        <a:p>
          <a:endParaRPr lang="ru-RU"/>
        </a:p>
      </dgm:t>
    </dgm:pt>
    <dgm:pt modelId="{1E8DF0D9-A371-4C9A-9287-38FD950B791B}" type="sibTrans" cxnId="{5FC4CE7F-A1B3-4FAE-8637-CC4F226E7B07}">
      <dgm:prSet/>
      <dgm:spPr/>
      <dgm:t>
        <a:bodyPr/>
        <a:lstStyle/>
        <a:p>
          <a:endParaRPr lang="ru-RU"/>
        </a:p>
      </dgm:t>
    </dgm:pt>
    <dgm:pt modelId="{5516152B-4087-45EE-A752-C70297A102D2}" type="pres">
      <dgm:prSet presAssocID="{3ADDF0A5-F6C5-4FC7-90CC-9F45FBC1ABA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BE0FC39-805E-4311-A008-EE8662F83F28}" type="pres">
      <dgm:prSet presAssocID="{3ADDF0A5-F6C5-4FC7-90CC-9F45FBC1ABAE}" presName="pyramid" presStyleLbl="node1" presStyleIdx="0" presStyleCnt="1" custLinFactNeighborX="-4700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6FA07FEE-CEFF-4A91-8519-917E64E7F38F}" type="pres">
      <dgm:prSet presAssocID="{3ADDF0A5-F6C5-4FC7-90CC-9F45FBC1ABAE}" presName="theList" presStyleCnt="0"/>
      <dgm:spPr/>
    </dgm:pt>
    <dgm:pt modelId="{3CB3A6C4-ABB5-4DBD-BC9E-33D5638A809E}" type="pres">
      <dgm:prSet presAssocID="{E34A1C86-4A2D-46AA-899D-560F0D671CA9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B42AD-8281-4FDF-B153-C1080D4E76F7}" type="pres">
      <dgm:prSet presAssocID="{E34A1C86-4A2D-46AA-899D-560F0D671CA9}" presName="aSpace" presStyleCnt="0"/>
      <dgm:spPr/>
    </dgm:pt>
    <dgm:pt modelId="{CFF6E98F-FD5D-4151-8006-5BF588BD2361}" type="pres">
      <dgm:prSet presAssocID="{F03E68B5-BB88-4309-98DC-23CAC5F7A4D3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99404-07DC-4846-9E42-155472CE432D}" type="pres">
      <dgm:prSet presAssocID="{F03E68B5-BB88-4309-98DC-23CAC5F7A4D3}" presName="aSpace" presStyleCnt="0"/>
      <dgm:spPr/>
    </dgm:pt>
    <dgm:pt modelId="{F291F770-2DD0-4A8B-B89C-9B0C05BB0016}" type="pres">
      <dgm:prSet presAssocID="{8CBCA2E4-A4A1-4F8E-97F0-6C89FD2F51DD}" presName="aNode" presStyleLbl="fgAcc1" presStyleIdx="2" presStyleCnt="3" custLinFactNeighborX="824" custLinFactNeighborY="-9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E9799-2C7F-427C-8C15-6F19CE321B21}" type="pres">
      <dgm:prSet presAssocID="{8CBCA2E4-A4A1-4F8E-97F0-6C89FD2F51DD}" presName="aSpace" presStyleCnt="0"/>
      <dgm:spPr/>
    </dgm:pt>
  </dgm:ptLst>
  <dgm:cxnLst>
    <dgm:cxn modelId="{319F014B-BA0D-4408-8CAB-B03125BD2DD5}" type="presOf" srcId="{F03E68B5-BB88-4309-98DC-23CAC5F7A4D3}" destId="{CFF6E98F-FD5D-4151-8006-5BF588BD2361}" srcOrd="0" destOrd="0" presId="urn:microsoft.com/office/officeart/2005/8/layout/pyramid2"/>
    <dgm:cxn modelId="{5FC4CE7F-A1B3-4FAE-8637-CC4F226E7B07}" srcId="{3ADDF0A5-F6C5-4FC7-90CC-9F45FBC1ABAE}" destId="{F03E68B5-BB88-4309-98DC-23CAC5F7A4D3}" srcOrd="1" destOrd="0" parTransId="{5499391E-EF84-4838-BE41-0E1065165416}" sibTransId="{1E8DF0D9-A371-4C9A-9287-38FD950B791B}"/>
    <dgm:cxn modelId="{7B4C1A83-E0A6-414B-82E3-D7A5F714F28A}" type="presOf" srcId="{8CBCA2E4-A4A1-4F8E-97F0-6C89FD2F51DD}" destId="{F291F770-2DD0-4A8B-B89C-9B0C05BB0016}" srcOrd="0" destOrd="0" presId="urn:microsoft.com/office/officeart/2005/8/layout/pyramid2"/>
    <dgm:cxn modelId="{D2BF94F7-0C9A-47AA-9CFA-1B51C7422989}" type="presOf" srcId="{3ADDF0A5-F6C5-4FC7-90CC-9F45FBC1ABAE}" destId="{5516152B-4087-45EE-A752-C70297A102D2}" srcOrd="0" destOrd="0" presId="urn:microsoft.com/office/officeart/2005/8/layout/pyramid2"/>
    <dgm:cxn modelId="{0963F715-6477-4C87-924D-4C7E9573007C}" type="presOf" srcId="{E34A1C86-4A2D-46AA-899D-560F0D671CA9}" destId="{3CB3A6C4-ABB5-4DBD-BC9E-33D5638A809E}" srcOrd="0" destOrd="0" presId="urn:microsoft.com/office/officeart/2005/8/layout/pyramid2"/>
    <dgm:cxn modelId="{17699A1E-583B-48E4-A24C-BC2C4D3FD83C}" srcId="{3ADDF0A5-F6C5-4FC7-90CC-9F45FBC1ABAE}" destId="{8CBCA2E4-A4A1-4F8E-97F0-6C89FD2F51DD}" srcOrd="2" destOrd="0" parTransId="{45132393-80B0-4100-A5D2-0B322B15083B}" sibTransId="{BDAC5C3B-8DCC-43CE-821E-6872E0FE9EC7}"/>
    <dgm:cxn modelId="{2A49AA7D-BF94-40C3-B84C-B1B6EA64A199}" srcId="{3ADDF0A5-F6C5-4FC7-90CC-9F45FBC1ABAE}" destId="{E34A1C86-4A2D-46AA-899D-560F0D671CA9}" srcOrd="0" destOrd="0" parTransId="{21514283-F2C6-4470-B4B7-56CD464666A7}" sibTransId="{A9A71A24-B913-48BB-8C19-3232B0DE924F}"/>
    <dgm:cxn modelId="{D4B35900-0D6F-4A09-BB33-BCF2702C662C}" type="presParOf" srcId="{5516152B-4087-45EE-A752-C70297A102D2}" destId="{7BE0FC39-805E-4311-A008-EE8662F83F28}" srcOrd="0" destOrd="0" presId="urn:microsoft.com/office/officeart/2005/8/layout/pyramid2"/>
    <dgm:cxn modelId="{49DC6349-18C0-46D9-B857-CB9EABE14855}" type="presParOf" srcId="{5516152B-4087-45EE-A752-C70297A102D2}" destId="{6FA07FEE-CEFF-4A91-8519-917E64E7F38F}" srcOrd="1" destOrd="0" presId="urn:microsoft.com/office/officeart/2005/8/layout/pyramid2"/>
    <dgm:cxn modelId="{39A51463-B413-436A-8C3A-A88D3E6671C6}" type="presParOf" srcId="{6FA07FEE-CEFF-4A91-8519-917E64E7F38F}" destId="{3CB3A6C4-ABB5-4DBD-BC9E-33D5638A809E}" srcOrd="0" destOrd="0" presId="urn:microsoft.com/office/officeart/2005/8/layout/pyramid2"/>
    <dgm:cxn modelId="{693AC694-9D25-4126-84AE-B826E31C9C38}" type="presParOf" srcId="{6FA07FEE-CEFF-4A91-8519-917E64E7F38F}" destId="{1C6B42AD-8281-4FDF-B153-C1080D4E76F7}" srcOrd="1" destOrd="0" presId="urn:microsoft.com/office/officeart/2005/8/layout/pyramid2"/>
    <dgm:cxn modelId="{9AFD306E-938A-4E11-952E-6C8A475AE991}" type="presParOf" srcId="{6FA07FEE-CEFF-4A91-8519-917E64E7F38F}" destId="{CFF6E98F-FD5D-4151-8006-5BF588BD2361}" srcOrd="2" destOrd="0" presId="urn:microsoft.com/office/officeart/2005/8/layout/pyramid2"/>
    <dgm:cxn modelId="{B46B9C97-F4C1-4479-857A-2A73D44DFD3E}" type="presParOf" srcId="{6FA07FEE-CEFF-4A91-8519-917E64E7F38F}" destId="{EB499404-07DC-4846-9E42-155472CE432D}" srcOrd="3" destOrd="0" presId="urn:microsoft.com/office/officeart/2005/8/layout/pyramid2"/>
    <dgm:cxn modelId="{D33F2096-B61E-4771-875C-647D5DA9C244}" type="presParOf" srcId="{6FA07FEE-CEFF-4A91-8519-917E64E7F38F}" destId="{F291F770-2DD0-4A8B-B89C-9B0C05BB0016}" srcOrd="4" destOrd="0" presId="urn:microsoft.com/office/officeart/2005/8/layout/pyramid2"/>
    <dgm:cxn modelId="{F98D323D-74A9-401B-8561-B6BDB9B2A54C}" type="presParOf" srcId="{6FA07FEE-CEFF-4A91-8519-917E64E7F38F}" destId="{335E9799-2C7F-427C-8C15-6F19CE321B2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A2884A-5D4D-4311-9E22-740C40F48256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5F98EE-1191-4839-8EEC-1CC2EA33F226}">
      <dgm:prSet custT="1"/>
      <dgm:spPr/>
      <dgm:t>
        <a:bodyPr/>
        <a:lstStyle/>
        <a:p>
          <a:pPr algn="ctr" rtl="0">
            <a:lnSpc>
              <a:spcPct val="90000"/>
            </a:lnSpc>
          </a:pPr>
          <a:r>
            <a:rPr lang="ru-RU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АДРЕСА</a:t>
          </a:r>
        </a:p>
        <a:p>
          <a:pPr algn="just" rtl="0">
            <a:lnSpc>
              <a:spcPct val="150000"/>
            </a:lnSpc>
          </a:pP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Один з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найбільших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музеїв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світу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розташований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правому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березі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Сени в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першому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окрузі</a:t>
          </a:r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Парижа.</a:t>
          </a:r>
          <a:r>
            <a:rPr lang="en-US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Rue de </a:t>
          </a:r>
          <a:r>
            <a:rPr lang="en-US" sz="16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Rivoli</a:t>
          </a:r>
          <a:r>
            <a:rPr lang="en-US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75001 Paris</a:t>
          </a:r>
          <a:r>
            <a:rPr lang="uk-UA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400" dirty="0">
            <a:effectLst/>
            <a:latin typeface="Harlow Solid Italic" panose="04030604020F02020D02" pitchFamily="82" charset="0"/>
            <a:cs typeface="Times New Roman" panose="02020603050405020304" pitchFamily="18" charset="0"/>
          </a:endParaRPr>
        </a:p>
      </dgm:t>
    </dgm:pt>
    <dgm:pt modelId="{03A1DB7E-2C2A-4A2B-9EDA-98783D1B593A}" type="parTrans" cxnId="{4E2F3D97-2A3F-4982-824F-104064178AAD}">
      <dgm:prSet/>
      <dgm:spPr/>
      <dgm:t>
        <a:bodyPr/>
        <a:lstStyle/>
        <a:p>
          <a:endParaRPr lang="ru-RU"/>
        </a:p>
      </dgm:t>
    </dgm:pt>
    <dgm:pt modelId="{29EB87A9-38D2-4730-845E-3150DF7210DA}" type="sibTrans" cxnId="{4E2F3D97-2A3F-4982-824F-104064178AAD}">
      <dgm:prSet/>
      <dgm:spPr/>
      <dgm:t>
        <a:bodyPr/>
        <a:lstStyle/>
        <a:p>
          <a:endParaRPr lang="ru-RU"/>
        </a:p>
      </dgm:t>
    </dgm:pt>
    <dgm:pt modelId="{8FC7B04F-C5AA-4919-915D-26C4A899F558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uk-UA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Постійна експозиція - 12 € </a:t>
          </a:r>
          <a:r>
            <a:rPr lang="uk-UA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(з жовтня по березень кожна перша неділя місяця вхід безкоштовний). Постійна експозиція + всі тимчасові виставки - 16 €. До 18 років - безкоштовно.</a:t>
          </a:r>
          <a:endParaRPr 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0662E-FCFA-49B5-BC38-0A4622DD65AA}" type="parTrans" cxnId="{0FDA0FE0-6AE5-4751-9794-B602D405F296}">
      <dgm:prSet/>
      <dgm:spPr/>
      <dgm:t>
        <a:bodyPr/>
        <a:lstStyle/>
        <a:p>
          <a:endParaRPr lang="ru-RU"/>
        </a:p>
      </dgm:t>
    </dgm:pt>
    <dgm:pt modelId="{E3C2EDE0-2BC8-442E-B7C8-32F208266ADE}" type="sibTrans" cxnId="{0FDA0FE0-6AE5-4751-9794-B602D405F296}">
      <dgm:prSet/>
      <dgm:spPr/>
      <dgm:t>
        <a:bodyPr/>
        <a:lstStyle/>
        <a:p>
          <a:endParaRPr lang="ru-RU"/>
        </a:p>
      </dgm:t>
    </dgm:pt>
    <dgm:pt modelId="{FA7DF14E-6FCB-4870-ABB9-228C8FF0401A}" type="pres">
      <dgm:prSet presAssocID="{23A2884A-5D4D-4311-9E22-740C40F4825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F427090-E1B8-4D00-9294-A29664B63773}" type="pres">
      <dgm:prSet presAssocID="{23A2884A-5D4D-4311-9E22-740C40F48256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ru-RU"/>
        </a:p>
      </dgm:t>
    </dgm:pt>
    <dgm:pt modelId="{1DD83B16-A539-4183-9EF8-85FE2CB8FA87}" type="pres">
      <dgm:prSet presAssocID="{23A2884A-5D4D-4311-9E22-740C40F48256}" presName="theList" presStyleCnt="0"/>
      <dgm:spPr/>
    </dgm:pt>
    <dgm:pt modelId="{82034E3D-6549-4AC2-990A-773021304E2A}" type="pres">
      <dgm:prSet presAssocID="{B15F98EE-1191-4839-8EEC-1CC2EA33F226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811FE-0136-424F-9E60-E98CFD9A5829}" type="pres">
      <dgm:prSet presAssocID="{B15F98EE-1191-4839-8EEC-1CC2EA33F226}" presName="aSpace" presStyleCnt="0"/>
      <dgm:spPr/>
    </dgm:pt>
    <dgm:pt modelId="{BE28EEE2-1A4A-4F56-8EEA-8A3B8492C5B5}" type="pres">
      <dgm:prSet presAssocID="{8FC7B04F-C5AA-4919-915D-26C4A899F558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07B02-DFB4-4449-8F22-3180C03AC174}" type="pres">
      <dgm:prSet presAssocID="{8FC7B04F-C5AA-4919-915D-26C4A899F558}" presName="aSpace" presStyleCnt="0"/>
      <dgm:spPr/>
    </dgm:pt>
  </dgm:ptLst>
  <dgm:cxnLst>
    <dgm:cxn modelId="{0FDA0FE0-6AE5-4751-9794-B602D405F296}" srcId="{23A2884A-5D4D-4311-9E22-740C40F48256}" destId="{8FC7B04F-C5AA-4919-915D-26C4A899F558}" srcOrd="1" destOrd="0" parTransId="{A640662E-FCFA-49B5-BC38-0A4622DD65AA}" sibTransId="{E3C2EDE0-2BC8-442E-B7C8-32F208266ADE}"/>
    <dgm:cxn modelId="{4E2F3D97-2A3F-4982-824F-104064178AAD}" srcId="{23A2884A-5D4D-4311-9E22-740C40F48256}" destId="{B15F98EE-1191-4839-8EEC-1CC2EA33F226}" srcOrd="0" destOrd="0" parTransId="{03A1DB7E-2C2A-4A2B-9EDA-98783D1B593A}" sibTransId="{29EB87A9-38D2-4730-845E-3150DF7210DA}"/>
    <dgm:cxn modelId="{6912076A-4ACE-41B7-B4AC-4C038D87DA53}" type="presOf" srcId="{23A2884A-5D4D-4311-9E22-740C40F48256}" destId="{FA7DF14E-6FCB-4870-ABB9-228C8FF0401A}" srcOrd="0" destOrd="0" presId="urn:microsoft.com/office/officeart/2005/8/layout/pyramid2"/>
    <dgm:cxn modelId="{26BE2A99-4350-43A8-A36E-197FE76E2314}" type="presOf" srcId="{B15F98EE-1191-4839-8EEC-1CC2EA33F226}" destId="{82034E3D-6549-4AC2-990A-773021304E2A}" srcOrd="0" destOrd="0" presId="urn:microsoft.com/office/officeart/2005/8/layout/pyramid2"/>
    <dgm:cxn modelId="{8E23C21A-6394-4EE6-8F09-EBD5B6DA3094}" type="presOf" srcId="{8FC7B04F-C5AA-4919-915D-26C4A899F558}" destId="{BE28EEE2-1A4A-4F56-8EEA-8A3B8492C5B5}" srcOrd="0" destOrd="0" presId="urn:microsoft.com/office/officeart/2005/8/layout/pyramid2"/>
    <dgm:cxn modelId="{B391E4F4-DC51-49B2-96E2-E16066F421CA}" type="presParOf" srcId="{FA7DF14E-6FCB-4870-ABB9-228C8FF0401A}" destId="{3F427090-E1B8-4D00-9294-A29664B63773}" srcOrd="0" destOrd="0" presId="urn:microsoft.com/office/officeart/2005/8/layout/pyramid2"/>
    <dgm:cxn modelId="{FA4D178D-6E00-4496-A648-84A511225B6B}" type="presParOf" srcId="{FA7DF14E-6FCB-4870-ABB9-228C8FF0401A}" destId="{1DD83B16-A539-4183-9EF8-85FE2CB8FA87}" srcOrd="1" destOrd="0" presId="urn:microsoft.com/office/officeart/2005/8/layout/pyramid2"/>
    <dgm:cxn modelId="{3D35411F-E8D7-4414-82C7-E4DADB83F3F7}" type="presParOf" srcId="{1DD83B16-A539-4183-9EF8-85FE2CB8FA87}" destId="{82034E3D-6549-4AC2-990A-773021304E2A}" srcOrd="0" destOrd="0" presId="urn:microsoft.com/office/officeart/2005/8/layout/pyramid2"/>
    <dgm:cxn modelId="{DAE7BD9E-2E98-4848-A8F9-C7767FBADC28}" type="presParOf" srcId="{1DD83B16-A539-4183-9EF8-85FE2CB8FA87}" destId="{F54811FE-0136-424F-9E60-E98CFD9A5829}" srcOrd="1" destOrd="0" presId="urn:microsoft.com/office/officeart/2005/8/layout/pyramid2"/>
    <dgm:cxn modelId="{875BE046-E1F7-4A2B-9BC2-A178A84B3A96}" type="presParOf" srcId="{1DD83B16-A539-4183-9EF8-85FE2CB8FA87}" destId="{BE28EEE2-1A4A-4F56-8EEA-8A3B8492C5B5}" srcOrd="2" destOrd="0" presId="urn:microsoft.com/office/officeart/2005/8/layout/pyramid2"/>
    <dgm:cxn modelId="{D2A77149-8772-48C2-93A3-3D81B398EC15}" type="presParOf" srcId="{1DD83B16-A539-4183-9EF8-85FE2CB8FA87}" destId="{C8107B02-DFB4-4449-8F22-3180C03AC17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5DC784-3CBE-43D6-B227-9DD7E99D0DB0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4DF0CC-8DD2-4A15-8DC7-4C6F3576D01C}">
      <dgm:prSet custT="1"/>
      <dgm:spPr/>
      <dgm:t>
        <a:bodyPr/>
        <a:lstStyle/>
        <a:p>
          <a:pPr algn="just" rtl="0"/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Відповідно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до постанов уряду про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боротьбу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з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поширенням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вірусу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Covid-19 Лувр і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національний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музей Ежена-Делакруа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закриті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до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вівторка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, 15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грудня</a:t>
          </a:r>
          <a:r>
            <a:rPr lang="ru-RU" sz="2800" b="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2800" b="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включно</a:t>
          </a:r>
          <a:r>
            <a:rPr lang="ru-RU" sz="2800" b="0" dirty="0" smtClean="0">
              <a:latin typeface="Bahnschrift Condensed" panose="020B0502040204020203" pitchFamily="34" charset="0"/>
            </a:rPr>
            <a:t>.</a:t>
          </a:r>
          <a:endParaRPr lang="en-US" sz="2800" dirty="0">
            <a:latin typeface="Bahnschrift Condensed" panose="020B0502040204020203" pitchFamily="34" charset="0"/>
          </a:endParaRPr>
        </a:p>
      </dgm:t>
    </dgm:pt>
    <dgm:pt modelId="{41E7512C-A9B2-4BEE-86E1-7A24DE39A1C9}" type="parTrans" cxnId="{438EE122-CB7D-4546-ABE6-EAE6EA2D6D6F}">
      <dgm:prSet/>
      <dgm:spPr/>
      <dgm:t>
        <a:bodyPr/>
        <a:lstStyle/>
        <a:p>
          <a:endParaRPr lang="ru-RU"/>
        </a:p>
      </dgm:t>
    </dgm:pt>
    <dgm:pt modelId="{CBC56344-C461-45B1-B421-76B589941019}" type="sibTrans" cxnId="{438EE122-CB7D-4546-ABE6-EAE6EA2D6D6F}">
      <dgm:prSet/>
      <dgm:spPr/>
      <dgm:t>
        <a:bodyPr/>
        <a:lstStyle/>
        <a:p>
          <a:endParaRPr lang="ru-RU"/>
        </a:p>
      </dgm:t>
    </dgm:pt>
    <dgm:pt modelId="{183952D0-0C73-48B9-BBE5-AF1BD54BB6F3}" type="pres">
      <dgm:prSet presAssocID="{9D5DC784-3CBE-43D6-B227-9DD7E99D0DB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FDCEA11-1DCC-450C-B3A2-D9C39D8D8CE5}" type="pres">
      <dgm:prSet presAssocID="{9D5DC784-3CBE-43D6-B227-9DD7E99D0DB0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50000"/>
            </a:schemeClr>
          </a:solidFill>
        </a:ln>
      </dgm:spPr>
    </dgm:pt>
    <dgm:pt modelId="{69411756-4EA3-40D1-8E75-94B5E0BC009E}" type="pres">
      <dgm:prSet presAssocID="{9D5DC784-3CBE-43D6-B227-9DD7E99D0DB0}" presName="theList" presStyleCnt="0"/>
      <dgm:spPr/>
    </dgm:pt>
    <dgm:pt modelId="{49D76CDF-4CBD-4A2F-B777-D8BF142D540D}" type="pres">
      <dgm:prSet presAssocID="{A44DF0CC-8DD2-4A15-8DC7-4C6F3576D01C}" presName="aNode" presStyleLbl="fgAcc1" presStyleIdx="0" presStyleCnt="1" custLinFactNeighborX="531" custLinFactNeighborY="12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25B83-818E-47E2-AE16-BC9EBF93CEBC}" type="pres">
      <dgm:prSet presAssocID="{A44DF0CC-8DD2-4A15-8DC7-4C6F3576D01C}" presName="aSpace" presStyleCnt="0"/>
      <dgm:spPr/>
    </dgm:pt>
  </dgm:ptLst>
  <dgm:cxnLst>
    <dgm:cxn modelId="{8A02D466-4DC5-4028-B131-366BCC7F9157}" type="presOf" srcId="{A44DF0CC-8DD2-4A15-8DC7-4C6F3576D01C}" destId="{49D76CDF-4CBD-4A2F-B777-D8BF142D540D}" srcOrd="0" destOrd="0" presId="urn:microsoft.com/office/officeart/2005/8/layout/pyramid2"/>
    <dgm:cxn modelId="{80CBD1B2-9C82-4587-A735-BEAA4122BFE3}" type="presOf" srcId="{9D5DC784-3CBE-43D6-B227-9DD7E99D0DB0}" destId="{183952D0-0C73-48B9-BBE5-AF1BD54BB6F3}" srcOrd="0" destOrd="0" presId="urn:microsoft.com/office/officeart/2005/8/layout/pyramid2"/>
    <dgm:cxn modelId="{438EE122-CB7D-4546-ABE6-EAE6EA2D6D6F}" srcId="{9D5DC784-3CBE-43D6-B227-9DD7E99D0DB0}" destId="{A44DF0CC-8DD2-4A15-8DC7-4C6F3576D01C}" srcOrd="0" destOrd="0" parTransId="{41E7512C-A9B2-4BEE-86E1-7A24DE39A1C9}" sibTransId="{CBC56344-C461-45B1-B421-76B589941019}"/>
    <dgm:cxn modelId="{0688A5BC-DCE4-4B6C-AE1D-1A4FCBCFB470}" type="presParOf" srcId="{183952D0-0C73-48B9-BBE5-AF1BD54BB6F3}" destId="{1FDCEA11-1DCC-450C-B3A2-D9C39D8D8CE5}" srcOrd="0" destOrd="0" presId="urn:microsoft.com/office/officeart/2005/8/layout/pyramid2"/>
    <dgm:cxn modelId="{E03603FD-18BF-4BEC-BC1D-F19D08C4F947}" type="presParOf" srcId="{183952D0-0C73-48B9-BBE5-AF1BD54BB6F3}" destId="{69411756-4EA3-40D1-8E75-94B5E0BC009E}" srcOrd="1" destOrd="0" presId="urn:microsoft.com/office/officeart/2005/8/layout/pyramid2"/>
    <dgm:cxn modelId="{357AB78C-6A0A-4509-A44F-54B3F2220A2A}" type="presParOf" srcId="{69411756-4EA3-40D1-8E75-94B5E0BC009E}" destId="{49D76CDF-4CBD-4A2F-B777-D8BF142D540D}" srcOrd="0" destOrd="0" presId="urn:microsoft.com/office/officeart/2005/8/layout/pyramid2"/>
    <dgm:cxn modelId="{7E4CD6EC-E54F-484E-9B9F-97FDC99A6FFB}" type="presParOf" srcId="{69411756-4EA3-40D1-8E75-94B5E0BC009E}" destId="{F6D25B83-818E-47E2-AE16-BC9EBF93CEBC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C79E-81E3-4FC1-BFD7-3EEAFD1A9CEC}">
      <dsp:nvSpPr>
        <dsp:cNvPr id="0" name=""/>
        <dsp:cNvSpPr/>
      </dsp:nvSpPr>
      <dsp:spPr>
        <a:xfrm>
          <a:off x="0" y="1054"/>
          <a:ext cx="8964488" cy="1079065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bg2">
              <a:lumMod val="1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b="1" i="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ЛУВР – СКАРБНИЦЯ   СВІТУ </a:t>
          </a:r>
          <a:r>
            <a:rPr lang="ru-RU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(фр. </a:t>
          </a:r>
          <a:r>
            <a:rPr lang="en-US" sz="32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Musée</a:t>
          </a:r>
          <a:r>
            <a:rPr lang="en-US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du Louvre) </a:t>
          </a:r>
          <a:endParaRPr lang="uk-UA" sz="3200" b="1" i="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2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54"/>
        <a:ext cx="8964488" cy="1079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0FC39-805E-4311-A008-EE8662F83F28}">
      <dsp:nvSpPr>
        <dsp:cNvPr id="0" name=""/>
        <dsp:cNvSpPr/>
      </dsp:nvSpPr>
      <dsp:spPr>
        <a:xfrm>
          <a:off x="0" y="0"/>
          <a:ext cx="4914886" cy="5805263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>
              <a:lumMod val="50000"/>
            </a:schemeClr>
          </a:solidFill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B3A6C4-ABB5-4DBD-BC9E-33D5638A809E}">
      <dsp:nvSpPr>
        <dsp:cNvPr id="0" name=""/>
        <dsp:cNvSpPr/>
      </dsp:nvSpPr>
      <dsp:spPr>
        <a:xfrm>
          <a:off x="2457443" y="583644"/>
          <a:ext cx="3194676" cy="1374214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rnd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Понеділок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четвер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субота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 09:00 до 18:00, середа та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п'ятниця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з 09:00 до 21:45.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Вівторок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вихідний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24527" y="650728"/>
        <a:ext cx="3060508" cy="1240046"/>
      </dsp:txXfrm>
    </dsp:sp>
    <dsp:sp modelId="{CFF6E98F-FD5D-4151-8006-5BF588BD2361}">
      <dsp:nvSpPr>
        <dsp:cNvPr id="0" name=""/>
        <dsp:cNvSpPr/>
      </dsp:nvSpPr>
      <dsp:spPr>
        <a:xfrm>
          <a:off x="2457443" y="2129636"/>
          <a:ext cx="3194676" cy="13742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Сувен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ірний м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агазин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розташовується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Алеї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Великого Лувра і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працює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понеділок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четвер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суботу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неділю</a:t>
          </a: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до 19:00. </a:t>
          </a:r>
          <a:r>
            <a:rPr lang="ru-RU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Середа і п'ятниця до 21:45.</a:t>
          </a:r>
        </a:p>
      </dsp:txBody>
      <dsp:txXfrm>
        <a:off x="2524527" y="2196720"/>
        <a:ext cx="3060508" cy="1240046"/>
      </dsp:txXfrm>
    </dsp:sp>
    <dsp:sp modelId="{F291F770-2DD0-4A8B-B89C-9B0C05BB0016}">
      <dsp:nvSpPr>
        <dsp:cNvPr id="0" name=""/>
        <dsp:cNvSpPr/>
      </dsp:nvSpPr>
      <dsp:spPr>
        <a:xfrm>
          <a:off x="2457443" y="3659575"/>
          <a:ext cx="3194676" cy="1374214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rnd" cmpd="sng" algn="ctr">
          <a:solidFill>
            <a:schemeClr val="tx2">
              <a:lumMod val="5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Музей </a:t>
          </a:r>
          <a:r>
            <a:rPr lang="ru-RU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закритий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січня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ru-RU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травня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11 листопада, 25 </a:t>
          </a:r>
          <a:r>
            <a:rPr lang="ru-RU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грудня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4527" y="3726659"/>
        <a:ext cx="3060508" cy="1240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27090-E1B8-4D00-9294-A29664B63773}">
      <dsp:nvSpPr>
        <dsp:cNvPr id="0" name=""/>
        <dsp:cNvSpPr/>
      </dsp:nvSpPr>
      <dsp:spPr>
        <a:xfrm>
          <a:off x="0" y="0"/>
          <a:ext cx="4633557" cy="695739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4E3D-6549-4AC2-990A-773021304E2A}">
      <dsp:nvSpPr>
        <dsp:cNvPr id="0" name=""/>
        <dsp:cNvSpPr/>
      </dsp:nvSpPr>
      <dsp:spPr>
        <a:xfrm>
          <a:off x="2316778" y="696418"/>
          <a:ext cx="3011812" cy="24731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АДРЕСА</a:t>
          </a:r>
        </a:p>
        <a:p>
          <a:pPr lvl="0" algn="just" defTabSz="66675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Один з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найбільших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музеїв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світу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розташований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правому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березі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Сени в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першому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окрузі</a:t>
          </a:r>
          <a:r>
            <a:rPr lang="ru-RU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Парижа.</a:t>
          </a:r>
          <a:r>
            <a:rPr lang="en-US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Rue de </a:t>
          </a:r>
          <a:r>
            <a:rPr lang="en-US" sz="1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Rivoli</a:t>
          </a:r>
          <a:r>
            <a:rPr lang="en-US" sz="1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75001 Paris</a:t>
          </a:r>
          <a:r>
            <a:rPr lang="uk-UA" sz="1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u-RU" sz="1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400" kern="1200" dirty="0">
            <a:effectLst/>
            <a:latin typeface="Harlow Solid Italic" panose="04030604020F02020D02" pitchFamily="82" charset="0"/>
            <a:cs typeface="Times New Roman" panose="02020603050405020304" pitchFamily="18" charset="0"/>
          </a:endParaRPr>
        </a:p>
      </dsp:txBody>
      <dsp:txXfrm>
        <a:off x="2437506" y="817146"/>
        <a:ext cx="2770356" cy="2231679"/>
      </dsp:txXfrm>
    </dsp:sp>
    <dsp:sp modelId="{BE28EEE2-1A4A-4F56-8EEA-8A3B8492C5B5}">
      <dsp:nvSpPr>
        <dsp:cNvPr id="0" name=""/>
        <dsp:cNvSpPr/>
      </dsp:nvSpPr>
      <dsp:spPr>
        <a:xfrm>
          <a:off x="2316778" y="3478696"/>
          <a:ext cx="3011812" cy="24731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Постійна експозиція - 12 € </a:t>
          </a:r>
          <a:r>
            <a:rPr lang="uk-UA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(з жовтня по березень кожна перша неділя місяця вхід безкоштовний). Постійна експозиція + всі тимчасові виставки - 16 €. До 18 років - безкоштовно.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7506" y="3599424"/>
        <a:ext cx="2770356" cy="2231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CEA11-1DCC-450C-B3A2-D9C39D8D8CE5}">
      <dsp:nvSpPr>
        <dsp:cNvPr id="0" name=""/>
        <dsp:cNvSpPr/>
      </dsp:nvSpPr>
      <dsp:spPr>
        <a:xfrm>
          <a:off x="859786" y="0"/>
          <a:ext cx="6237311" cy="6237311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50000"/>
            </a:schemeClr>
          </a:solidFill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D76CDF-4CBD-4A2F-B777-D8BF142D540D}">
      <dsp:nvSpPr>
        <dsp:cNvPr id="0" name=""/>
        <dsp:cNvSpPr/>
      </dsp:nvSpPr>
      <dsp:spPr>
        <a:xfrm>
          <a:off x="3999969" y="692107"/>
          <a:ext cx="4054252" cy="4434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Відповідно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до постанов уряду про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боротьбу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з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поширенням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вірусу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Covid-19 Лувр і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національний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музей Ежена-Делакруа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закриті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до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вівторка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, 15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грудня</a:t>
          </a:r>
          <a:r>
            <a:rPr lang="ru-RU" sz="2800" b="0" kern="1200" dirty="0" smtClean="0">
              <a:latin typeface="Bahnschrift Condensed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2800" b="0" kern="1200" dirty="0" err="1" smtClean="0">
              <a:latin typeface="Bahnschrift Condensed" panose="020B0502040204020203" pitchFamily="34" charset="0"/>
              <a:cs typeface="Times New Roman" panose="02020603050405020304" pitchFamily="18" charset="0"/>
            </a:rPr>
            <a:t>включно</a:t>
          </a:r>
          <a:r>
            <a:rPr lang="ru-RU" sz="2800" b="0" kern="1200" dirty="0" smtClean="0">
              <a:latin typeface="Bahnschrift Condensed" panose="020B0502040204020203" pitchFamily="34" charset="0"/>
            </a:rPr>
            <a:t>.</a:t>
          </a:r>
          <a:endParaRPr lang="en-US" sz="2800" kern="1200" dirty="0">
            <a:latin typeface="Bahnschrift Condensed" panose="020B0502040204020203" pitchFamily="34" charset="0"/>
          </a:endParaRPr>
        </a:p>
      </dsp:txBody>
      <dsp:txXfrm>
        <a:off x="4197881" y="890019"/>
        <a:ext cx="3658428" cy="4038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2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5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55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61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7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996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92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27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7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3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81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0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0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7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9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4209392"/>
              </p:ext>
            </p:extLst>
          </p:nvPr>
        </p:nvGraphicFramePr>
        <p:xfrm>
          <a:off x="179512" y="260648"/>
          <a:ext cx="896448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1_956_01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3075" y="2348880"/>
            <a:ext cx="8217361" cy="435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4" y="404664"/>
            <a:ext cx="536589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ПЕРЛИНА МУЗЕЮ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Мо́на</a:t>
            </a:r>
            <a:r>
              <a:rPr lang="ru-RU" dirty="0" smtClean="0"/>
              <a:t> </a:t>
            </a:r>
            <a:r>
              <a:rPr lang="ru-RU" dirty="0" err="1"/>
              <a:t>Ліза</a:t>
            </a:r>
            <a:r>
              <a:rPr lang="ru-RU" dirty="0"/>
              <a:t> (Джоконда) (</a:t>
            </a:r>
            <a:r>
              <a:rPr lang="ru-RU" dirty="0" err="1"/>
              <a:t>італ</a:t>
            </a:r>
            <a:r>
              <a:rPr lang="ru-RU" dirty="0"/>
              <a:t>. </a:t>
            </a:r>
            <a:r>
              <a:rPr lang="en-US" dirty="0">
                <a:latin typeface="Algerian" panose="04020705040A02060702" pitchFamily="82" charset="0"/>
              </a:rPr>
              <a:t>Mona Lisa, La </a:t>
            </a:r>
            <a:r>
              <a:rPr lang="en-US" dirty="0" err="1">
                <a:latin typeface="Algerian" panose="04020705040A02060702" pitchFamily="82" charset="0"/>
              </a:rPr>
              <a:t>Gioconda</a:t>
            </a:r>
            <a:r>
              <a:rPr lang="en-US" dirty="0">
                <a:latin typeface="Algerian" panose="04020705040A02060702" pitchFamily="82" charset="0"/>
              </a:rPr>
              <a:t>, </a:t>
            </a:r>
            <a:r>
              <a:rPr lang="ru-RU" dirty="0"/>
              <a:t>фр. </a:t>
            </a:r>
            <a:r>
              <a:rPr lang="en-US" dirty="0">
                <a:latin typeface="Algerian" panose="04020705040A02060702" pitchFamily="82" charset="0"/>
              </a:rPr>
              <a:t>La </a:t>
            </a:r>
            <a:r>
              <a:rPr lang="en-US" dirty="0" err="1">
                <a:latin typeface="Algerian" panose="04020705040A02060702" pitchFamily="82" charset="0"/>
              </a:rPr>
              <a:t>Joconde</a:t>
            </a:r>
            <a:r>
              <a:rPr lang="en-US" dirty="0">
                <a:latin typeface="Algerian" panose="04020705040A02060702" pitchFamily="82" charset="0"/>
              </a:rPr>
              <a:t>)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916832"/>
            <a:ext cx="3198833" cy="476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291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1"/>
            <a:ext cx="6842721" cy="836711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Лувра,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сокровищ,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942415" y="5445223"/>
            <a:ext cx="6591985" cy="1241373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НІКА САМОФРАКІЙСЬКА</a:t>
            </a:r>
            <a:endParaRPr lang="en-US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87824" y="836712"/>
            <a:ext cx="3790950" cy="505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1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88640"/>
            <a:ext cx="3851920" cy="532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1415752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Венера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Мілосская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93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1"/>
            <a:ext cx="6591985" cy="908719"/>
          </a:xfrm>
        </p:spPr>
        <p:txBody>
          <a:bodyPr/>
          <a:lstStyle/>
          <a:p>
            <a:pPr algn="ctr"/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ВИСТАВКИ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908720"/>
            <a:ext cx="8964487" cy="26642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року по 24 лютого 2020 року Музей Лувра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показуєвав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Леонардо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500-ліття з дня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галереї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 художника», яка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геніям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Ренесансу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Донателло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Мікеланджело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15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Альбрехта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Альтдорфер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69187"/>
            <a:ext cx="3672408" cy="349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80" y="3144391"/>
            <a:ext cx="2880320" cy="371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270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1"/>
            <a:ext cx="6591985" cy="908719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908720"/>
            <a:ext cx="8964487" cy="5002502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жаль у період пандемії всі екскурсії відмінені.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пропонує екскурсії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аудіо гідом можна вільно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користуватися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аудіо гідом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вибирати кімнати (значок із номером кімнати) або створені (значок із мініатюрними виробами), якщо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бажаєш використати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коментар. Ваше положення в музеї постійно відображається на екрані: кімната, в якій ви знаходитесь, міг. Ви можете збільшити карту. Так ви завжди будете знати, на якому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поверсі ви знаходитися 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якій колекції або частині музею ви знаходитесь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проводить як індивідуальні екскурсії так і групові, а також різноманітні колоквіуми.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пропонує віртуальні екскурсії, зокрема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Ліза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 Один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один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Joconde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бличчя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Лизой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Лувром.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Леонардо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500-літньої з дня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вхідного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квитка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стартую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музею.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26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82683743"/>
              </p:ext>
            </p:extLst>
          </p:nvPr>
        </p:nvGraphicFramePr>
        <p:xfrm>
          <a:off x="251520" y="620688"/>
          <a:ext cx="8892480" cy="623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253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15666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ВСІМ ДЯКУЮ ЗА УВАГУ!</a:t>
            </a:r>
            <a:endParaRPr lang="en-US" b="1" dirty="0">
              <a:latin typeface="Copperplate Gothic Light" panose="020E05070202060204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348" y="32792"/>
            <a:ext cx="2057400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567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0"/>
            <a:ext cx="8934934" cy="1196751"/>
          </a:xfrm>
        </p:spPr>
        <p:txBody>
          <a:bodyPr>
            <a:normAutofit/>
          </a:bodyPr>
          <a:lstStyle/>
          <a:p>
            <a:pPr algn="ctr"/>
            <a:r>
              <a:rPr lang="uk-UA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 РОБОТИ </a:t>
            </a:r>
            <a:r>
              <a:rPr lang="uk-U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МУЗЕЮ ЛУВР  (</a:t>
            </a:r>
            <a:r>
              <a:rPr lang="uk-UA" sz="3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</a:t>
            </a:r>
            <a:r>
              <a:rPr lang="uk-U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Musée</a:t>
            </a:r>
            <a:r>
              <a:rPr lang="en-US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Louvre)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73613883"/>
              </p:ext>
            </p:extLst>
          </p:nvPr>
        </p:nvGraphicFramePr>
        <p:xfrm>
          <a:off x="0" y="1052736"/>
          <a:ext cx="565212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4251" y="2966978"/>
            <a:ext cx="3580195" cy="262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6050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6095" y="-34636"/>
            <a:ext cx="3790950" cy="252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25388914"/>
              </p:ext>
            </p:extLst>
          </p:nvPr>
        </p:nvGraphicFramePr>
        <p:xfrm>
          <a:off x="107504" y="0"/>
          <a:ext cx="5328591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5" y="-4548"/>
            <a:ext cx="89499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5870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935141"/>
            <a:ext cx="9036496" cy="392285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2000" dirty="0"/>
              <a:t>Підстава Лувру, як замку-фортеці, сталося в 1190 році, коли король Філіп-Август звів Велику вежу Лувру. Замок був необхідний для охорони низовий річки Сени, часто піддавалася набігам вікінгів. В 1317 році сюди була перенесена королівська скарбниця. Замок став королівською резиденцією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/>
              <a:t>Початок чудового Лувру, відомого тепер у всьому світі, почалося в 1528 році, коли </a:t>
            </a:r>
            <a:r>
              <a:rPr lang="uk-UA" sz="2000" dirty="0" err="1" smtClean="0"/>
              <a:t>обвіша</a:t>
            </a:r>
            <a:r>
              <a:rPr lang="uk-UA" sz="2000" dirty="0" smtClean="0"/>
              <a:t> </a:t>
            </a:r>
            <a:r>
              <a:rPr lang="uk-UA" sz="2000" dirty="0"/>
              <a:t>Велика Башта Лувру була знесена і в 1546 році почалося розширення наявного палацу і будівництво нових будівель палацу. У період з 1546 до 1682 рік у Луврі було створено безліч внутрішніх і зовнішніх будівель, багато з яких на сьогодні визначають впізнаваний вигляд Лувру. Були побудовані два нових крила, квадратний двір, Колонада Лувру, за рахунок нових прибудов площа палацу збільшилася в чотири рази</a:t>
            </a:r>
            <a:r>
              <a:rPr lang="uk-UA" sz="2000" dirty="0" smtClean="0"/>
              <a:t>.</a:t>
            </a:r>
          </a:p>
          <a:p>
            <a:pPr algn="just"/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заснований</a:t>
            </a:r>
            <a:r>
              <a:rPr lang="ru-RU" sz="2000" b="1" dirty="0"/>
              <a:t> 8 листопада 1793 року.</a:t>
            </a:r>
          </a:p>
          <a:p>
            <a:pPr algn="just"/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584" y="10197"/>
            <a:ext cx="374441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23"/>
            <a:ext cx="5531296" cy="291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08770" y="0"/>
            <a:ext cx="3535230" cy="7029400"/>
          </a:xfrm>
        </p:spPr>
        <p:txBody>
          <a:bodyPr>
            <a:noAutofit/>
          </a:bodyPr>
          <a:lstStyle/>
          <a:p>
            <a:pPr algn="just"/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 зазнав декілька значних реорганізацій. Найбільша — створення </a:t>
            </a:r>
            <a:r>
              <a:rPr lang="uk-UA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музея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`</a:t>
            </a:r>
            <a:r>
              <a:rPr lang="uk-UA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Орсе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передача туди всіх творів 3 1848 по 1914 роки. Саме в музей д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`</a:t>
            </a:r>
            <a:r>
              <a:rPr lang="uk-UA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Орсе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увійшли картини </a:t>
            </a:r>
            <a:r>
              <a:rPr lang="uk-UA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імперссіоністів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інших мистецьких напрямків. Твори майстрів 20 століття збирає, вивчає і експонує Музей сучасного мистецтва імені Жоржа </a:t>
            </a:r>
            <a:r>
              <a:rPr lang="uk-UA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Помпіду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Хронологічно експозиції Лувра закінчуються 1848 роком.</a:t>
            </a:r>
            <a:endParaRPr lang="uk-U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0344"/>
            <a:ext cx="4249255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9350ebb8a893d9b4606f6c38f1fb06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609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64088" y="1"/>
            <a:ext cx="36004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2008 року,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експонати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музею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розділені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8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колекцій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Стародавній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Схід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Стародвній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Стародавня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Греція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Етрурія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Рим, 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ісламу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мусульманської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Іспанії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Індії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ужиткове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порцеляна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закордонна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східні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килими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сюжетні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гобелени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вишивки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кераміка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Образотворче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4" y="0"/>
            <a:ext cx="4400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18093" y="0"/>
            <a:ext cx="4725907" cy="6858000"/>
          </a:xfrm>
        </p:spPr>
        <p:txBody>
          <a:bodyPr>
            <a:normAutofit/>
          </a:bodyPr>
          <a:lstStyle/>
          <a:p>
            <a:pPr algn="just"/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 містить понад 380 000 експонатів, з яких лише 35 000 виставлені у восьми залах загальною площею більш ніж 60 000 м². Лувр демонструє скульптуру , твори мистецтва, картини , малюнки та археологічні знахідки. Це найбільш відвідуваний музей у світі, в середньому 15 000 відвідувачів в день, 65 відсотків з яких складають туристи.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30130183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-23161"/>
            <a:ext cx="4876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4984300" y="0"/>
            <a:ext cx="4159695" cy="6858000"/>
          </a:xfrm>
        </p:spPr>
        <p:txBody>
          <a:bodyPr>
            <a:normAutofit/>
          </a:bodyPr>
          <a:lstStyle/>
          <a:p>
            <a:pPr algn="just"/>
            <a:endParaRPr lang="en-US" sz="2400" dirty="0" smtClean="0"/>
          </a:p>
          <a:p>
            <a:pPr algn="just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1981 році за рішенням президента Республіки Франсуа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Міттерана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почалися реставраційні роботи в Луврі. Найдавніші частини (руїни головної вежі) були відновлені, а у дворі Наполеона з'явилася знаменита піраміда, за допомогою якої здійснюється зв'язок між новими залами і двором. Автор піраміди - американський архітектор китайського походження Йох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Мінг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474</TotalTime>
  <Words>776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Algerian</vt:lpstr>
      <vt:lpstr>Arial</vt:lpstr>
      <vt:lpstr>Arial Black</vt:lpstr>
      <vt:lpstr>Bahnschrift Condensed</vt:lpstr>
      <vt:lpstr>Century Gothic</vt:lpstr>
      <vt:lpstr>Copperplate Gothic Light</vt:lpstr>
      <vt:lpstr>Harlow Solid Italic</vt:lpstr>
      <vt:lpstr>Times New Roman</vt:lpstr>
      <vt:lpstr>Wingdings</vt:lpstr>
      <vt:lpstr>Wingdings 3</vt:lpstr>
      <vt:lpstr>Легкий дым</vt:lpstr>
      <vt:lpstr>Презентация PowerPoint</vt:lpstr>
      <vt:lpstr>ГРАФІК РОБОТИ МУЗЕЮ ЛУВР  (фр. Musée du Louvre)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ПЕРЛИНА МУЗЕЮ  Мо́на Ліза (Джоконда) (італ. Mona Lisa, La Gioconda, фр. La Joconde) </vt:lpstr>
      <vt:lpstr>Шедеври Лувра, це не тільки картини, і серед його покращених сокровищ, що відносяться до місцевих місць, є:</vt:lpstr>
      <vt:lpstr>Презентация PowerPoint</vt:lpstr>
      <vt:lpstr>ВИСТАВКИ</vt:lpstr>
      <vt:lpstr>ЕКСКУРСІЇ</vt:lpstr>
      <vt:lpstr>Презентация PowerPoint</vt:lpstr>
      <vt:lpstr> ВСІМ 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Андрій</dc:creator>
  <cp:lastModifiedBy>Пользователь</cp:lastModifiedBy>
  <cp:revision>92</cp:revision>
  <dcterms:created xsi:type="dcterms:W3CDTF">2013-04-07T10:00:26Z</dcterms:created>
  <dcterms:modified xsi:type="dcterms:W3CDTF">2020-11-29T09:04:12Z</dcterms:modified>
</cp:coreProperties>
</file>