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57" r:id="rId3"/>
    <p:sldId id="259" r:id="rId4"/>
    <p:sldId id="262" r:id="rId5"/>
    <p:sldId id="263" r:id="rId6"/>
    <p:sldId id="282" r:id="rId7"/>
    <p:sldId id="283" r:id="rId8"/>
    <p:sldId id="265" r:id="rId9"/>
    <p:sldId id="284" r:id="rId10"/>
    <p:sldId id="285" r:id="rId11"/>
    <p:sldId id="286" r:id="rId12"/>
    <p:sldId id="287" r:id="rId13"/>
    <p:sldId id="288" r:id="rId14"/>
    <p:sldId id="294" r:id="rId15"/>
    <p:sldId id="289" r:id="rId16"/>
    <p:sldId id="290" r:id="rId17"/>
    <p:sldId id="293" r:id="rId18"/>
    <p:sldId id="291" r:id="rId19"/>
    <p:sldId id="295" r:id="rId20"/>
    <p:sldId id="292" r:id="rId21"/>
    <p:sldId id="296" r:id="rId22"/>
    <p:sldId id="297" r:id="rId23"/>
    <p:sldId id="298" r:id="rId24"/>
    <p:sldId id="299" r:id="rId25"/>
    <p:sldId id="300" r:id="rId26"/>
    <p:sldId id="30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91012-10CE-4F0F-8C41-632688570133}" type="datetimeFigureOut">
              <a:rPr lang="uk-UA" smtClean="0"/>
              <a:t>01.03.2020</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63E86-3B50-436F-81BD-FAC0E7159BBE}" type="slidenum">
              <a:rPr lang="uk-UA" smtClean="0"/>
              <a:t>‹№›</a:t>
            </a:fld>
            <a:endParaRPr lang="uk-UA"/>
          </a:p>
        </p:txBody>
      </p:sp>
    </p:spTree>
    <p:extLst>
      <p:ext uri="{BB962C8B-B14F-4D97-AF65-F5344CB8AC3E}">
        <p14:creationId xmlns:p14="http://schemas.microsoft.com/office/powerpoint/2010/main" val="64851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FA263E86-3B50-436F-81BD-FAC0E7159BBE}" type="slidenum">
              <a:rPr lang="uk-UA" smtClean="0"/>
              <a:t>2</a:t>
            </a:fld>
            <a:endParaRPr lang="uk-UA"/>
          </a:p>
        </p:txBody>
      </p:sp>
    </p:spTree>
    <p:extLst>
      <p:ext uri="{BB962C8B-B14F-4D97-AF65-F5344CB8AC3E}">
        <p14:creationId xmlns:p14="http://schemas.microsoft.com/office/powerpoint/2010/main" val="2427152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32066CA-824C-447B-8979-CDADAC4E00EB}" type="datetimeFigureOut">
              <a:rPr lang="uk-UA" smtClean="0"/>
              <a:t>01.03.2020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7015427-7BE2-41AB-AF71-F1AC1C654FE7}" type="slidenum">
              <a:rPr lang="uk-UA" smtClean="0"/>
              <a:t>‹№›</a:t>
            </a:fld>
            <a:endParaRPr lang="uk-UA"/>
          </a:p>
        </p:txBody>
      </p:sp>
    </p:spTree>
    <p:extLst>
      <p:ext uri="{BB962C8B-B14F-4D97-AF65-F5344CB8AC3E}">
        <p14:creationId xmlns:p14="http://schemas.microsoft.com/office/powerpoint/2010/main" val="779075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32066CA-824C-447B-8979-CDADAC4E00EB}" type="datetimeFigureOut">
              <a:rPr lang="uk-UA" smtClean="0"/>
              <a:t>01.03.2020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7015427-7BE2-41AB-AF71-F1AC1C654FE7}" type="slidenum">
              <a:rPr lang="uk-UA" smtClean="0"/>
              <a:t>‹№›</a:t>
            </a:fld>
            <a:endParaRPr lang="uk-UA"/>
          </a:p>
        </p:txBody>
      </p:sp>
    </p:spTree>
    <p:extLst>
      <p:ext uri="{BB962C8B-B14F-4D97-AF65-F5344CB8AC3E}">
        <p14:creationId xmlns:p14="http://schemas.microsoft.com/office/powerpoint/2010/main" val="3020838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32066CA-824C-447B-8979-CDADAC4E00EB}" type="datetimeFigureOut">
              <a:rPr lang="uk-UA" smtClean="0"/>
              <a:t>01.03.2020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7015427-7BE2-41AB-AF71-F1AC1C654FE7}" type="slidenum">
              <a:rPr lang="uk-UA" smtClean="0"/>
              <a:t>‹№›</a:t>
            </a:fld>
            <a:endParaRPr lang="uk-U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82908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32066CA-824C-447B-8979-CDADAC4E00EB}" type="datetimeFigureOut">
              <a:rPr lang="uk-UA" smtClean="0"/>
              <a:t>01.03.2020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7015427-7BE2-41AB-AF71-F1AC1C654FE7}" type="slidenum">
              <a:rPr lang="uk-UA" smtClean="0"/>
              <a:t>‹№›</a:t>
            </a:fld>
            <a:endParaRPr lang="uk-UA"/>
          </a:p>
        </p:txBody>
      </p:sp>
    </p:spTree>
    <p:extLst>
      <p:ext uri="{BB962C8B-B14F-4D97-AF65-F5344CB8AC3E}">
        <p14:creationId xmlns:p14="http://schemas.microsoft.com/office/powerpoint/2010/main" val="77390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32066CA-824C-447B-8979-CDADAC4E00EB}" type="datetimeFigureOut">
              <a:rPr lang="uk-UA" smtClean="0"/>
              <a:t>01.03.2020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7015427-7BE2-41AB-AF71-F1AC1C654FE7}" type="slidenum">
              <a:rPr lang="uk-UA" smtClean="0"/>
              <a:t>‹№›</a:t>
            </a:fld>
            <a:endParaRPr lang="uk-U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12224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32066CA-824C-447B-8979-CDADAC4E00EB}" type="datetimeFigureOut">
              <a:rPr lang="uk-UA" smtClean="0"/>
              <a:t>01.03.2020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7015427-7BE2-41AB-AF71-F1AC1C654FE7}" type="slidenum">
              <a:rPr lang="uk-UA" smtClean="0"/>
              <a:t>‹№›</a:t>
            </a:fld>
            <a:endParaRPr lang="uk-UA"/>
          </a:p>
        </p:txBody>
      </p:sp>
    </p:spTree>
    <p:extLst>
      <p:ext uri="{BB962C8B-B14F-4D97-AF65-F5344CB8AC3E}">
        <p14:creationId xmlns:p14="http://schemas.microsoft.com/office/powerpoint/2010/main" val="86731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32066CA-824C-447B-8979-CDADAC4E00EB}" type="datetimeFigureOut">
              <a:rPr lang="uk-UA" smtClean="0"/>
              <a:t>01.03.2020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7015427-7BE2-41AB-AF71-F1AC1C654FE7}" type="slidenum">
              <a:rPr lang="uk-UA" smtClean="0"/>
              <a:t>‹№›</a:t>
            </a:fld>
            <a:endParaRPr lang="uk-UA"/>
          </a:p>
        </p:txBody>
      </p:sp>
    </p:spTree>
    <p:extLst>
      <p:ext uri="{BB962C8B-B14F-4D97-AF65-F5344CB8AC3E}">
        <p14:creationId xmlns:p14="http://schemas.microsoft.com/office/powerpoint/2010/main" val="2739743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32066CA-824C-447B-8979-CDADAC4E00EB}" type="datetimeFigureOut">
              <a:rPr lang="uk-UA" smtClean="0"/>
              <a:t>01.03.2020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7015427-7BE2-41AB-AF71-F1AC1C654FE7}" type="slidenum">
              <a:rPr lang="uk-UA" smtClean="0"/>
              <a:t>‹№›</a:t>
            </a:fld>
            <a:endParaRPr lang="uk-UA"/>
          </a:p>
        </p:txBody>
      </p:sp>
    </p:spTree>
    <p:extLst>
      <p:ext uri="{BB962C8B-B14F-4D97-AF65-F5344CB8AC3E}">
        <p14:creationId xmlns:p14="http://schemas.microsoft.com/office/powerpoint/2010/main" val="1363536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32066CA-824C-447B-8979-CDADAC4E00EB}" type="datetimeFigureOut">
              <a:rPr lang="uk-UA" smtClean="0"/>
              <a:t>01.03.2020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7015427-7BE2-41AB-AF71-F1AC1C654FE7}" type="slidenum">
              <a:rPr lang="uk-UA" smtClean="0"/>
              <a:t>‹№›</a:t>
            </a:fld>
            <a:endParaRPr lang="uk-UA"/>
          </a:p>
        </p:txBody>
      </p:sp>
    </p:spTree>
    <p:extLst>
      <p:ext uri="{BB962C8B-B14F-4D97-AF65-F5344CB8AC3E}">
        <p14:creationId xmlns:p14="http://schemas.microsoft.com/office/powerpoint/2010/main" val="308839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32066CA-824C-447B-8979-CDADAC4E00EB}" type="datetimeFigureOut">
              <a:rPr lang="uk-UA" smtClean="0"/>
              <a:t>01.03.2020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7015427-7BE2-41AB-AF71-F1AC1C654FE7}" type="slidenum">
              <a:rPr lang="uk-UA" smtClean="0"/>
              <a:t>‹№›</a:t>
            </a:fld>
            <a:endParaRPr lang="uk-UA"/>
          </a:p>
        </p:txBody>
      </p:sp>
    </p:spTree>
    <p:extLst>
      <p:ext uri="{BB962C8B-B14F-4D97-AF65-F5344CB8AC3E}">
        <p14:creationId xmlns:p14="http://schemas.microsoft.com/office/powerpoint/2010/main" val="3488512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32066CA-824C-447B-8979-CDADAC4E00EB}" type="datetimeFigureOut">
              <a:rPr lang="uk-UA" smtClean="0"/>
              <a:t>01.03.2020</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07015427-7BE2-41AB-AF71-F1AC1C654FE7}" type="slidenum">
              <a:rPr lang="uk-UA" smtClean="0"/>
              <a:t>‹№›</a:t>
            </a:fld>
            <a:endParaRPr lang="uk-UA"/>
          </a:p>
        </p:txBody>
      </p:sp>
    </p:spTree>
    <p:extLst>
      <p:ext uri="{BB962C8B-B14F-4D97-AF65-F5344CB8AC3E}">
        <p14:creationId xmlns:p14="http://schemas.microsoft.com/office/powerpoint/2010/main" val="4279751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A32066CA-824C-447B-8979-CDADAC4E00EB}" type="datetimeFigureOut">
              <a:rPr lang="uk-UA" smtClean="0"/>
              <a:t>01.03.2020</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07015427-7BE2-41AB-AF71-F1AC1C654FE7}" type="slidenum">
              <a:rPr lang="uk-UA" smtClean="0"/>
              <a:t>‹№›</a:t>
            </a:fld>
            <a:endParaRPr lang="uk-UA"/>
          </a:p>
        </p:txBody>
      </p:sp>
    </p:spTree>
    <p:extLst>
      <p:ext uri="{BB962C8B-B14F-4D97-AF65-F5344CB8AC3E}">
        <p14:creationId xmlns:p14="http://schemas.microsoft.com/office/powerpoint/2010/main" val="438569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A32066CA-824C-447B-8979-CDADAC4E00EB}" type="datetimeFigureOut">
              <a:rPr lang="uk-UA" smtClean="0"/>
              <a:t>01.03.2020</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07015427-7BE2-41AB-AF71-F1AC1C654FE7}" type="slidenum">
              <a:rPr lang="uk-UA" smtClean="0"/>
              <a:t>‹№›</a:t>
            </a:fld>
            <a:endParaRPr lang="uk-UA"/>
          </a:p>
        </p:txBody>
      </p:sp>
    </p:spTree>
    <p:extLst>
      <p:ext uri="{BB962C8B-B14F-4D97-AF65-F5344CB8AC3E}">
        <p14:creationId xmlns:p14="http://schemas.microsoft.com/office/powerpoint/2010/main" val="1201590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066CA-824C-447B-8979-CDADAC4E00EB}" type="datetimeFigureOut">
              <a:rPr lang="uk-UA" smtClean="0"/>
              <a:t>01.03.2020</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07015427-7BE2-41AB-AF71-F1AC1C654FE7}" type="slidenum">
              <a:rPr lang="uk-UA" smtClean="0"/>
              <a:t>‹№›</a:t>
            </a:fld>
            <a:endParaRPr lang="uk-UA"/>
          </a:p>
        </p:txBody>
      </p:sp>
    </p:spTree>
    <p:extLst>
      <p:ext uri="{BB962C8B-B14F-4D97-AF65-F5344CB8AC3E}">
        <p14:creationId xmlns:p14="http://schemas.microsoft.com/office/powerpoint/2010/main" val="922584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A32066CA-824C-447B-8979-CDADAC4E00EB}" type="datetimeFigureOut">
              <a:rPr lang="uk-UA" smtClean="0"/>
              <a:t>01.03.2020</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07015427-7BE2-41AB-AF71-F1AC1C654FE7}" type="slidenum">
              <a:rPr lang="uk-UA" smtClean="0"/>
              <a:t>‹№›</a:t>
            </a:fld>
            <a:endParaRPr lang="uk-UA"/>
          </a:p>
        </p:txBody>
      </p:sp>
    </p:spTree>
    <p:extLst>
      <p:ext uri="{BB962C8B-B14F-4D97-AF65-F5344CB8AC3E}">
        <p14:creationId xmlns:p14="http://schemas.microsoft.com/office/powerpoint/2010/main" val="2235421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32066CA-824C-447B-8979-CDADAC4E00EB}" type="datetimeFigureOut">
              <a:rPr lang="uk-UA" smtClean="0"/>
              <a:t>01.03.2020</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07015427-7BE2-41AB-AF71-F1AC1C654FE7}" type="slidenum">
              <a:rPr lang="uk-UA" smtClean="0"/>
              <a:t>‹№›</a:t>
            </a:fld>
            <a:endParaRPr lang="uk-UA"/>
          </a:p>
        </p:txBody>
      </p:sp>
    </p:spTree>
    <p:extLst>
      <p:ext uri="{BB962C8B-B14F-4D97-AF65-F5344CB8AC3E}">
        <p14:creationId xmlns:p14="http://schemas.microsoft.com/office/powerpoint/2010/main" val="351561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32066CA-824C-447B-8979-CDADAC4E00EB}" type="datetimeFigureOut">
              <a:rPr lang="uk-UA" smtClean="0"/>
              <a:t>01.03.2020</a:t>
            </a:fld>
            <a:endParaRPr lang="uk-U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uk-U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7015427-7BE2-41AB-AF71-F1AC1C654FE7}" type="slidenum">
              <a:rPr lang="uk-UA" smtClean="0"/>
              <a:t>‹№›</a:t>
            </a:fld>
            <a:endParaRPr lang="uk-UA"/>
          </a:p>
        </p:txBody>
      </p:sp>
    </p:spTree>
    <p:extLst>
      <p:ext uri="{BB962C8B-B14F-4D97-AF65-F5344CB8AC3E}">
        <p14:creationId xmlns:p14="http://schemas.microsoft.com/office/powerpoint/2010/main" val="2598902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13509" y="222069"/>
            <a:ext cx="11599817" cy="1705205"/>
          </a:xfrm>
        </p:spPr>
        <p:txBody>
          <a:bodyPr/>
          <a:lstStyle/>
          <a:p>
            <a:pPr algn="ctr"/>
            <a:r>
              <a:rPr lang="uk-UA" sz="4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Алюміній. </a:t>
            </a:r>
            <a:br>
              <a:rPr lang="uk-UA" sz="4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uk-UA" sz="4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Фізичні та хімічні властивості</a:t>
            </a:r>
          </a:p>
        </p:txBody>
      </p:sp>
      <p:sp>
        <p:nvSpPr>
          <p:cNvPr id="3" name="Подзаголовок 2"/>
          <p:cNvSpPr>
            <a:spLocks noGrp="1"/>
          </p:cNvSpPr>
          <p:nvPr>
            <p:ph type="subTitle" idx="1"/>
          </p:nvPr>
        </p:nvSpPr>
        <p:spPr>
          <a:xfrm>
            <a:off x="98474" y="5956663"/>
            <a:ext cx="12093526" cy="796834"/>
          </a:xfrm>
        </p:spPr>
        <p:txBody>
          <a:bodyPr>
            <a:normAutofit fontScale="62500" lnSpcReduction="20000"/>
          </a:bodyPr>
          <a:lstStyle/>
          <a:p>
            <a:pPr algn="l"/>
            <a:r>
              <a:rPr lang="uk-UA" sz="37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Алюмінієвмісні мінерали: </a:t>
            </a:r>
          </a:p>
          <a:p>
            <a:pPr algn="l"/>
            <a:r>
              <a:rPr lang="uk-UA" sz="37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 – берил, б – аквамарин, в – рубін, г – сапфір, д – смарагд, е – корунд, є – топаз.</a:t>
            </a:r>
            <a:endParaRPr lang="ru-RU" sz="37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dirty="0"/>
          </a:p>
        </p:txBody>
      </p:sp>
      <p:pic>
        <p:nvPicPr>
          <p:cNvPr id="5" name="Рисунок 4">
            <a:extLst>
              <a:ext uri="{FF2B5EF4-FFF2-40B4-BE49-F238E27FC236}">
                <a16:creationId xmlns:a16="http://schemas.microsoft.com/office/drawing/2014/main" id="{C22B5B18-34F9-477A-A834-8B60C827D519}"/>
              </a:ext>
            </a:extLst>
          </p:cNvPr>
          <p:cNvPicPr/>
          <p:nvPr/>
        </p:nvPicPr>
        <p:blipFill rotWithShape="1">
          <a:blip r:embed="rId2"/>
          <a:srcRect l="31590" t="39093" r="29661" b="36255"/>
          <a:stretch/>
        </p:blipFill>
        <p:spPr bwMode="auto">
          <a:xfrm>
            <a:off x="534572" y="1927275"/>
            <a:ext cx="10818056" cy="40293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8725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8BC3C7-E1DC-4033-8C82-9C42A65ADDD4}"/>
              </a:ext>
            </a:extLst>
          </p:cNvPr>
          <p:cNvSpPr>
            <a:spLocks noGrp="1"/>
          </p:cNvSpPr>
          <p:nvPr>
            <p:ph type="title"/>
          </p:nvPr>
        </p:nvSpPr>
        <p:spPr>
          <a:xfrm>
            <a:off x="98474" y="168812"/>
            <a:ext cx="11971606" cy="900333"/>
          </a:xfrm>
        </p:spPr>
        <p:txBody>
          <a:bodyPr>
            <a:normAutofit fontScale="90000"/>
          </a:bodyPr>
          <a:lstStyle/>
          <a:p>
            <a:pPr algn="ctr"/>
            <a:r>
              <a:rPr lang="en-US" sz="4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ru-RU" sz="4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Будова атома Алюмінію</a:t>
            </a:r>
            <a:br>
              <a:rPr lang="ru-RU" dirty="0"/>
            </a:br>
            <a:endParaRPr lang="ru-RU" dirty="0"/>
          </a:p>
        </p:txBody>
      </p:sp>
      <p:sp>
        <p:nvSpPr>
          <p:cNvPr id="3" name="Місце для вмісту 2">
            <a:extLst>
              <a:ext uri="{FF2B5EF4-FFF2-40B4-BE49-F238E27FC236}">
                <a16:creationId xmlns:a16="http://schemas.microsoft.com/office/drawing/2014/main" id="{D9E85909-8765-438D-9AB1-238D74BE4787}"/>
              </a:ext>
            </a:extLst>
          </p:cNvPr>
          <p:cNvSpPr>
            <a:spLocks noGrp="1"/>
          </p:cNvSpPr>
          <p:nvPr>
            <p:ph idx="1"/>
          </p:nvPr>
        </p:nvSpPr>
        <p:spPr>
          <a:xfrm>
            <a:off x="98474" y="815926"/>
            <a:ext cx="11995052" cy="6042074"/>
          </a:xfrm>
        </p:spPr>
        <p:txBody>
          <a:bodyPr/>
          <a:lstStyle/>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На зовнішньому енергетичному рівні атома Алюмінію перебувають три електрони:</a:t>
            </a: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Атом легко їх втрачає, перетворюючись на тризарядний катіон:</a:t>
            </a: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Катіони Алюмінію є складниками більшості сполук елемента.</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dirty="0"/>
          </a:p>
          <a:p>
            <a:endParaRPr lang="ru-RU" dirty="0"/>
          </a:p>
          <a:p>
            <a:endParaRPr lang="ru-RU" dirty="0"/>
          </a:p>
        </p:txBody>
      </p:sp>
      <p:pic>
        <p:nvPicPr>
          <p:cNvPr id="4" name="Рисунок 3">
            <a:extLst>
              <a:ext uri="{FF2B5EF4-FFF2-40B4-BE49-F238E27FC236}">
                <a16:creationId xmlns:a16="http://schemas.microsoft.com/office/drawing/2014/main" id="{DC63F178-D71A-4143-8107-BA509ED7CF8B}"/>
              </a:ext>
            </a:extLst>
          </p:cNvPr>
          <p:cNvPicPr/>
          <p:nvPr/>
        </p:nvPicPr>
        <p:blipFill rotWithShape="1">
          <a:blip r:embed="rId2"/>
          <a:srcRect l="44195" t="35783" r="34796" b="57420"/>
          <a:stretch/>
        </p:blipFill>
        <p:spPr bwMode="auto">
          <a:xfrm>
            <a:off x="506289" y="1327657"/>
            <a:ext cx="5247395" cy="1221178"/>
          </a:xfrm>
          <a:prstGeom prst="rect">
            <a:avLst/>
          </a:prstGeom>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925A5D39-FE0D-42F4-A094-F8B2941AECC4}"/>
              </a:ext>
            </a:extLst>
          </p:cNvPr>
          <p:cNvPicPr/>
          <p:nvPr/>
        </p:nvPicPr>
        <p:blipFill rotWithShape="1">
          <a:blip r:embed="rId2"/>
          <a:srcRect l="49486" t="46563" r="42479" b="50200"/>
          <a:stretch/>
        </p:blipFill>
        <p:spPr bwMode="auto">
          <a:xfrm>
            <a:off x="3129987" y="5249704"/>
            <a:ext cx="2518117" cy="650849"/>
          </a:xfrm>
          <a:prstGeom prst="rect">
            <a:avLst/>
          </a:prstGeom>
          <a:ln>
            <a:noFill/>
          </a:ln>
          <a:extLst>
            <a:ext uri="{53640926-AAD7-44D8-BBD7-CCE9431645EC}">
              <a14:shadowObscured xmlns:a14="http://schemas.microsoft.com/office/drawing/2010/main"/>
            </a:ext>
          </a:extLst>
        </p:spPr>
      </p:pic>
      <p:pic>
        <p:nvPicPr>
          <p:cNvPr id="6" name="Рисунок 5">
            <a:extLst>
              <a:ext uri="{FF2B5EF4-FFF2-40B4-BE49-F238E27FC236}">
                <a16:creationId xmlns:a16="http://schemas.microsoft.com/office/drawing/2014/main" id="{9B67361A-2927-4E1D-AE87-94E44DCFE825}"/>
              </a:ext>
            </a:extLst>
          </p:cNvPr>
          <p:cNvPicPr/>
          <p:nvPr/>
        </p:nvPicPr>
        <p:blipFill rotWithShape="1">
          <a:blip r:embed="rId3"/>
          <a:srcRect l="44507" t="28884" r="44133" b="47709"/>
          <a:stretch/>
        </p:blipFill>
        <p:spPr bwMode="auto">
          <a:xfrm>
            <a:off x="6630571" y="1203006"/>
            <a:ext cx="3329355" cy="35659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5922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E4E84A-A936-4C6C-81F6-58F746491C03}"/>
              </a:ext>
            </a:extLst>
          </p:cNvPr>
          <p:cNvSpPr>
            <a:spLocks noGrp="1"/>
          </p:cNvSpPr>
          <p:nvPr>
            <p:ph type="title"/>
          </p:nvPr>
        </p:nvSpPr>
        <p:spPr>
          <a:xfrm>
            <a:off x="112542" y="112542"/>
            <a:ext cx="11887200" cy="872196"/>
          </a:xfrm>
        </p:spPr>
        <p:txBody>
          <a:bodyPr>
            <a:noAutofit/>
          </a:bodyPr>
          <a:lstStyle/>
          <a:p>
            <a:pPr algn="ctr"/>
            <a:r>
              <a:rPr lang="uk-UA"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Фізичні властивості алюмінію</a:t>
            </a:r>
            <a:br>
              <a:rPr lang="ru-RU"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ru-RU"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Місце для вмісту 2">
            <a:extLst>
              <a:ext uri="{FF2B5EF4-FFF2-40B4-BE49-F238E27FC236}">
                <a16:creationId xmlns:a16="http://schemas.microsoft.com/office/drawing/2014/main" id="{78B4ABF8-9127-463E-81A9-EAE63CA7E044}"/>
              </a:ext>
            </a:extLst>
          </p:cNvPr>
          <p:cNvSpPr>
            <a:spLocks noGrp="1"/>
          </p:cNvSpPr>
          <p:nvPr>
            <p:ph idx="1"/>
          </p:nvPr>
        </p:nvSpPr>
        <p:spPr>
          <a:xfrm>
            <a:off x="112542" y="759655"/>
            <a:ext cx="11966916" cy="6098345"/>
          </a:xfrm>
        </p:spPr>
        <p:txBody>
          <a:bodyPr/>
          <a:lstStyle/>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Алюміній — парамагнітний сріблясто-білий метал;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ковкий, легко витягується в дріт, добре піддається формовці й утворює фольгу;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uk-UA" sz="20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пл. </a:t>
            </a:r>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660°С, t</a:t>
            </a:r>
            <a:r>
              <a:rPr lang="uk-UA" sz="20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кип. </a:t>
            </a:r>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2520 °С;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належить до групи легких металів, густина 2,7 г/см</a:t>
            </a:r>
            <a:r>
              <a:rPr lang="uk-UA" sz="2000" b="1" baseline="30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виявляє високу тепло- й електропровідність (65 % від електропровідності міді), а також високу світловідбивну здатність.</a:t>
            </a:r>
            <a:endParaRPr lang="ru-RU" dirty="0"/>
          </a:p>
          <a:p>
            <a:endParaRPr lang="ru-RU" dirty="0"/>
          </a:p>
          <a:p>
            <a:endParaRPr lang="ru-RU" dirty="0"/>
          </a:p>
          <a:p>
            <a:endParaRPr lang="ru-RU" dirty="0"/>
          </a:p>
          <a:p>
            <a:endParaRPr lang="ru-RU" dirty="0"/>
          </a:p>
          <a:p>
            <a:endParaRPr lang="ru-RU" dirty="0"/>
          </a:p>
          <a:p>
            <a:endParaRPr lang="ru-RU" dirty="0"/>
          </a:p>
          <a:p>
            <a:endParaRPr lang="ru-RU" dirty="0"/>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Алюмінієва фольга (1), профіль (2) та заготовки (3).</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dirty="0"/>
          </a:p>
        </p:txBody>
      </p:sp>
      <p:pic>
        <p:nvPicPr>
          <p:cNvPr id="4" name="Рисунок 3">
            <a:extLst>
              <a:ext uri="{FF2B5EF4-FFF2-40B4-BE49-F238E27FC236}">
                <a16:creationId xmlns:a16="http://schemas.microsoft.com/office/drawing/2014/main" id="{FCEFC42B-FC1D-4F1C-AF2A-8DDD01BA4496}"/>
              </a:ext>
            </a:extLst>
          </p:cNvPr>
          <p:cNvPicPr/>
          <p:nvPr/>
        </p:nvPicPr>
        <p:blipFill rotWithShape="1">
          <a:blip r:embed="rId2"/>
          <a:srcRect l="31436" t="44572" r="31061" b="36753"/>
          <a:stretch/>
        </p:blipFill>
        <p:spPr bwMode="auto">
          <a:xfrm>
            <a:off x="637028" y="3173656"/>
            <a:ext cx="7743335" cy="2770932"/>
          </a:xfrm>
          <a:prstGeom prst="rect">
            <a:avLst/>
          </a:prstGeom>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189B7148-F4C6-4799-B845-C416B5457857}"/>
              </a:ext>
            </a:extLst>
          </p:cNvPr>
          <p:cNvPicPr/>
          <p:nvPr/>
        </p:nvPicPr>
        <p:blipFill rotWithShape="1">
          <a:blip r:embed="rId3"/>
          <a:srcRect l="57423" t="33864" r="30906" b="47211"/>
          <a:stretch/>
        </p:blipFill>
        <p:spPr bwMode="auto">
          <a:xfrm>
            <a:off x="8904849" y="3092272"/>
            <a:ext cx="2650123" cy="27709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000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3F42BB2-0C56-41C0-8CBE-916F394B60C2}"/>
              </a:ext>
            </a:extLst>
          </p:cNvPr>
          <p:cNvPicPr/>
          <p:nvPr/>
        </p:nvPicPr>
        <p:blipFill rotWithShape="1">
          <a:blip r:embed="rId2"/>
          <a:srcRect l="27389" t="37101" r="47246" b="41982"/>
          <a:stretch/>
        </p:blipFill>
        <p:spPr bwMode="auto">
          <a:xfrm>
            <a:off x="173502" y="0"/>
            <a:ext cx="5130018" cy="3024554"/>
          </a:xfrm>
          <a:prstGeom prst="rect">
            <a:avLst/>
          </a:prstGeom>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3789999C-CFF4-4D5C-8BDC-BCE4392EBE37}"/>
              </a:ext>
            </a:extLst>
          </p:cNvPr>
          <p:cNvPicPr/>
          <p:nvPr/>
        </p:nvPicPr>
        <p:blipFill rotWithShape="1">
          <a:blip r:embed="rId3"/>
          <a:srcRect l="27351" t="50515" r="48963" b="25339"/>
          <a:stretch/>
        </p:blipFill>
        <p:spPr bwMode="auto">
          <a:xfrm>
            <a:off x="6757182" y="98474"/>
            <a:ext cx="5130018" cy="2926080"/>
          </a:xfrm>
          <a:prstGeom prst="rect">
            <a:avLst/>
          </a:prstGeom>
          <a:ln>
            <a:noFill/>
          </a:ln>
          <a:extLst>
            <a:ext uri="{53640926-AAD7-44D8-BBD7-CCE9431645EC}">
              <a14:shadowObscured xmlns:a14="http://schemas.microsoft.com/office/drawing/2010/main"/>
            </a:ext>
          </a:extLst>
        </p:spPr>
      </p:pic>
      <p:pic>
        <p:nvPicPr>
          <p:cNvPr id="6" name="Рисунок 5">
            <a:extLst>
              <a:ext uri="{FF2B5EF4-FFF2-40B4-BE49-F238E27FC236}">
                <a16:creationId xmlns:a16="http://schemas.microsoft.com/office/drawing/2014/main" id="{F12DDBDE-70B7-444F-A67E-0523CC1DA12A}"/>
              </a:ext>
            </a:extLst>
          </p:cNvPr>
          <p:cNvPicPr/>
          <p:nvPr/>
        </p:nvPicPr>
        <p:blipFill rotWithShape="1">
          <a:blip r:embed="rId4"/>
          <a:srcRect l="47776" t="37350" r="26703" b="39244"/>
          <a:stretch/>
        </p:blipFill>
        <p:spPr bwMode="auto">
          <a:xfrm>
            <a:off x="7366781" y="3643532"/>
            <a:ext cx="4825219" cy="3115994"/>
          </a:xfrm>
          <a:prstGeom prst="rect">
            <a:avLst/>
          </a:prstGeom>
          <a:ln>
            <a:noFill/>
          </a:ln>
          <a:extLst>
            <a:ext uri="{53640926-AAD7-44D8-BBD7-CCE9431645EC}">
              <a14:shadowObscured xmlns:a14="http://schemas.microsoft.com/office/drawing/2010/main"/>
            </a:ext>
          </a:extLst>
        </p:spPr>
      </p:pic>
      <p:pic>
        <p:nvPicPr>
          <p:cNvPr id="7" name="Рисунок 6">
            <a:extLst>
              <a:ext uri="{FF2B5EF4-FFF2-40B4-BE49-F238E27FC236}">
                <a16:creationId xmlns:a16="http://schemas.microsoft.com/office/drawing/2014/main" id="{8CC71E25-83E0-4EAF-8148-1B4D96722848}"/>
              </a:ext>
            </a:extLst>
          </p:cNvPr>
          <p:cNvPicPr/>
          <p:nvPr/>
        </p:nvPicPr>
        <p:blipFill rotWithShape="1">
          <a:blip r:embed="rId4"/>
          <a:srcRect l="47776" t="64491" r="26703" b="11604"/>
          <a:stretch/>
        </p:blipFill>
        <p:spPr bwMode="auto">
          <a:xfrm>
            <a:off x="173502" y="4473525"/>
            <a:ext cx="4979962" cy="2257865"/>
          </a:xfrm>
          <a:prstGeom prst="rect">
            <a:avLst/>
          </a:prstGeom>
          <a:ln>
            <a:noFill/>
          </a:ln>
          <a:extLst>
            <a:ext uri="{53640926-AAD7-44D8-BBD7-CCE9431645EC}">
              <a14:shadowObscured xmlns:a14="http://schemas.microsoft.com/office/drawing/2010/main"/>
            </a:ext>
          </a:extLst>
        </p:spPr>
      </p:pic>
      <p:pic>
        <p:nvPicPr>
          <p:cNvPr id="8" name="Рисунок 7">
            <a:extLst>
              <a:ext uri="{FF2B5EF4-FFF2-40B4-BE49-F238E27FC236}">
                <a16:creationId xmlns:a16="http://schemas.microsoft.com/office/drawing/2014/main" id="{4D7B497F-F652-4643-BA22-09D1CDA87259}"/>
              </a:ext>
            </a:extLst>
          </p:cNvPr>
          <p:cNvPicPr/>
          <p:nvPr/>
        </p:nvPicPr>
        <p:blipFill rotWithShape="1">
          <a:blip r:embed="rId5"/>
          <a:srcRect l="51821" t="27639" r="29660" b="49453"/>
          <a:stretch/>
        </p:blipFill>
        <p:spPr bwMode="auto">
          <a:xfrm>
            <a:off x="2740854" y="3137095"/>
            <a:ext cx="4825219" cy="24653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4250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C38503-DF01-4A6B-8863-6FA35D1E5B24}"/>
              </a:ext>
            </a:extLst>
          </p:cNvPr>
          <p:cNvSpPr>
            <a:spLocks noGrp="1"/>
          </p:cNvSpPr>
          <p:nvPr>
            <p:ph type="title"/>
          </p:nvPr>
        </p:nvSpPr>
        <p:spPr>
          <a:xfrm>
            <a:off x="98474" y="140678"/>
            <a:ext cx="11957538" cy="928468"/>
          </a:xfrm>
        </p:spPr>
        <p:txBody>
          <a:bodyPr>
            <a:noAutofit/>
          </a:bodyPr>
          <a:lstStyle/>
          <a:p>
            <a:pPr algn="ctr"/>
            <a:r>
              <a:rPr lang="uk-UA"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Хімічні властивості алюмінію</a:t>
            </a:r>
            <a:br>
              <a:rPr lang="ru-RU"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ru-RU"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Місце для вмісту 2">
            <a:extLst>
              <a:ext uri="{FF2B5EF4-FFF2-40B4-BE49-F238E27FC236}">
                <a16:creationId xmlns:a16="http://schemas.microsoft.com/office/drawing/2014/main" id="{9927ABB8-9901-4DD4-8160-735A74BCCC89}"/>
              </a:ext>
            </a:extLst>
          </p:cNvPr>
          <p:cNvSpPr>
            <a:spLocks noGrp="1"/>
          </p:cNvSpPr>
          <p:nvPr>
            <p:ph idx="1"/>
          </p:nvPr>
        </p:nvSpPr>
        <p:spPr>
          <a:xfrm>
            <a:off x="135988" y="815926"/>
            <a:ext cx="11957538" cy="5901395"/>
          </a:xfrm>
        </p:spPr>
        <p:txBody>
          <a:bodyPr/>
          <a:lstStyle/>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Алюміній — дуже активний метал, у ряду активності він розміщений значно лівіше від водню. Але поверхня алюмінію вкрита алюміній оксидом — міцною й тугоплавкою речовиною (</a:t>
            </a: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uk-UA" sz="20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пл. </a:t>
            </a:r>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2044 °С), унаслідок чого алюміній за звичайних умов не взаємодіє з киснем повітря та водою. </a:t>
            </a:r>
          </a:p>
          <a:p>
            <a:r>
              <a:rPr lang="uk-UA"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Взаємодія з киснем. </a:t>
            </a:r>
            <a:endPar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Алюміній активно взаємодіє з киснем повітря, але реакція відбувається лише на зрізі зразка. Якщо зруйнувати плівку алюміній оксиду на поверхні металу або попередити її утворення нанесенням на поверхню алюмінієвого виробу шару ртуті (амальгами алюмінію), то алюміній досить швидко перетворюється на оксид:</a:t>
            </a:r>
          </a:p>
          <a:p>
            <a:endParaRPr lang="uk-U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Видовище горіння алюмінієвої пудри, розпорошеної в полум’ї пальника, захоплює</a:t>
            </a:r>
            <a:endParaRPr lang="ru-RU"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uk-U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dirty="0"/>
          </a:p>
        </p:txBody>
      </p:sp>
      <p:pic>
        <p:nvPicPr>
          <p:cNvPr id="4" name="Рисунок 3">
            <a:extLst>
              <a:ext uri="{FF2B5EF4-FFF2-40B4-BE49-F238E27FC236}">
                <a16:creationId xmlns:a16="http://schemas.microsoft.com/office/drawing/2014/main" id="{9A1426BA-B61A-458C-9D77-513E3104F6EA}"/>
              </a:ext>
            </a:extLst>
          </p:cNvPr>
          <p:cNvPicPr/>
          <p:nvPr/>
        </p:nvPicPr>
        <p:blipFill rotWithShape="1">
          <a:blip r:embed="rId2"/>
          <a:srcRect l="43884" t="43825" r="44912" b="52938"/>
          <a:stretch/>
        </p:blipFill>
        <p:spPr bwMode="auto">
          <a:xfrm>
            <a:off x="484919" y="3863923"/>
            <a:ext cx="3369628" cy="571062"/>
          </a:xfrm>
          <a:prstGeom prst="rect">
            <a:avLst/>
          </a:prstGeom>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65A0AF98-B147-49B4-A8BC-D0374EC0C309}"/>
              </a:ext>
            </a:extLst>
          </p:cNvPr>
          <p:cNvPicPr/>
          <p:nvPr/>
        </p:nvPicPr>
        <p:blipFill rotWithShape="1">
          <a:blip r:embed="rId3"/>
          <a:srcRect l="52754" t="28636" r="30283" b="51693"/>
          <a:stretch/>
        </p:blipFill>
        <p:spPr bwMode="auto">
          <a:xfrm>
            <a:off x="5522285" y="3863923"/>
            <a:ext cx="3697309" cy="24946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9553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взаємодія алюмінію з киснем">
            <a:hlinkClick r:id="" action="ppaction://media"/>
            <a:extLst>
              <a:ext uri="{FF2B5EF4-FFF2-40B4-BE49-F238E27FC236}">
                <a16:creationId xmlns:a16="http://schemas.microsoft.com/office/drawing/2014/main" id="{DD004C37-65AA-4F6A-A35F-64F0282FA0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2197" y="0"/>
            <a:ext cx="10663311" cy="6858000"/>
          </a:xfrm>
          <a:prstGeom prst="rect">
            <a:avLst/>
          </a:prstGeom>
        </p:spPr>
      </p:pic>
    </p:spTree>
    <p:extLst>
      <p:ext uri="{BB962C8B-B14F-4D97-AF65-F5344CB8AC3E}">
        <p14:creationId xmlns:p14="http://schemas.microsoft.com/office/powerpoint/2010/main" val="151819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96914BA4-E760-43D6-8C32-74F99AC373F6}"/>
              </a:ext>
            </a:extLst>
          </p:cNvPr>
          <p:cNvSpPr>
            <a:spLocks noGrp="1"/>
          </p:cNvSpPr>
          <p:nvPr>
            <p:ph idx="1"/>
          </p:nvPr>
        </p:nvSpPr>
        <p:spPr>
          <a:xfrm>
            <a:off x="112542" y="126609"/>
            <a:ext cx="12079458" cy="6731391"/>
          </a:xfrm>
        </p:spPr>
        <p:txBody>
          <a:bodyPr/>
          <a:lstStyle/>
          <a:p>
            <a:r>
              <a:rPr lang="uk-UA"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Взаємодія з іншими неметалами. </a:t>
            </a:r>
            <a:endPar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Порошкоподібний алюміній активно взаємодіє з галогенами за звичайних умов, а із сіркою, фосфором та іншими неметалами — за нагрівання. Наприклад, із йодом реакція відбувається за кімнатної температури, але за наявності каталітичної кількості води:</a:t>
            </a:r>
          </a:p>
          <a:p>
            <a:endParaRPr lang="uk-UA"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Під час взаємодії алюмінію з йодом виділяється велика </a:t>
            </a:r>
          </a:p>
          <a:p>
            <a:pPr marL="0" indent="0">
              <a:buNone/>
            </a:pPr>
            <a:r>
              <a:rPr lang="uk-UA"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кількість теплоти, під дією якої йод частково сублімує, </a:t>
            </a:r>
          </a:p>
          <a:p>
            <a:pPr marL="0" indent="0">
              <a:buNone/>
            </a:pPr>
            <a:r>
              <a:rPr lang="uk-UA"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утворюючи хмару випарів йоду фіолетового кольору.</a:t>
            </a:r>
            <a:endParaRPr lang="ru-RU"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Алюміній реагує з галогенами - фтором, хлором, бромом, йодом. Унаслідок реакцій утворюються відповідні галогеніди Алюмінію:</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dirty="0"/>
          </a:p>
        </p:txBody>
      </p:sp>
      <p:pic>
        <p:nvPicPr>
          <p:cNvPr id="4" name="Рисунок 3">
            <a:extLst>
              <a:ext uri="{FF2B5EF4-FFF2-40B4-BE49-F238E27FC236}">
                <a16:creationId xmlns:a16="http://schemas.microsoft.com/office/drawing/2014/main" id="{039B53F5-F836-4D82-983E-9146171E3C4A}"/>
              </a:ext>
            </a:extLst>
          </p:cNvPr>
          <p:cNvPicPr/>
          <p:nvPr/>
        </p:nvPicPr>
        <p:blipFill rotWithShape="1">
          <a:blip r:embed="rId2"/>
          <a:srcRect l="42950" t="31873" r="43823" b="63894"/>
          <a:stretch/>
        </p:blipFill>
        <p:spPr bwMode="auto">
          <a:xfrm>
            <a:off x="567104" y="1521363"/>
            <a:ext cx="3174902" cy="715400"/>
          </a:xfrm>
          <a:prstGeom prst="rect">
            <a:avLst/>
          </a:prstGeom>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9B1F974F-AFFD-4D0B-953B-77D81083FBF2}"/>
              </a:ext>
            </a:extLst>
          </p:cNvPr>
          <p:cNvPicPr/>
          <p:nvPr/>
        </p:nvPicPr>
        <p:blipFill rotWithShape="1">
          <a:blip r:embed="rId3"/>
          <a:srcRect l="31590" t="48307" r="48024" b="31275"/>
          <a:stretch/>
        </p:blipFill>
        <p:spPr bwMode="auto">
          <a:xfrm>
            <a:off x="7157670" y="1547349"/>
            <a:ext cx="3614592" cy="2138290"/>
          </a:xfrm>
          <a:prstGeom prst="rect">
            <a:avLst/>
          </a:prstGeom>
          <a:ln>
            <a:noFill/>
          </a:ln>
          <a:extLst>
            <a:ext uri="{53640926-AAD7-44D8-BBD7-CCE9431645EC}">
              <a14:shadowObscured xmlns:a14="http://schemas.microsoft.com/office/drawing/2010/main"/>
            </a:ext>
          </a:extLst>
        </p:spPr>
      </p:pic>
      <p:pic>
        <p:nvPicPr>
          <p:cNvPr id="6" name="Рисунок 5">
            <a:extLst>
              <a:ext uri="{FF2B5EF4-FFF2-40B4-BE49-F238E27FC236}">
                <a16:creationId xmlns:a16="http://schemas.microsoft.com/office/drawing/2014/main" id="{122DF7BA-5AA5-4F11-A726-3680D89BA960}"/>
              </a:ext>
            </a:extLst>
          </p:cNvPr>
          <p:cNvPicPr/>
          <p:nvPr/>
        </p:nvPicPr>
        <p:blipFill rotWithShape="1">
          <a:blip r:embed="rId4"/>
          <a:srcRect l="44351" t="51295" r="44445" b="30528"/>
          <a:stretch/>
        </p:blipFill>
        <p:spPr bwMode="auto">
          <a:xfrm>
            <a:off x="446796" y="4290646"/>
            <a:ext cx="2859112" cy="2567354"/>
          </a:xfrm>
          <a:prstGeom prst="rect">
            <a:avLst/>
          </a:prstGeom>
          <a:ln>
            <a:noFill/>
          </a:ln>
          <a:extLst>
            <a:ext uri="{53640926-AAD7-44D8-BBD7-CCE9431645EC}">
              <a14:shadowObscured xmlns:a14="http://schemas.microsoft.com/office/drawing/2010/main"/>
            </a:ext>
          </a:extLst>
        </p:spPr>
      </p:pic>
      <p:pic>
        <p:nvPicPr>
          <p:cNvPr id="7" name="Рисунок 6">
            <a:extLst>
              <a:ext uri="{FF2B5EF4-FFF2-40B4-BE49-F238E27FC236}">
                <a16:creationId xmlns:a16="http://schemas.microsoft.com/office/drawing/2014/main" id="{6D6926E3-D1C5-4BAE-86B8-2B9205ED5BDE}"/>
              </a:ext>
            </a:extLst>
          </p:cNvPr>
          <p:cNvPicPr/>
          <p:nvPr/>
        </p:nvPicPr>
        <p:blipFill rotWithShape="1">
          <a:blip r:embed="rId5"/>
          <a:srcRect l="44040" t="31826" r="44600" b="65139"/>
          <a:stretch/>
        </p:blipFill>
        <p:spPr bwMode="auto">
          <a:xfrm>
            <a:off x="6544065" y="4079631"/>
            <a:ext cx="3739418" cy="6611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1441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6BE7B8F8-CADA-4B5C-B712-3A3A8D7C3F9A}"/>
              </a:ext>
            </a:extLst>
          </p:cNvPr>
          <p:cNvSpPr>
            <a:spLocks noGrp="1"/>
          </p:cNvSpPr>
          <p:nvPr>
            <p:ph idx="1"/>
          </p:nvPr>
        </p:nvSpPr>
        <p:spPr>
          <a:xfrm>
            <a:off x="112542" y="112542"/>
            <a:ext cx="12079458" cy="6745457"/>
          </a:xfrm>
        </p:spPr>
        <p:txBody>
          <a:bodyPr/>
          <a:lstStyle/>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Горіння алюмінію в хлорі супроводжується виділенням теплової та світлової енергії. Після закінчення реакції колбу заповнює дим - розпорошений алюміній хлорид. </a:t>
            </a: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Так само бурхливо відбувається реакція алюмінію з бромом. </a:t>
            </a: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Реакція алюмінію з йодом каталітична. Аби вона почалася, достатньо добавити кілька крапель води до суміші алюмінієвого порошку з йодом.</a:t>
            </a: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Взаємодія алюмінію з галогенами - хлором (1), бромом (2), йодом (3)</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dirty="0"/>
          </a:p>
        </p:txBody>
      </p:sp>
      <p:pic>
        <p:nvPicPr>
          <p:cNvPr id="4" name="Рисунок 3">
            <a:extLst>
              <a:ext uri="{FF2B5EF4-FFF2-40B4-BE49-F238E27FC236}">
                <a16:creationId xmlns:a16="http://schemas.microsoft.com/office/drawing/2014/main" id="{88E94100-AFD7-4153-BEA6-26EAE14593A2}"/>
              </a:ext>
            </a:extLst>
          </p:cNvPr>
          <p:cNvPicPr/>
          <p:nvPr/>
        </p:nvPicPr>
        <p:blipFill rotWithShape="1">
          <a:blip r:embed="rId2"/>
          <a:srcRect l="30035" t="47311" r="30439" b="25797"/>
          <a:stretch/>
        </p:blipFill>
        <p:spPr bwMode="auto">
          <a:xfrm>
            <a:off x="1181686" y="2025747"/>
            <a:ext cx="9988061" cy="42484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1007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ПОЛУЧЕНИЕ ОГНЯ ИЗ ЙОДА И АЛЮМИНИЯ">
            <a:hlinkClick r:id="" action="ppaction://media"/>
            <a:extLst>
              <a:ext uri="{FF2B5EF4-FFF2-40B4-BE49-F238E27FC236}">
                <a16:creationId xmlns:a16="http://schemas.microsoft.com/office/drawing/2014/main" id="{A3A07342-687C-4E54-B5CD-91332D7293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9809"/>
            <a:ext cx="12191999" cy="6857999"/>
          </a:xfrm>
          <a:prstGeom prst="rect">
            <a:avLst/>
          </a:prstGeom>
        </p:spPr>
      </p:pic>
    </p:spTree>
    <p:extLst>
      <p:ext uri="{BB962C8B-B14F-4D97-AF65-F5344CB8AC3E}">
        <p14:creationId xmlns:p14="http://schemas.microsoft.com/office/powerpoint/2010/main" val="398002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156907EC-FE3A-4C5D-9404-30E7675520CE}"/>
              </a:ext>
            </a:extLst>
          </p:cNvPr>
          <p:cNvSpPr>
            <a:spLocks noGrp="1"/>
          </p:cNvSpPr>
          <p:nvPr>
            <p:ph idx="1"/>
          </p:nvPr>
        </p:nvSpPr>
        <p:spPr>
          <a:xfrm>
            <a:off x="112542" y="126609"/>
            <a:ext cx="11971606" cy="6731391"/>
          </a:xfrm>
        </p:spPr>
        <p:txBody>
          <a:bodyPr/>
          <a:lstStyle/>
          <a:p>
            <a:r>
              <a:rPr lang="uk-UA"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Взаємодія з кислотами. </a:t>
            </a:r>
            <a:endParaRPr 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Як і всі активні метали, алюміній витісняє водень із розбавлених розчинів кислот:</a:t>
            </a: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За нагрівання алюміній взаємодіє з концентрованими кислотами-окисниками (холодна нітратна кислота пасивує алюміній):</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dirty="0"/>
          </a:p>
          <a:p>
            <a:endParaRPr lang="ru-RU" dirty="0"/>
          </a:p>
          <a:p>
            <a:endParaRPr lang="ru-RU" dirty="0"/>
          </a:p>
        </p:txBody>
      </p:sp>
      <p:pic>
        <p:nvPicPr>
          <p:cNvPr id="4" name="Рисунок 3">
            <a:extLst>
              <a:ext uri="{FF2B5EF4-FFF2-40B4-BE49-F238E27FC236}">
                <a16:creationId xmlns:a16="http://schemas.microsoft.com/office/drawing/2014/main" id="{E7F4F79B-8E97-44D1-BB40-41FF4B83C26E}"/>
              </a:ext>
            </a:extLst>
          </p:cNvPr>
          <p:cNvPicPr/>
          <p:nvPr/>
        </p:nvPicPr>
        <p:blipFill rotWithShape="1">
          <a:blip r:embed="rId4"/>
          <a:srcRect l="39683" t="33864" r="38064" b="60409"/>
          <a:stretch/>
        </p:blipFill>
        <p:spPr bwMode="auto">
          <a:xfrm>
            <a:off x="359445" y="914401"/>
            <a:ext cx="4972210" cy="991772"/>
          </a:xfrm>
          <a:prstGeom prst="rect">
            <a:avLst/>
          </a:prstGeom>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28E1227E-4827-479F-B7D7-40280D1AA529}"/>
              </a:ext>
            </a:extLst>
          </p:cNvPr>
          <p:cNvPicPr/>
          <p:nvPr/>
        </p:nvPicPr>
        <p:blipFill rotWithShape="1">
          <a:blip r:embed="rId5"/>
          <a:srcRect l="36726" t="44323" r="35263" b="49203"/>
          <a:stretch/>
        </p:blipFill>
        <p:spPr bwMode="auto">
          <a:xfrm>
            <a:off x="236848" y="2693964"/>
            <a:ext cx="5942881" cy="1111347"/>
          </a:xfrm>
          <a:prstGeom prst="rect">
            <a:avLst/>
          </a:prstGeom>
          <a:ln>
            <a:noFill/>
          </a:ln>
          <a:extLst>
            <a:ext uri="{53640926-AAD7-44D8-BBD7-CCE9431645EC}">
              <a14:shadowObscured xmlns:a14="http://schemas.microsoft.com/office/drawing/2010/main"/>
            </a:ext>
          </a:extLst>
        </p:spPr>
      </p:pic>
      <p:pic>
        <p:nvPicPr>
          <p:cNvPr id="6" name="В состав алюминиевых банок любимых всеми лимонадов действительно входит пластик">
            <a:hlinkClick r:id="" action="ppaction://media"/>
            <a:extLst>
              <a:ext uri="{FF2B5EF4-FFF2-40B4-BE49-F238E27FC236}">
                <a16:creationId xmlns:a16="http://schemas.microsoft.com/office/drawing/2014/main" id="{788C1A62-632C-4052-ADE2-77B2CB77FCC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0" y="2203303"/>
            <a:ext cx="6096000" cy="4654697"/>
          </a:xfrm>
          <a:prstGeom prst="rect">
            <a:avLst/>
          </a:prstGeom>
        </p:spPr>
      </p:pic>
    </p:spTree>
    <p:extLst>
      <p:ext uri="{BB962C8B-B14F-4D97-AF65-F5344CB8AC3E}">
        <p14:creationId xmlns:p14="http://schemas.microsoft.com/office/powerpoint/2010/main" val="416406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взаємодія алюмінію з хлоридною кислотою">
            <a:hlinkClick r:id="" action="ppaction://media"/>
            <a:extLst>
              <a:ext uri="{FF2B5EF4-FFF2-40B4-BE49-F238E27FC236}">
                <a16:creationId xmlns:a16="http://schemas.microsoft.com/office/drawing/2014/main" id="{3F80D7CD-46F7-439B-9139-A2D3798ADB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1009" y="0"/>
            <a:ext cx="10086165" cy="6858000"/>
          </a:xfrm>
          <a:prstGeom prst="rect">
            <a:avLst/>
          </a:prstGeom>
        </p:spPr>
      </p:pic>
    </p:spTree>
    <p:extLst>
      <p:ext uri="{BB962C8B-B14F-4D97-AF65-F5344CB8AC3E}">
        <p14:creationId xmlns:p14="http://schemas.microsoft.com/office/powerpoint/2010/main" val="167235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p:cNvPicPr>
          <p:nvPr>
            <p:ph idx="1"/>
          </p:nvPr>
        </p:nvPicPr>
        <p:blipFill rotWithShape="1">
          <a:blip r:embed="rId3"/>
          <a:srcRect l="32991" t="56027" r="31061" b="14093"/>
          <a:stretch/>
        </p:blipFill>
        <p:spPr bwMode="auto">
          <a:xfrm>
            <a:off x="143691" y="1"/>
            <a:ext cx="11904618" cy="5799908"/>
          </a:xfrm>
          <a:prstGeom prst="rect">
            <a:avLst/>
          </a:prstGeom>
          <a:ln>
            <a:noFill/>
          </a:ln>
          <a:extLst>
            <a:ext uri="{53640926-AAD7-44D8-BBD7-CCE9431645EC}">
              <a14:shadowObscured xmlns:a14="http://schemas.microsoft.com/office/drawing/2010/main"/>
            </a:ext>
          </a:extLst>
        </p:spPr>
      </p:pic>
      <p:sp>
        <p:nvSpPr>
          <p:cNvPr id="5" name="Прямоугольник 4"/>
          <p:cNvSpPr/>
          <p:nvPr/>
        </p:nvSpPr>
        <p:spPr>
          <a:xfrm>
            <a:off x="143691" y="5799909"/>
            <a:ext cx="12048309" cy="1083374"/>
          </a:xfrm>
          <a:prstGeom prst="rect">
            <a:avLst/>
          </a:prstGeom>
        </p:spPr>
        <p:txBody>
          <a:bodyPr wrap="square">
            <a:spAutoFit/>
          </a:bodyPr>
          <a:lstStyle/>
          <a:p>
            <a:pPr algn="ctr">
              <a:lnSpc>
                <a:spcPct val="115000"/>
              </a:lnSpc>
              <a:spcAft>
                <a:spcPts val="0"/>
              </a:spcAft>
            </a:pPr>
            <a:r>
              <a:rPr lang="uk-UA"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Металічні елементи в Періодичній системі: </a:t>
            </a:r>
          </a:p>
          <a:p>
            <a:pPr algn="ctr">
              <a:lnSpc>
                <a:spcPct val="115000"/>
              </a:lnSpc>
              <a:spcAft>
                <a:spcPts val="0"/>
              </a:spcAft>
            </a:pPr>
            <a:r>
              <a:rPr lang="uk-UA" sz="3600" b="1" dirty="0">
                <a:solidFill>
                  <a:srgbClr val="F4B083"/>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a:t>
            </a:r>
            <a:r>
              <a:rPr lang="uk-UA"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 s-елементи,</a:t>
            </a:r>
            <a:r>
              <a:rPr lang="uk-UA" sz="3600" b="1" dirty="0">
                <a:solidFill>
                  <a:srgbClr val="2E74B5"/>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 </a:t>
            </a:r>
            <a:r>
              <a:rPr lang="uk-UA"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r>
              <a:rPr lang="en-US"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d</a:t>
            </a:r>
            <a:r>
              <a:rPr lang="uk-UA"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-елементи, </a:t>
            </a:r>
            <a:r>
              <a:rPr lang="uk-UA" sz="3600" b="1" dirty="0">
                <a:solidFill>
                  <a:srgbClr val="FFD966"/>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a:t>
            </a:r>
            <a:r>
              <a:rPr lang="uk-UA" sz="3600" b="1" dirty="0">
                <a:solidFill>
                  <a:srgbClr val="2E74B5"/>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r>
              <a:rPr lang="uk-UA"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р-елементи,</a:t>
            </a:r>
            <a:r>
              <a:rPr lang="uk-UA" sz="3600" b="1" dirty="0">
                <a:solidFill>
                  <a:srgbClr val="2E74B5"/>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r>
              <a:rPr lang="uk-UA" sz="3600" b="1" dirty="0">
                <a:solidFill>
                  <a:srgbClr val="538135"/>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a:t>
            </a:r>
            <a:r>
              <a:rPr lang="uk-UA"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 (</a:t>
            </a:r>
            <a:r>
              <a:rPr lang="en-US"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f</a:t>
            </a:r>
            <a:r>
              <a:rPr lang="uk-UA"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-елементи)</a:t>
            </a:r>
            <a:endParaRPr lang="uk-UA"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0160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C23C3B9F-0AA8-40D0-B5FD-9E7909BF72AF}"/>
              </a:ext>
            </a:extLst>
          </p:cNvPr>
          <p:cNvSpPr>
            <a:spLocks noGrp="1"/>
          </p:cNvSpPr>
          <p:nvPr>
            <p:ph idx="1"/>
          </p:nvPr>
        </p:nvSpPr>
        <p:spPr>
          <a:xfrm>
            <a:off x="98474" y="112542"/>
            <a:ext cx="12093526" cy="6639949"/>
          </a:xfrm>
        </p:spPr>
        <p:txBody>
          <a:bodyPr>
            <a:normAutofit/>
          </a:bodyPr>
          <a:lstStyle/>
          <a:p>
            <a:r>
              <a:rPr lang="uk-UA"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Взаємодія з лугами.</a:t>
            </a:r>
            <a:r>
              <a:rPr lang="uk-UA"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ru-RU"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73E3E792-83DC-4E67-86F0-AE0DFEC02DC2}"/>
              </a:ext>
            </a:extLst>
          </p:cNvPr>
          <p:cNvPicPr/>
          <p:nvPr/>
        </p:nvPicPr>
        <p:blipFill rotWithShape="1">
          <a:blip r:embed="rId4"/>
          <a:srcRect l="37660" t="53038" r="36508" b="43974"/>
          <a:stretch/>
        </p:blipFill>
        <p:spPr bwMode="auto">
          <a:xfrm>
            <a:off x="504165" y="585128"/>
            <a:ext cx="5460537" cy="596558"/>
          </a:xfrm>
          <a:prstGeom prst="rect">
            <a:avLst/>
          </a:prstGeom>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1EB27327-52C4-41F9-B384-5ADB7A0C485B}"/>
              </a:ext>
            </a:extLst>
          </p:cNvPr>
          <p:cNvPicPr/>
          <p:nvPr/>
        </p:nvPicPr>
        <p:blipFill rotWithShape="1">
          <a:blip r:embed="rId5"/>
          <a:srcRect l="36104" t="25399" r="32462" b="68625"/>
          <a:stretch/>
        </p:blipFill>
        <p:spPr bwMode="auto">
          <a:xfrm>
            <a:off x="616706" y="1181686"/>
            <a:ext cx="6445276" cy="1153551"/>
          </a:xfrm>
          <a:prstGeom prst="rect">
            <a:avLst/>
          </a:prstGeom>
          <a:ln>
            <a:noFill/>
          </a:ln>
          <a:extLst>
            <a:ext uri="{53640926-AAD7-44D8-BBD7-CCE9431645EC}">
              <a14:shadowObscured xmlns:a14="http://schemas.microsoft.com/office/drawing/2010/main"/>
            </a:ext>
          </a:extLst>
        </p:spPr>
      </p:pic>
      <p:pic>
        <p:nvPicPr>
          <p:cNvPr id="6" name="взаємодія алюмію з лугом">
            <a:hlinkClick r:id="" action="ppaction://media"/>
            <a:extLst>
              <a:ext uri="{FF2B5EF4-FFF2-40B4-BE49-F238E27FC236}">
                <a16:creationId xmlns:a16="http://schemas.microsoft.com/office/drawing/2014/main" id="{8C2197CF-5866-46E4-B6FF-0CF2EE6C06A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49305" y="2335237"/>
            <a:ext cx="7498080" cy="4496332"/>
          </a:xfrm>
          <a:prstGeom prst="rect">
            <a:avLst/>
          </a:prstGeom>
        </p:spPr>
      </p:pic>
    </p:spTree>
    <p:extLst>
      <p:ext uri="{BB962C8B-B14F-4D97-AF65-F5344CB8AC3E}">
        <p14:creationId xmlns:p14="http://schemas.microsoft.com/office/powerpoint/2010/main" val="279770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A319B394-55F4-47B1-A749-E5334541CCEA}"/>
              </a:ext>
            </a:extLst>
          </p:cNvPr>
          <p:cNvSpPr>
            <a:spLocks noGrp="1"/>
          </p:cNvSpPr>
          <p:nvPr>
            <p:ph idx="1"/>
          </p:nvPr>
        </p:nvSpPr>
        <p:spPr>
          <a:xfrm>
            <a:off x="135987" y="112542"/>
            <a:ext cx="12056013" cy="6745458"/>
          </a:xfrm>
        </p:spPr>
        <p:txBody>
          <a:bodyPr>
            <a:normAutofit/>
          </a:bodyPr>
          <a:lstStyle/>
          <a:p>
            <a:r>
              <a:rPr lang="uk-UA"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Відновлення металів (алюмотермія). </a:t>
            </a:r>
            <a:endPar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Алюміній — активний метал, тому витісняє інші метали з їхніх сполук, зокрема з оксидів. Ці реакції використовують для одержання деяких металів алюмотермічним способом:</a:t>
            </a: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Гранули алюмінію до і після реакції з купрум(ІІ) хлоридом</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dirty="0"/>
          </a:p>
        </p:txBody>
      </p:sp>
      <p:pic>
        <p:nvPicPr>
          <p:cNvPr id="4" name="Рисунок 3">
            <a:extLst>
              <a:ext uri="{FF2B5EF4-FFF2-40B4-BE49-F238E27FC236}">
                <a16:creationId xmlns:a16="http://schemas.microsoft.com/office/drawing/2014/main" id="{DACA4A80-8CFC-450C-AD36-0699220E35F8}"/>
              </a:ext>
            </a:extLst>
          </p:cNvPr>
          <p:cNvPicPr/>
          <p:nvPr/>
        </p:nvPicPr>
        <p:blipFill rotWithShape="1">
          <a:blip r:embed="rId2"/>
          <a:srcRect l="34703" t="43078" r="48179" b="53934"/>
          <a:stretch/>
        </p:blipFill>
        <p:spPr bwMode="auto">
          <a:xfrm>
            <a:off x="539017" y="1303679"/>
            <a:ext cx="5186533" cy="579633"/>
          </a:xfrm>
          <a:prstGeom prst="rect">
            <a:avLst/>
          </a:prstGeom>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E18E7E44-7AC6-44A5-983E-B7B2B8FDBECB}"/>
              </a:ext>
            </a:extLst>
          </p:cNvPr>
          <p:cNvPicPr/>
          <p:nvPr/>
        </p:nvPicPr>
        <p:blipFill rotWithShape="1">
          <a:blip r:embed="rId3"/>
          <a:srcRect l="46685" t="40090" r="37442" b="56922"/>
          <a:stretch/>
        </p:blipFill>
        <p:spPr bwMode="auto">
          <a:xfrm>
            <a:off x="426475" y="1907931"/>
            <a:ext cx="4684787" cy="647114"/>
          </a:xfrm>
          <a:prstGeom prst="rect">
            <a:avLst/>
          </a:prstGeom>
          <a:ln>
            <a:noFill/>
          </a:ln>
          <a:extLst>
            <a:ext uri="{53640926-AAD7-44D8-BBD7-CCE9431645EC}">
              <a14:shadowObscured xmlns:a14="http://schemas.microsoft.com/office/drawing/2010/main"/>
            </a:ext>
          </a:extLst>
        </p:spPr>
      </p:pic>
      <p:pic>
        <p:nvPicPr>
          <p:cNvPr id="6" name="Рисунок 5">
            <a:extLst>
              <a:ext uri="{FF2B5EF4-FFF2-40B4-BE49-F238E27FC236}">
                <a16:creationId xmlns:a16="http://schemas.microsoft.com/office/drawing/2014/main" id="{88BCCF8E-E6CB-4A97-B60D-39FA6DD2A93D}"/>
              </a:ext>
            </a:extLst>
          </p:cNvPr>
          <p:cNvPicPr/>
          <p:nvPr/>
        </p:nvPicPr>
        <p:blipFill rotWithShape="1">
          <a:blip r:embed="rId3"/>
          <a:srcRect l="42950" t="44821" r="32929" b="37500"/>
          <a:stretch/>
        </p:blipFill>
        <p:spPr bwMode="auto">
          <a:xfrm>
            <a:off x="2264897" y="2700997"/>
            <a:ext cx="6935373" cy="31968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6805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DF3E3C-F9FB-415D-8B00-6F103CBC8D5D}"/>
              </a:ext>
            </a:extLst>
          </p:cNvPr>
          <p:cNvSpPr>
            <a:spLocks noGrp="1"/>
          </p:cNvSpPr>
          <p:nvPr>
            <p:ph type="title"/>
          </p:nvPr>
        </p:nvSpPr>
        <p:spPr>
          <a:xfrm>
            <a:off x="677333" y="98474"/>
            <a:ext cx="10970715" cy="718163"/>
          </a:xfrm>
        </p:spPr>
        <p:txBody>
          <a:bodyPr>
            <a:noAutofit/>
          </a:bodyPr>
          <a:lstStyle/>
          <a:p>
            <a:pPr algn="ctr"/>
            <a:r>
              <a:rPr lang="uk-UA"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Застосування алюмінію</a:t>
            </a:r>
            <a:br>
              <a:rPr lang="ru-RU"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ru-RU"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Місце для вмісту 2">
            <a:extLst>
              <a:ext uri="{FF2B5EF4-FFF2-40B4-BE49-F238E27FC236}">
                <a16:creationId xmlns:a16="http://schemas.microsoft.com/office/drawing/2014/main" id="{A70B603D-4BA9-4C7C-8992-DA9628610CA7}"/>
              </a:ext>
            </a:extLst>
          </p:cNvPr>
          <p:cNvSpPr>
            <a:spLocks noGrp="1"/>
          </p:cNvSpPr>
          <p:nvPr>
            <p:ph idx="1"/>
          </p:nvPr>
        </p:nvSpPr>
        <p:spPr>
          <a:xfrm>
            <a:off x="0" y="576776"/>
            <a:ext cx="12192000" cy="6281224"/>
          </a:xfrm>
        </p:spPr>
        <p:txBody>
          <a:bodyPr>
            <a:normAutofit fontScale="92500"/>
          </a:bodyPr>
          <a:lstStyle/>
          <a:p>
            <a:r>
              <a:rPr lang="uk-UA" sz="2000" b="1" dirty="0">
                <a:solidFill>
                  <a:schemeClr val="tx1"/>
                </a:solidFill>
                <a:effectLst>
                  <a:outerShdw blurRad="38100" dist="38100" dir="2700000" algn="tl">
                    <a:srgbClr val="000000">
                      <a:alpha val="43137"/>
                    </a:srgbClr>
                  </a:outerShdw>
                </a:effectLst>
              </a:rPr>
              <a:t>• У великих кількостях алюміній використовують у металургії для одержання інших менш активних металів методом алюмотермії. </a:t>
            </a:r>
            <a:endParaRPr lang="ru-RU" sz="2000" b="1" dirty="0">
              <a:solidFill>
                <a:schemeClr val="tx1"/>
              </a:solidFill>
              <a:effectLst>
                <a:outerShdw blurRad="38100" dist="38100" dir="2700000" algn="tl">
                  <a:srgbClr val="000000">
                    <a:alpha val="43137"/>
                  </a:srgbClr>
                </a:outerShdw>
              </a:effectLst>
            </a:endParaRPr>
          </a:p>
          <a:p>
            <a:r>
              <a:rPr lang="uk-UA" sz="2000" b="1" dirty="0">
                <a:solidFill>
                  <a:schemeClr val="tx1"/>
                </a:solidFill>
                <a:effectLst>
                  <a:outerShdw blurRad="38100" dist="38100" dir="2700000" algn="tl">
                    <a:srgbClr val="000000">
                      <a:alpha val="43137"/>
                    </a:srgbClr>
                  </a:outerShdw>
                </a:effectLst>
              </a:rPr>
              <a:t>• Алюміній є цінним конструкційним матеріалом. Він відносно легкий (густина алюмінію набагато менша за густину сталі), але досить міцний. Тому з алюмінію виготовляють легкі й довговічні будівельні конструкції </a:t>
            </a:r>
            <a:endParaRPr lang="ru-RU" sz="2000" b="1" dirty="0">
              <a:solidFill>
                <a:schemeClr val="tx1"/>
              </a:solidFill>
              <a:effectLst>
                <a:outerShdw blurRad="38100" dist="38100" dir="2700000" algn="tl">
                  <a:srgbClr val="000000">
                    <a:alpha val="43137"/>
                  </a:srgbClr>
                </a:outerShdw>
              </a:effectLst>
            </a:endParaRPr>
          </a:p>
          <a:p>
            <a:r>
              <a:rPr lang="uk-UA" sz="2000" b="1" dirty="0">
                <a:solidFill>
                  <a:schemeClr val="tx1"/>
                </a:solidFill>
                <a:effectLst>
                  <a:outerShdw blurRad="38100" dist="38100" dir="2700000" algn="tl">
                    <a:srgbClr val="000000">
                      <a:alpha val="43137"/>
                    </a:srgbClr>
                  </a:outerShdw>
                </a:effectLst>
              </a:rPr>
              <a:t>• Багато алюмінію потребує авіаційна промисловість. Дюралюмінієм обшивають корпуси літаків. </a:t>
            </a:r>
            <a:endParaRPr lang="ru-RU" sz="2000" b="1" dirty="0">
              <a:solidFill>
                <a:schemeClr val="tx1"/>
              </a:solidFill>
              <a:effectLst>
                <a:outerShdw blurRad="38100" dist="38100" dir="2700000" algn="tl">
                  <a:srgbClr val="000000">
                    <a:alpha val="43137"/>
                  </a:srgbClr>
                </a:outerShdw>
              </a:effectLst>
            </a:endParaRPr>
          </a:p>
          <a:p>
            <a:r>
              <a:rPr lang="uk-UA" sz="2000" b="1" dirty="0">
                <a:solidFill>
                  <a:schemeClr val="tx1"/>
                </a:solidFill>
                <a:effectLst>
                  <a:outerShdw blurRad="38100" dist="38100" dir="2700000" algn="tl">
                    <a:srgbClr val="000000">
                      <a:alpha val="43137"/>
                    </a:srgbClr>
                  </a:outerShdw>
                </a:effectLst>
              </a:rPr>
              <a:t>• Пилоподібний алюміній та деякі його сполуки використовують як тверде ракетне пальне. • Алюміній легко піддається штамповці, він стійкий до корозії, а його сполуки нетоксичні. Завдяки цьому з алюмінію виготовляють столові прибори, посуд, бляшанки, кухонні гаджети. </a:t>
            </a:r>
            <a:endParaRPr lang="ru-RU" sz="2000" b="1" dirty="0">
              <a:solidFill>
                <a:schemeClr val="tx1"/>
              </a:solidFill>
              <a:effectLst>
                <a:outerShdw blurRad="38100" dist="38100" dir="2700000" algn="tl">
                  <a:srgbClr val="000000">
                    <a:alpha val="43137"/>
                  </a:srgbClr>
                </a:outerShdw>
              </a:effectLst>
            </a:endParaRPr>
          </a:p>
          <a:p>
            <a:r>
              <a:rPr lang="uk-UA" sz="2000" b="1" dirty="0">
                <a:solidFill>
                  <a:schemeClr val="tx1"/>
                </a:solidFill>
                <a:effectLst>
                  <a:outerShdw blurRad="38100" dist="38100" dir="2700000" algn="tl">
                    <a:srgbClr val="000000">
                      <a:alpha val="43137"/>
                    </a:srgbClr>
                  </a:outerShdw>
                </a:effectLst>
              </a:rPr>
              <a:t>• Через свою високу відбивну здатність та легкість напилення алюміній є ідеальним матеріалом для виготовлення дзеркал. </a:t>
            </a:r>
            <a:endParaRPr lang="ru-RU" sz="2000" b="1" dirty="0">
              <a:solidFill>
                <a:schemeClr val="tx1"/>
              </a:solidFill>
              <a:effectLst>
                <a:outerShdw blurRad="38100" dist="38100" dir="2700000" algn="tl">
                  <a:srgbClr val="000000">
                    <a:alpha val="43137"/>
                  </a:srgbClr>
                </a:outerShdw>
              </a:effectLst>
            </a:endParaRPr>
          </a:p>
          <a:p>
            <a:r>
              <a:rPr lang="uk-UA" sz="2000" b="1" dirty="0">
                <a:solidFill>
                  <a:schemeClr val="tx1"/>
                </a:solidFill>
                <a:effectLst>
                  <a:outerShdw blurRad="38100" dist="38100" dir="2700000" algn="tl">
                    <a:srgbClr val="000000">
                      <a:alpha val="43137"/>
                    </a:srgbClr>
                  </a:outerShdw>
                </a:effectLst>
              </a:rPr>
              <a:t>• Суміш алюмінію з ферум(ІІІ) оксидом — терміт — використовують для зварювання залізничних рейок та труб.</a:t>
            </a:r>
          </a:p>
          <a:p>
            <a:r>
              <a:rPr lang="uk-UA" sz="2000" b="1" dirty="0">
                <a:solidFill>
                  <a:schemeClr val="tx1"/>
                </a:solidFill>
                <a:effectLst>
                  <a:outerShdw blurRad="38100" dist="38100" dir="2700000" algn="tl">
                    <a:srgbClr val="000000">
                      <a:alpha val="43137"/>
                    </a:srgbClr>
                  </a:outerShdw>
                </a:effectLst>
              </a:rPr>
              <a:t>Застосування алюмінію:</a:t>
            </a:r>
          </a:p>
          <a:p>
            <a:r>
              <a:rPr lang="uk-U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 — у будівництві; </a:t>
            </a:r>
          </a:p>
          <a:p>
            <a:r>
              <a:rPr lang="uk-U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б — в авіаційній промисловості; </a:t>
            </a:r>
          </a:p>
          <a:p>
            <a:r>
              <a:rPr lang="uk-U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 — для виготовлення харчових ємностей</a:t>
            </a:r>
            <a:endParaRPr lang="ru-RU"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dirty="0"/>
          </a:p>
        </p:txBody>
      </p:sp>
      <p:pic>
        <p:nvPicPr>
          <p:cNvPr id="4" name="Рисунок 3">
            <a:extLst>
              <a:ext uri="{FF2B5EF4-FFF2-40B4-BE49-F238E27FC236}">
                <a16:creationId xmlns:a16="http://schemas.microsoft.com/office/drawing/2014/main" id="{E157BFC6-096A-40D6-8DE9-3437E375A891}"/>
              </a:ext>
            </a:extLst>
          </p:cNvPr>
          <p:cNvPicPr/>
          <p:nvPr/>
        </p:nvPicPr>
        <p:blipFill rotWithShape="1">
          <a:blip r:embed="rId2"/>
          <a:srcRect l="30035" t="39093" r="30750" b="44722"/>
          <a:stretch/>
        </p:blipFill>
        <p:spPr bwMode="auto">
          <a:xfrm>
            <a:off x="5050302" y="4839286"/>
            <a:ext cx="7033846" cy="19202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73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6F1A74-D407-4593-971A-6F0F2477D9A6}"/>
              </a:ext>
            </a:extLst>
          </p:cNvPr>
          <p:cNvSpPr>
            <a:spLocks noGrp="1"/>
          </p:cNvSpPr>
          <p:nvPr>
            <p:ph type="title"/>
          </p:nvPr>
        </p:nvSpPr>
        <p:spPr>
          <a:xfrm>
            <a:off x="677333" y="70968"/>
            <a:ext cx="11167663" cy="702755"/>
          </a:xfrm>
        </p:spPr>
        <p:txBody>
          <a:bodyPr/>
          <a:lstStyle/>
          <a:p>
            <a:pPr algn="ctr"/>
            <a:r>
              <a:rPr lang="uk-U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Сплави</a:t>
            </a:r>
            <a:endParaRPr lang="ru-RU"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Місце для вмісту 3">
            <a:extLst>
              <a:ext uri="{FF2B5EF4-FFF2-40B4-BE49-F238E27FC236}">
                <a16:creationId xmlns:a16="http://schemas.microsoft.com/office/drawing/2014/main" id="{2D5A494F-6279-4695-9672-6667AB8857EE}"/>
              </a:ext>
            </a:extLst>
          </p:cNvPr>
          <p:cNvPicPr>
            <a:picLocks noGrp="1"/>
          </p:cNvPicPr>
          <p:nvPr>
            <p:ph idx="1"/>
          </p:nvPr>
        </p:nvPicPr>
        <p:blipFill rotWithShape="1">
          <a:blip r:embed="rId2"/>
          <a:srcRect l="32991" t="38347" r="33395" b="37251"/>
          <a:stretch/>
        </p:blipFill>
        <p:spPr bwMode="auto">
          <a:xfrm>
            <a:off x="858129" y="942535"/>
            <a:ext cx="10536702" cy="53457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7864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0A99BD60-BD40-4F56-A0FF-5ED18B48E769}"/>
              </a:ext>
            </a:extLst>
          </p:cNvPr>
          <p:cNvSpPr>
            <a:spLocks noGrp="1"/>
          </p:cNvSpPr>
          <p:nvPr>
            <p:ph idx="1"/>
          </p:nvPr>
        </p:nvSpPr>
        <p:spPr>
          <a:xfrm>
            <a:off x="112542" y="98474"/>
            <a:ext cx="12079458" cy="6759525"/>
          </a:xfrm>
        </p:spPr>
        <p:txBody>
          <a:bodyPr/>
          <a:lstStyle/>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Схарактеризуйте хімічну активність алюмінію.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Чим ви поясните, що Алюміній має ступінь окиснення +3, а не, приміром, +2 чи -5?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Зважаючи на хімічні властивості алюмінію, сформулюйте поради щодо використання алюмінієвого кухонного посуду.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Де в промисловості застосовують відновні властивості алюмінію?</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Схарактеризуйте хімічний елемент Алюміній та фізичні властивості утвореної ним простої речовини.</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Чому не можна тримати луги в алюмінієвій тарі?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 Користуючись рядом активності металів, розташуйте метали мідь, натрій, алюміній за зростанням хімічної активності.</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 Напишіть хімічні рівняння за схемою перетворень:</a:t>
            </a: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 Сплав міді й алюмінію масою 15 г обробили надлишком хлоридної кислоти й добули водень об’ємом 13,44 л (н. у.). Обчисліть масові частки металів у сплаві.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dirty="0"/>
          </a:p>
        </p:txBody>
      </p:sp>
      <p:pic>
        <p:nvPicPr>
          <p:cNvPr id="4" name="Рисунок 3">
            <a:extLst>
              <a:ext uri="{FF2B5EF4-FFF2-40B4-BE49-F238E27FC236}">
                <a16:creationId xmlns:a16="http://schemas.microsoft.com/office/drawing/2014/main" id="{437069D5-4EE6-4CF2-80B4-D16CD1FEAF1B}"/>
              </a:ext>
            </a:extLst>
          </p:cNvPr>
          <p:cNvPicPr/>
          <p:nvPr/>
        </p:nvPicPr>
        <p:blipFill rotWithShape="1">
          <a:blip r:embed="rId2"/>
          <a:srcRect l="41550" t="29383" r="41332" b="65139"/>
          <a:stretch/>
        </p:blipFill>
        <p:spPr bwMode="auto">
          <a:xfrm>
            <a:off x="838638" y="4417254"/>
            <a:ext cx="6096734" cy="12942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8947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D50CDCDD-ED29-4415-8AF5-E7ADF115F37E}"/>
              </a:ext>
            </a:extLst>
          </p:cNvPr>
          <p:cNvSpPr>
            <a:spLocks noGrp="1"/>
          </p:cNvSpPr>
          <p:nvPr>
            <p:ph idx="1"/>
          </p:nvPr>
        </p:nvSpPr>
        <p:spPr>
          <a:xfrm>
            <a:off x="98474" y="56271"/>
            <a:ext cx="12093526" cy="6745457"/>
          </a:xfrm>
        </p:spPr>
        <p:txBody>
          <a:bodyPr/>
          <a:lstStyle/>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 На початку XX ст. взаємодією алюмінію з розчином лугу добували водень, яким заповнювали дирижаблі. Обчисліть відносний вихід водню об’ємом 295,68 л (н. у.), для добування якого було взято алюміній масою 270 г.</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 Допишіть схеми реакцій і перетворіть їх на хімічні рівняння:</a:t>
            </a: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 Знайдіть масову частку алюміній оксиду в мінералі беміті АІО(ОН).</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13. Наведіть рівняння реакцій, за допомогою яких можна здійснити такі перетворення:</a:t>
            </a:r>
          </a:p>
          <a:p>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14. Обчисліть масу Алюмінію в 48,3 г кристалогідрату АІСІ</a:t>
            </a:r>
            <a:r>
              <a:rPr lang="uk-UA" sz="20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6Н</a:t>
            </a:r>
            <a:r>
              <a:rPr lang="uk-UA" sz="20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 </a:t>
            </a: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 У якому об’ємі води потрібно розчинити 7,5 г кристалогідрату AI(NО</a:t>
            </a:r>
            <a:r>
              <a:rPr lang="uk-UA" sz="20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uk-UA" sz="20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9Н</a:t>
            </a:r>
            <a:r>
              <a:rPr lang="uk-UA" sz="20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 щоб приготувати розчин із масовою часткою безводної солі 7,1 %?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dirty="0"/>
          </a:p>
          <a:p>
            <a:endPar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dirty="0"/>
          </a:p>
        </p:txBody>
      </p:sp>
      <p:pic>
        <p:nvPicPr>
          <p:cNvPr id="4" name="Рисунок 3">
            <a:extLst>
              <a:ext uri="{FF2B5EF4-FFF2-40B4-BE49-F238E27FC236}">
                <a16:creationId xmlns:a16="http://schemas.microsoft.com/office/drawing/2014/main" id="{925EA96D-6CEC-45D4-A6F2-15B87EF66DD0}"/>
              </a:ext>
            </a:extLst>
          </p:cNvPr>
          <p:cNvPicPr/>
          <p:nvPr/>
        </p:nvPicPr>
        <p:blipFill rotWithShape="1">
          <a:blip r:embed="rId2"/>
          <a:srcRect l="32368" t="49713" r="31373" b="44472"/>
          <a:stretch/>
        </p:blipFill>
        <p:spPr bwMode="auto">
          <a:xfrm>
            <a:off x="581805" y="1545053"/>
            <a:ext cx="7436780" cy="1057470"/>
          </a:xfrm>
          <a:prstGeom prst="rect">
            <a:avLst/>
          </a:prstGeom>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0AB75FD2-A9F8-4B02-94F0-0C6D33138803}"/>
              </a:ext>
            </a:extLst>
          </p:cNvPr>
          <p:cNvPicPr/>
          <p:nvPr/>
        </p:nvPicPr>
        <p:blipFill rotWithShape="1">
          <a:blip r:embed="rId3"/>
          <a:srcRect l="33613" t="29881" r="30751" b="64641"/>
          <a:stretch/>
        </p:blipFill>
        <p:spPr bwMode="auto">
          <a:xfrm>
            <a:off x="694347" y="3726743"/>
            <a:ext cx="7436780" cy="10574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6730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B2CF9990-FEE4-42B7-B969-CC23179671F2}"/>
              </a:ext>
            </a:extLst>
          </p:cNvPr>
          <p:cNvSpPr>
            <a:spLocks noGrp="1"/>
          </p:cNvSpPr>
          <p:nvPr>
            <p:ph idx="1"/>
          </p:nvPr>
        </p:nvSpPr>
        <p:spPr>
          <a:xfrm>
            <a:off x="112542" y="112542"/>
            <a:ext cx="12079458" cy="6745457"/>
          </a:xfrm>
        </p:spPr>
        <p:txBody>
          <a:bodyPr>
            <a:normAutofit lnSpcReduction="10000"/>
          </a:bodyPr>
          <a:lstStyle/>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 Під час взаємодії суміші алюмінію та магнію з надлишком хлоридної кислоти виділилося 8,96 л газу, а при дії надлишку розчину лугу на таку саму порцію суміші металів добуто 3,36 л цього газу. Обчисліть масові частки металів у суміші, якщо об’єми газу виміряно за нормальних умов.</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 Склад бокситу можна описати формулою АІ20 3-ЗН20, а склад глини — AI20 3-2Si02-2H20. У якій речовині масова частка Алюмінію більша?</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 Суміш порошків алюмінію й міді масою 20 г обробили розбавленим розчином сульфатної кислоти. Під час реакції виділився водень об'ємом 6,72 л (н. у.). Обчисліть масові частки металів у суміші.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 Обчисліть масу бокситу AI</a:t>
            </a:r>
            <a:r>
              <a:rPr lang="uk-UA" sz="20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a:t>
            </a:r>
            <a:r>
              <a:rPr lang="uk-UA" sz="20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3Н</a:t>
            </a:r>
            <a:r>
              <a:rPr lang="uk-UA" sz="20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 що містить 20 % домішок, яка необхідна для одержання алюмінію масою 10,8 кг.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20.Обчисліть масу алюмінію, яку можна добути з алюміній оксиду масою 51 кг. Вихід продукту реакції від теоретично можливого становить 95 %.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21. Виконайте навчальний проект </a:t>
            </a:r>
            <a:r>
              <a:rPr lang="uk-UA"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«Крилатий метал»</a:t>
            </a:r>
            <a:r>
              <a:rPr lang="uk-UA"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uk-UA"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у якому розкрийте: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 властивості, що зумовлюють широке використання алюмінію в різних галузях господарства, військовій справі, побуті;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б) виробництво алюмінію в Україні;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 використання сплавів алюмінію;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 продукцію вітчизняних виробників, що містить алюміній.</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239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7566" y="117566"/>
            <a:ext cx="11952514" cy="6740433"/>
          </a:xfrm>
        </p:spPr>
        <p:txBody>
          <a:bodyPr>
            <a:normAutofit/>
          </a:bodyPr>
          <a:lstStyle/>
          <a:p>
            <a:r>
              <a:rPr lang="uk-UA"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Для металічних елементів характерна невелика електронегативність — менша за 1,8. Найбільше металічні властивості виявлені в елементів ІА групи Періодичної системи — лужних елементів. їхні атоми настільки легко віддають валентні електрони, що в природі ці елементи перебувають виключно у вигляді сполук.</a:t>
            </a:r>
          </a:p>
        </p:txBody>
      </p:sp>
      <p:pic>
        <p:nvPicPr>
          <p:cNvPr id="4" name="Рисунок 3">
            <a:extLst>
              <a:ext uri="{FF2B5EF4-FFF2-40B4-BE49-F238E27FC236}">
                <a16:creationId xmlns:a16="http://schemas.microsoft.com/office/drawing/2014/main" id="{43E2E1A3-2768-46D6-8C65-7AFE9056A508}"/>
              </a:ext>
            </a:extLst>
          </p:cNvPr>
          <p:cNvPicPr/>
          <p:nvPr/>
        </p:nvPicPr>
        <p:blipFill rotWithShape="1">
          <a:blip r:embed="rId2"/>
          <a:srcRect l="23654" t="22421" r="10676" b="12807"/>
          <a:stretch/>
        </p:blipFill>
        <p:spPr bwMode="auto">
          <a:xfrm>
            <a:off x="287383" y="1567543"/>
            <a:ext cx="11625943" cy="5016137"/>
          </a:xfrm>
          <a:prstGeom prst="rect">
            <a:avLst/>
          </a:prstGeom>
          <a:ln>
            <a:noFill/>
          </a:ln>
          <a:extLst>
            <a:ext uri="{53640926-AAD7-44D8-BBD7-CCE9431645EC}">
              <a14:shadowObscured xmlns:a14="http://schemas.microsoft.com/office/drawing/2010/main"/>
            </a:ext>
          </a:extLst>
        </p:spPr>
      </p:pic>
      <p:cxnSp>
        <p:nvCxnSpPr>
          <p:cNvPr id="6" name="Прямая со стрелкой 5"/>
          <p:cNvCxnSpPr/>
          <p:nvPr/>
        </p:nvCxnSpPr>
        <p:spPr>
          <a:xfrm>
            <a:off x="8321040" y="3082834"/>
            <a:ext cx="2220686" cy="190717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670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2612210696"/>
              </p:ext>
            </p:extLst>
          </p:nvPr>
        </p:nvGraphicFramePr>
        <p:xfrm>
          <a:off x="0" y="1"/>
          <a:ext cx="12192000" cy="6857998"/>
        </p:xfrm>
        <a:graphic>
          <a:graphicData uri="http://schemas.openxmlformats.org/drawingml/2006/table">
            <a:tbl>
              <a:tblPr firstRow="1" firstCol="1" bandRow="1">
                <a:tableStyleId>{5C22544A-7EE6-4342-B048-85BDC9FD1C3A}</a:tableStyleId>
              </a:tblPr>
              <a:tblGrid>
                <a:gridCol w="1933557">
                  <a:extLst>
                    <a:ext uri="{9D8B030D-6E8A-4147-A177-3AD203B41FA5}">
                      <a16:colId xmlns:a16="http://schemas.microsoft.com/office/drawing/2014/main" val="298282408"/>
                    </a:ext>
                  </a:extLst>
                </a:gridCol>
                <a:gridCol w="3572306">
                  <a:extLst>
                    <a:ext uri="{9D8B030D-6E8A-4147-A177-3AD203B41FA5}">
                      <a16:colId xmlns:a16="http://schemas.microsoft.com/office/drawing/2014/main" val="1225583192"/>
                    </a:ext>
                  </a:extLst>
                </a:gridCol>
                <a:gridCol w="1778283">
                  <a:extLst>
                    <a:ext uri="{9D8B030D-6E8A-4147-A177-3AD203B41FA5}">
                      <a16:colId xmlns:a16="http://schemas.microsoft.com/office/drawing/2014/main" val="2648271653"/>
                    </a:ext>
                  </a:extLst>
                </a:gridCol>
                <a:gridCol w="1487673">
                  <a:extLst>
                    <a:ext uri="{9D8B030D-6E8A-4147-A177-3AD203B41FA5}">
                      <a16:colId xmlns:a16="http://schemas.microsoft.com/office/drawing/2014/main" val="863397266"/>
                    </a:ext>
                  </a:extLst>
                </a:gridCol>
                <a:gridCol w="3420181">
                  <a:extLst>
                    <a:ext uri="{9D8B030D-6E8A-4147-A177-3AD203B41FA5}">
                      <a16:colId xmlns:a16="http://schemas.microsoft.com/office/drawing/2014/main" val="3015720529"/>
                    </a:ext>
                  </a:extLst>
                </a:gridCol>
              </a:tblGrid>
              <a:tr h="703717">
                <a:tc>
                  <a:txBody>
                    <a:bodyPr/>
                    <a:lstStyle/>
                    <a:p>
                      <a:pPr algn="ctr">
                        <a:lnSpc>
                          <a:spcPct val="107000"/>
                        </a:lnSpc>
                        <a:spcAft>
                          <a:spcPts val="0"/>
                        </a:spcAft>
                      </a:pPr>
                      <a:r>
                        <a:rPr lang="uk-UA"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Тип кристалічних граток</a:t>
                      </a:r>
                      <a:endParaRPr lang="uk-UA" sz="1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gn="ctr">
                        <a:lnSpc>
                          <a:spcPct val="107000"/>
                        </a:lnSpc>
                        <a:spcAft>
                          <a:spcPts val="0"/>
                        </a:spcAft>
                      </a:pPr>
                      <a:r>
                        <a:rPr lang="uk-UA"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Характеристика </a:t>
                      </a:r>
                      <a:endParaRPr lang="uk-UA" sz="1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gn="ctr">
                        <a:lnSpc>
                          <a:spcPct val="107000"/>
                        </a:lnSpc>
                        <a:spcAft>
                          <a:spcPts val="0"/>
                        </a:spcAft>
                      </a:pPr>
                      <a:r>
                        <a:rPr lang="uk-UA"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Тип зв’язку </a:t>
                      </a:r>
                      <a:endParaRPr lang="uk-UA" sz="1400"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gn="ctr">
                        <a:lnSpc>
                          <a:spcPct val="107000"/>
                        </a:lnSpc>
                        <a:spcAft>
                          <a:spcPts val="0"/>
                        </a:spcAft>
                      </a:pPr>
                      <a:r>
                        <a:rPr lang="uk-UA"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Приклади речовин</a:t>
                      </a:r>
                      <a:endParaRPr lang="uk-UA" sz="1400"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gn="ctr">
                        <a:lnSpc>
                          <a:spcPct val="107000"/>
                        </a:lnSpc>
                        <a:spcAft>
                          <a:spcPts val="0"/>
                        </a:spcAft>
                      </a:pPr>
                      <a:r>
                        <a:rPr lang="uk-UA"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Фізичні властивості</a:t>
                      </a:r>
                      <a:endParaRPr lang="uk-UA" sz="1400"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extLst>
                  <a:ext uri="{0D108BD9-81ED-4DB2-BD59-A6C34878D82A}">
                    <a16:rowId xmlns:a16="http://schemas.microsoft.com/office/drawing/2014/main" val="2105259779"/>
                  </a:ext>
                </a:extLst>
              </a:tr>
              <a:tr h="2134893">
                <a:tc>
                  <a:txBody>
                    <a:bodyPr/>
                    <a:lstStyle/>
                    <a:p>
                      <a:pPr>
                        <a:lnSpc>
                          <a:spcPct val="107000"/>
                        </a:lnSpc>
                        <a:spcAft>
                          <a:spcPts val="0"/>
                        </a:spcAft>
                      </a:pPr>
                      <a:r>
                        <a:rPr lang="uk-UA"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Молекулярна </a:t>
                      </a:r>
                      <a:endParaRPr lang="uk-UA" sz="1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nSpc>
                          <a:spcPct val="107000"/>
                        </a:lnSpc>
                        <a:spcAft>
                          <a:spcPts val="0"/>
                        </a:spcAft>
                      </a:pPr>
                      <a:r>
                        <a:rPr lang="uk-UA"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У вузлах кристалічних граток знаходяться полярні або неполярні молекули, зв’язані між собою слабкими силами електростатичного притягання </a:t>
                      </a:r>
                      <a:endParaRPr lang="uk-UA" sz="1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nSpc>
                          <a:spcPct val="107000"/>
                        </a:lnSpc>
                        <a:spcAft>
                          <a:spcPts val="0"/>
                        </a:spcAft>
                      </a:pPr>
                      <a:r>
                        <a:rPr lang="uk-UA"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Ковалентний </a:t>
                      </a:r>
                      <a:endParaRPr lang="uk-UA" sz="1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nSpc>
                          <a:spcPct val="107000"/>
                        </a:lnSpc>
                        <a:spcAft>
                          <a:spcPts val="0"/>
                        </a:spcAft>
                      </a:pPr>
                      <a:r>
                        <a:rPr lang="uk-UA"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Вода, амоніак, більшість органічних сполук</a:t>
                      </a:r>
                      <a:endParaRPr lang="uk-UA" sz="1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nSpc>
                          <a:spcPct val="107000"/>
                        </a:lnSpc>
                        <a:spcAft>
                          <a:spcPts val="0"/>
                        </a:spcAft>
                      </a:pPr>
                      <a:r>
                        <a:rPr lang="uk-UA"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Невисокі температури плавлення й кипіння, нетверді, діелектрики, розчинні (з полярним типом зв’язку) і нерозчинні (з неполярним типом зв’язку), гази або рідини за кімнатної температури </a:t>
                      </a:r>
                      <a:endParaRPr lang="uk-UA" sz="1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extLst>
                  <a:ext uri="{0D108BD9-81ED-4DB2-BD59-A6C34878D82A}">
                    <a16:rowId xmlns:a16="http://schemas.microsoft.com/office/drawing/2014/main" val="3641972050"/>
                  </a:ext>
                </a:extLst>
              </a:tr>
              <a:tr h="1419306">
                <a:tc>
                  <a:txBody>
                    <a:bodyPr/>
                    <a:lstStyle/>
                    <a:p>
                      <a:pPr>
                        <a:lnSpc>
                          <a:spcPct val="107000"/>
                        </a:lnSpc>
                        <a:spcAft>
                          <a:spcPts val="0"/>
                        </a:spcAft>
                      </a:pPr>
                      <a:r>
                        <a:rPr lang="uk-UA"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Атомна</a:t>
                      </a:r>
                      <a:endParaRPr lang="uk-UA" sz="1400"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nSpc>
                          <a:spcPct val="107000"/>
                        </a:lnSpc>
                        <a:spcAft>
                          <a:spcPts val="0"/>
                        </a:spcAft>
                      </a:pPr>
                      <a:r>
                        <a:rPr lang="uk-UA"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У вузлах атомних кристалічних граток розміщені атоми, зв’язані між собою спільними електронними парами</a:t>
                      </a:r>
                      <a:endParaRPr lang="uk-UA" sz="1400"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nSpc>
                          <a:spcPct val="107000"/>
                        </a:lnSpc>
                        <a:spcAft>
                          <a:spcPts val="0"/>
                        </a:spcAft>
                      </a:pPr>
                      <a:r>
                        <a:rPr lang="uk-UA"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Ковалентний неполярний</a:t>
                      </a:r>
                      <a:endParaRPr lang="uk-UA" sz="1400"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nSpc>
                          <a:spcPct val="107000"/>
                        </a:lnSpc>
                        <a:spcAft>
                          <a:spcPts val="0"/>
                        </a:spcAft>
                      </a:pPr>
                      <a:r>
                        <a:rPr lang="uk-UA"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Алмаз, кремній, силіцій </a:t>
                      </a:r>
                      <a:endParaRPr lang="uk-UA" sz="1400"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nSpc>
                          <a:spcPct val="107000"/>
                        </a:lnSpc>
                        <a:spcAft>
                          <a:spcPts val="0"/>
                        </a:spcAft>
                      </a:pPr>
                      <a:r>
                        <a:rPr lang="uk-UA"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Високі температури плавлення й кипіння, тверді, крихкі, діелектрики або напівпровідники, нерозчинні</a:t>
                      </a:r>
                      <a:endParaRPr lang="uk-UA" sz="1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extLst>
                  <a:ext uri="{0D108BD9-81ED-4DB2-BD59-A6C34878D82A}">
                    <a16:rowId xmlns:a16="http://schemas.microsoft.com/office/drawing/2014/main" val="3076170649"/>
                  </a:ext>
                </a:extLst>
              </a:tr>
              <a:tr h="1419306">
                <a:tc>
                  <a:txBody>
                    <a:bodyPr/>
                    <a:lstStyle/>
                    <a:p>
                      <a:pPr>
                        <a:lnSpc>
                          <a:spcPct val="107000"/>
                        </a:lnSpc>
                        <a:spcAft>
                          <a:spcPts val="0"/>
                        </a:spcAft>
                      </a:pPr>
                      <a:r>
                        <a:rPr lang="uk-UA"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Йонна </a:t>
                      </a:r>
                      <a:endParaRPr lang="uk-UA" sz="1400"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nSpc>
                          <a:spcPct val="107000"/>
                        </a:lnSpc>
                        <a:spcAft>
                          <a:spcPts val="0"/>
                        </a:spcAft>
                      </a:pPr>
                      <a:r>
                        <a:rPr lang="uk-UA"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У вузлах йонних кристалічних граток почергово розташовані позитивно й негативно заряджені йони</a:t>
                      </a:r>
                      <a:endParaRPr lang="uk-UA" sz="1400"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nSpc>
                          <a:spcPct val="107000"/>
                        </a:lnSpc>
                        <a:spcAft>
                          <a:spcPts val="0"/>
                        </a:spcAft>
                      </a:pPr>
                      <a:r>
                        <a:rPr lang="uk-UA"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Йонний </a:t>
                      </a:r>
                      <a:endParaRPr lang="uk-UA" sz="1400"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nSpc>
                          <a:spcPct val="107000"/>
                        </a:lnSpc>
                        <a:spcAft>
                          <a:spcPts val="0"/>
                        </a:spcAft>
                      </a:pPr>
                      <a:r>
                        <a:rPr lang="uk-UA"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Більшість солей, оксидів, основ</a:t>
                      </a:r>
                      <a:endParaRPr lang="uk-UA" sz="1400"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nSpc>
                          <a:spcPct val="107000"/>
                        </a:lnSpc>
                        <a:spcAft>
                          <a:spcPts val="0"/>
                        </a:spcAft>
                      </a:pPr>
                      <a:r>
                        <a:rPr lang="uk-UA"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Високі температури плавлення й кипіння, тверді, крихкі, діелектрики, у водних розчинах і розплавах – провідники, розчинні</a:t>
                      </a:r>
                      <a:endParaRPr lang="uk-UA" sz="1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extLst>
                  <a:ext uri="{0D108BD9-81ED-4DB2-BD59-A6C34878D82A}">
                    <a16:rowId xmlns:a16="http://schemas.microsoft.com/office/drawing/2014/main" val="2717247775"/>
                  </a:ext>
                </a:extLst>
              </a:tr>
              <a:tr h="1180776">
                <a:tc>
                  <a:txBody>
                    <a:bodyPr/>
                    <a:lstStyle/>
                    <a:p>
                      <a:pPr>
                        <a:lnSpc>
                          <a:spcPct val="107000"/>
                        </a:lnSpc>
                        <a:spcAft>
                          <a:spcPts val="0"/>
                        </a:spcAft>
                      </a:pPr>
                      <a:r>
                        <a:rPr lang="uk-UA"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Металічна</a:t>
                      </a:r>
                      <a:endParaRPr lang="uk-UA" sz="1400"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nSpc>
                          <a:spcPct val="107000"/>
                        </a:lnSpc>
                        <a:spcAft>
                          <a:spcPts val="0"/>
                        </a:spcAft>
                      </a:pPr>
                      <a:r>
                        <a:rPr lang="uk-UA"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У вузлах металічних кристалічних граток поряд із нейтральними атомами розміщаються заряджені йони металів</a:t>
                      </a:r>
                      <a:endParaRPr lang="uk-UA" sz="1400"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nSpc>
                          <a:spcPct val="107000"/>
                        </a:lnSpc>
                        <a:spcAft>
                          <a:spcPts val="0"/>
                        </a:spcAft>
                      </a:pPr>
                      <a:r>
                        <a:rPr lang="uk-UA"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Металічний </a:t>
                      </a:r>
                      <a:endParaRPr lang="uk-UA" sz="1400"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nSpc>
                          <a:spcPct val="107000"/>
                        </a:lnSpc>
                        <a:spcAft>
                          <a:spcPts val="0"/>
                        </a:spcAft>
                      </a:pPr>
                      <a:r>
                        <a:rPr lang="uk-UA"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Метали, сплави</a:t>
                      </a:r>
                      <a:endParaRPr lang="uk-UA" sz="1400"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tc>
                  <a:txBody>
                    <a:bodyPr/>
                    <a:lstStyle/>
                    <a:p>
                      <a:pPr>
                        <a:lnSpc>
                          <a:spcPct val="107000"/>
                        </a:lnSpc>
                        <a:spcAft>
                          <a:spcPts val="0"/>
                        </a:spcAft>
                      </a:pPr>
                      <a:r>
                        <a:rPr lang="uk-UA"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Різні температури плавлення й кипіння, переважно високі, тверді, пластичні, провідники, нерозчинні у воді</a:t>
                      </a:r>
                      <a:endParaRPr lang="uk-UA" sz="1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50376" marR="50376" marT="0" marB="0"/>
                </a:tc>
                <a:extLst>
                  <a:ext uri="{0D108BD9-81ED-4DB2-BD59-A6C34878D82A}">
                    <a16:rowId xmlns:a16="http://schemas.microsoft.com/office/drawing/2014/main" val="2660438883"/>
                  </a:ext>
                </a:extLst>
              </a:tr>
            </a:tbl>
          </a:graphicData>
        </a:graphic>
      </p:graphicFrame>
    </p:spTree>
    <p:extLst>
      <p:ext uri="{BB962C8B-B14F-4D97-AF65-F5344CB8AC3E}">
        <p14:creationId xmlns:p14="http://schemas.microsoft.com/office/powerpoint/2010/main" val="3230957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0629" y="143691"/>
            <a:ext cx="11939451" cy="6714309"/>
          </a:xfrm>
        </p:spPr>
        <p:txBody>
          <a:bodyPr/>
          <a:lstStyle/>
          <a:p>
            <a:r>
              <a:rPr lang="uk-UA"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Метали лише в газоподібному стані існують у вигляді атомів. У твердому чи рідкому агрегатному стані метали складаються з катіонів та спільних (належать відразу багатьом атомам) електронів. Особливість такої будови простих речовин металів зумовлена наявністю металічного зв’язку.</a:t>
            </a:r>
          </a:p>
          <a:p>
            <a:r>
              <a:rPr lang="uk-UA"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Металічний зв’язок</a:t>
            </a:r>
          </a:p>
          <a:p>
            <a:endParaRPr lang="uk-UA" dirty="0"/>
          </a:p>
        </p:txBody>
      </p:sp>
      <p:pic>
        <p:nvPicPr>
          <p:cNvPr id="5" name="Рисунок 4">
            <a:extLst>
              <a:ext uri="{FF2B5EF4-FFF2-40B4-BE49-F238E27FC236}">
                <a16:creationId xmlns:a16="http://schemas.microsoft.com/office/drawing/2014/main" id="{6C4277FB-E376-402F-8C1C-C1D264E25E79}"/>
              </a:ext>
            </a:extLst>
          </p:cNvPr>
          <p:cNvPicPr/>
          <p:nvPr/>
        </p:nvPicPr>
        <p:blipFill rotWithShape="1">
          <a:blip r:embed="rId2"/>
          <a:srcRect l="56761" t="35076" r="19027" b="39544"/>
          <a:stretch/>
        </p:blipFill>
        <p:spPr bwMode="auto">
          <a:xfrm>
            <a:off x="1854926" y="1933302"/>
            <a:ext cx="7929153" cy="47679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817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a16="http://schemas.microsoft.com/office/drawing/2014/main" id="{7CD99760-15AA-4296-B711-53E538174C84}"/>
              </a:ext>
            </a:extLst>
          </p:cNvPr>
          <p:cNvPicPr>
            <a:picLocks noGrp="1"/>
          </p:cNvPicPr>
          <p:nvPr>
            <p:ph idx="1"/>
          </p:nvPr>
        </p:nvPicPr>
        <p:blipFill rotWithShape="1">
          <a:blip r:embed="rId2"/>
          <a:srcRect l="30501" t="21415" r="31528" b="17082"/>
          <a:stretch/>
        </p:blipFill>
        <p:spPr bwMode="auto">
          <a:xfrm>
            <a:off x="3221502" y="0"/>
            <a:ext cx="8848577" cy="6858000"/>
          </a:xfrm>
          <a:prstGeom prst="rect">
            <a:avLst/>
          </a:prstGeom>
          <a:ln>
            <a:noFill/>
          </a:ln>
          <a:extLst>
            <a:ext uri="{53640926-AAD7-44D8-BBD7-CCE9431645EC}">
              <a14:shadowObscured xmlns:a14="http://schemas.microsoft.com/office/drawing/2010/main"/>
            </a:ext>
          </a:extLst>
        </p:spPr>
      </p:pic>
      <p:sp>
        <p:nvSpPr>
          <p:cNvPr id="5" name="Прямокутник 4">
            <a:extLst>
              <a:ext uri="{FF2B5EF4-FFF2-40B4-BE49-F238E27FC236}">
                <a16:creationId xmlns:a16="http://schemas.microsoft.com/office/drawing/2014/main" id="{7797A3B4-44B3-435E-81EA-6F4F76B8C097}"/>
              </a:ext>
            </a:extLst>
          </p:cNvPr>
          <p:cNvSpPr/>
          <p:nvPr/>
        </p:nvSpPr>
        <p:spPr>
          <a:xfrm>
            <a:off x="0" y="0"/>
            <a:ext cx="3123028" cy="3352328"/>
          </a:xfrm>
          <a:prstGeom prst="rect">
            <a:avLst/>
          </a:prstGeom>
        </p:spPr>
        <p:txBody>
          <a:bodyPr wrap="square">
            <a:spAutoFit/>
          </a:bodyPr>
          <a:lstStyle/>
          <a:p>
            <a:pPr algn="ctr">
              <a:lnSpc>
                <a:spcPct val="107000"/>
              </a:lnSpc>
              <a:spcAft>
                <a:spcPts val="0"/>
              </a:spcAft>
            </a:pPr>
            <a:r>
              <a:rPr lang="ru-RU" sz="4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1. </a:t>
            </a:r>
            <a:r>
              <a:rPr lang="uk-UA" sz="4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Загальна характе-ристика хімічного елемента</a:t>
            </a:r>
            <a:endParaRPr lang="ru-RU"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2527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0691D4-F50A-4798-83AF-C94849D2520C}"/>
              </a:ext>
            </a:extLst>
          </p:cNvPr>
          <p:cNvSpPr>
            <a:spLocks noGrp="1"/>
          </p:cNvSpPr>
          <p:nvPr>
            <p:ph type="title"/>
          </p:nvPr>
        </p:nvSpPr>
        <p:spPr>
          <a:xfrm>
            <a:off x="98474" y="112542"/>
            <a:ext cx="11957538" cy="872196"/>
          </a:xfrm>
        </p:spPr>
        <p:txBody>
          <a:bodyPr>
            <a:normAutofit fontScale="90000"/>
          </a:bodyPr>
          <a:lstStyle/>
          <a:p>
            <a:pPr algn="ctr"/>
            <a:r>
              <a:rPr lang="ru-RU" sz="4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uk-UA" sz="4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Поширеність у природі</a:t>
            </a:r>
            <a:br>
              <a:rPr lang="ru-RU" dirty="0"/>
            </a:br>
            <a:endParaRPr lang="ru-RU" dirty="0"/>
          </a:p>
        </p:txBody>
      </p:sp>
      <p:sp>
        <p:nvSpPr>
          <p:cNvPr id="3" name="Місце для вмісту 2">
            <a:extLst>
              <a:ext uri="{FF2B5EF4-FFF2-40B4-BE49-F238E27FC236}">
                <a16:creationId xmlns:a16="http://schemas.microsoft.com/office/drawing/2014/main" id="{4AC58873-AF84-4ADB-9CE2-8B5DB351AB03}"/>
              </a:ext>
            </a:extLst>
          </p:cNvPr>
          <p:cNvSpPr>
            <a:spLocks noGrp="1"/>
          </p:cNvSpPr>
          <p:nvPr>
            <p:ph idx="1"/>
          </p:nvPr>
        </p:nvSpPr>
        <p:spPr>
          <a:xfrm>
            <a:off x="0" y="661183"/>
            <a:ext cx="12191999" cy="6344528"/>
          </a:xfrm>
        </p:spPr>
        <p:txBody>
          <a:bodyPr/>
          <a:lstStyle/>
          <a:p>
            <a:r>
              <a:rPr lang="uk-UA"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Алюміній є найпоширенішим металічним елементом на Землі. </a:t>
            </a:r>
          </a:p>
          <a:p>
            <a:r>
              <a:rPr lang="uk-UA"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Його вміст у земній корі становить 8% (за масою) — це перше місце серед металічних елементів і третє серед усіх елементів. </a:t>
            </a:r>
          </a:p>
          <a:p>
            <a:r>
              <a:rPr lang="uk-UA"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Через високу хімічну активність у вигляді простої речовини Алюміній у природі не трапляється. Він міститься у складі багатьох сполук, які утворюють ґрунти,— глиноземів (Аl</a:t>
            </a:r>
            <a:r>
              <a:rPr lang="uk-UA" sz="1900" b="1" baseline="-25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uk-UA"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r>
              <a:rPr lang="uk-UA" sz="1900" b="1" baseline="-25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uk-UA"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і бокситів (Аl</a:t>
            </a:r>
            <a:r>
              <a:rPr lang="uk-UA" sz="1900" b="1" baseline="-25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uk-UA"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r>
              <a:rPr lang="uk-UA" sz="1900" b="1" baseline="-25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uk-UA"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хН</a:t>
            </a:r>
            <a:r>
              <a:rPr lang="uk-UA" sz="1900" b="1" baseline="-25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r>
              <a:rPr lang="uk-UA"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uk-UA"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Також Алюміній є у складі багатьох мінералів, зокрема коштовного каміння. Різне забарвлення цих мінералів зумовлене невеликими домішками оксидів певних металічних елементів (у рубінів — С</a:t>
            </a:r>
            <a:r>
              <a:rPr lang="en-US"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t>
            </a:r>
            <a:r>
              <a:rPr lang="uk-UA"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у сапфірів — Ті та Fe тощо).</a:t>
            </a:r>
            <a:endParaRPr lang="ru-RU"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Незважаючи на поширеність у природі, Алюміній не міститься в живих організмах і не бере участі в метаболізмі. </a:t>
            </a:r>
          </a:p>
          <a:p>
            <a:r>
              <a:rPr lang="uk-UA"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В Україні є великі поклади алюмінієвої руди у вигляді бокситів і глинозему в Приазов’ї, на Закарпатті та в межах Українського кристалічного щита — тектонічної смуги, яка простягається вздовж середньої течії Дніпра на відстань понад 1000 км і завширшки 250 км.</a:t>
            </a:r>
          </a:p>
          <a:p>
            <a:endParaRPr lang="uk-UA"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Алюмінієва руда боксит</a:t>
            </a:r>
            <a:endParaRPr lang="ru-RU"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dirty="0"/>
          </a:p>
        </p:txBody>
      </p:sp>
      <p:pic>
        <p:nvPicPr>
          <p:cNvPr id="4" name="Рисунок 3">
            <a:extLst>
              <a:ext uri="{FF2B5EF4-FFF2-40B4-BE49-F238E27FC236}">
                <a16:creationId xmlns:a16="http://schemas.microsoft.com/office/drawing/2014/main" id="{8EEBADEB-8D6C-432B-BB31-C99AA1FEF3A5}"/>
              </a:ext>
            </a:extLst>
          </p:cNvPr>
          <p:cNvPicPr/>
          <p:nvPr/>
        </p:nvPicPr>
        <p:blipFill rotWithShape="1">
          <a:blip r:embed="rId2"/>
          <a:srcRect l="55867" t="13447" r="30906" b="74601"/>
          <a:stretch/>
        </p:blipFill>
        <p:spPr bwMode="auto">
          <a:xfrm>
            <a:off x="6485207" y="5405512"/>
            <a:ext cx="2757266" cy="14524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3759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0629" y="169817"/>
            <a:ext cx="11939451" cy="1760583"/>
          </a:xfrm>
        </p:spPr>
        <p:txBody>
          <a:bodyPr>
            <a:normAutofit/>
          </a:bodyPr>
          <a:lstStyle/>
          <a:p>
            <a:pPr algn="ctr"/>
            <a:r>
              <a:rPr lang="uk-UA" sz="2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Атомні частки найпоширеніших металічних елементів у літосфері</a:t>
            </a:r>
            <a:br>
              <a:rPr lang="uk-UA" dirty="0"/>
            </a:br>
            <a:endParaRPr lang="uk-UA" dirty="0"/>
          </a:p>
        </p:txBody>
      </p:sp>
      <p:pic>
        <p:nvPicPr>
          <p:cNvPr id="4" name="Объект 3"/>
          <p:cNvPicPr>
            <a:picLocks noGrp="1"/>
          </p:cNvPicPr>
          <p:nvPr>
            <p:ph idx="1"/>
          </p:nvPr>
        </p:nvPicPr>
        <p:blipFill rotWithShape="1">
          <a:blip r:embed="rId2"/>
          <a:srcRect l="42017" t="31873" r="36819" b="43476"/>
          <a:stretch/>
        </p:blipFill>
        <p:spPr bwMode="auto">
          <a:xfrm>
            <a:off x="1685108" y="927463"/>
            <a:ext cx="7903029" cy="56431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0198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199BE4B8-A564-43AE-9E00-9EB19652219F}"/>
              </a:ext>
            </a:extLst>
          </p:cNvPr>
          <p:cNvSpPr>
            <a:spLocks noGrp="1"/>
          </p:cNvSpPr>
          <p:nvPr>
            <p:ph idx="1"/>
          </p:nvPr>
        </p:nvSpPr>
        <p:spPr>
          <a:xfrm>
            <a:off x="112542" y="112542"/>
            <a:ext cx="12079458" cy="6745457"/>
          </a:xfrm>
        </p:spPr>
        <p:txBody>
          <a:bodyPr/>
          <a:lstStyle/>
          <a:p>
            <a:r>
              <a:rPr lang="uk-UA"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Природні сполуки алюмінію: а — каолін; б — корунд; в — боксит.</a:t>
            </a:r>
          </a:p>
          <a:p>
            <a:endParaRPr lang="uk-UA"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uk-UA"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uk-UA"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Алюмінієвмісні мінерали: а – берил, б – аквамарин, в – рубін, г – сапфір, д – смарагд, е – корунд, є – топаз.</a:t>
            </a:r>
            <a:endPar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ru-RU" dirty="0"/>
          </a:p>
        </p:txBody>
      </p:sp>
      <p:pic>
        <p:nvPicPr>
          <p:cNvPr id="4" name="Рисунок 3">
            <a:extLst>
              <a:ext uri="{FF2B5EF4-FFF2-40B4-BE49-F238E27FC236}">
                <a16:creationId xmlns:a16="http://schemas.microsoft.com/office/drawing/2014/main" id="{D5487706-4812-4CEE-A908-D704DE36B8A9}"/>
              </a:ext>
            </a:extLst>
          </p:cNvPr>
          <p:cNvPicPr/>
          <p:nvPr/>
        </p:nvPicPr>
        <p:blipFill rotWithShape="1">
          <a:blip r:embed="rId2"/>
          <a:srcRect l="30501" t="55279" r="29972" b="26046"/>
          <a:stretch/>
        </p:blipFill>
        <p:spPr bwMode="auto">
          <a:xfrm>
            <a:off x="2278966" y="703384"/>
            <a:ext cx="7847428" cy="2222695"/>
          </a:xfrm>
          <a:prstGeom prst="rect">
            <a:avLst/>
          </a:prstGeom>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B67513C9-472B-4F55-ACBD-ADB78A953717}"/>
              </a:ext>
            </a:extLst>
          </p:cNvPr>
          <p:cNvPicPr/>
          <p:nvPr/>
        </p:nvPicPr>
        <p:blipFill rotWithShape="1">
          <a:blip r:embed="rId3"/>
          <a:srcRect l="31590" t="39093" r="29661" b="36255"/>
          <a:stretch/>
        </p:blipFill>
        <p:spPr bwMode="auto">
          <a:xfrm>
            <a:off x="2940148" y="3516921"/>
            <a:ext cx="8229600" cy="33410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0992164"/>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203</TotalTime>
  <Words>1708</Words>
  <Application>Microsoft Office PowerPoint</Application>
  <PresentationFormat>Широкий екран</PresentationFormat>
  <Paragraphs>194</Paragraphs>
  <Slides>26</Slides>
  <Notes>1</Notes>
  <HiddenSlides>0</HiddenSlides>
  <MMClips>5</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26</vt:i4>
      </vt:variant>
    </vt:vector>
  </HeadingPairs>
  <TitlesOfParts>
    <vt:vector size="31" baseType="lpstr">
      <vt:lpstr>Arial</vt:lpstr>
      <vt:lpstr>Calibri</vt:lpstr>
      <vt:lpstr>Trebuchet MS</vt:lpstr>
      <vt:lpstr>Wingdings 3</vt:lpstr>
      <vt:lpstr>Аспект</vt:lpstr>
      <vt:lpstr>Алюміній.  Фізичні та хімічні властивості</vt:lpstr>
      <vt:lpstr>Презентація PowerPoint</vt:lpstr>
      <vt:lpstr>Презентація PowerPoint</vt:lpstr>
      <vt:lpstr>Презентація PowerPoint</vt:lpstr>
      <vt:lpstr>Презентація PowerPoint</vt:lpstr>
      <vt:lpstr>Презентація PowerPoint</vt:lpstr>
      <vt:lpstr>2. Поширеність у природі </vt:lpstr>
      <vt:lpstr>Атомні частки найпоширеніших металічних елементів у літосфері </vt:lpstr>
      <vt:lpstr>Презентація PowerPoint</vt:lpstr>
      <vt:lpstr>3. Будова атома Алюмінію </vt:lpstr>
      <vt:lpstr>4. Фізичні властивості алюмінію </vt:lpstr>
      <vt:lpstr>Презентація PowerPoint</vt:lpstr>
      <vt:lpstr>5. Хімічні властивості алюмінію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6. Застосування алюмінію </vt:lpstr>
      <vt:lpstr>Сплави</vt:lpstr>
      <vt:lpstr>Презентація PowerPoint</vt:lpstr>
      <vt:lpstr>Презентація PowerPoint</vt:lpstr>
      <vt:lpstr>Презентація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Загальна характеристика металів. Фізичні властивості металів на основі їхньої будови</dc:title>
  <dc:creator>User</dc:creator>
  <cp:lastModifiedBy>Таня</cp:lastModifiedBy>
  <cp:revision>24</cp:revision>
  <dcterms:created xsi:type="dcterms:W3CDTF">2020-02-25T11:32:42Z</dcterms:created>
  <dcterms:modified xsi:type="dcterms:W3CDTF">2020-03-01T17:42:19Z</dcterms:modified>
</cp:coreProperties>
</file>