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3" r:id="rId8"/>
    <p:sldId id="264" r:id="rId9"/>
    <p:sldId id="268" r:id="rId10"/>
    <p:sldId id="269" r:id="rId11"/>
    <p:sldId id="271" r:id="rId12"/>
    <p:sldId id="270" r:id="rId13"/>
    <p:sldId id="272" r:id="rId14"/>
    <p:sldId id="273" r:id="rId15"/>
    <p:sldId id="274" r:id="rId16"/>
    <p:sldId id="261" r:id="rId17"/>
    <p:sldId id="265" r:id="rId18"/>
    <p:sldId id="266" r:id="rId19"/>
    <p:sldId id="26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93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01.02.2024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encrypted-tbn0.gstatic.com/images?q=tbn:ANd9GcQYhv_1jAumf1-KkHA8EGuEQqL6XQiyKVRgCQ&amp;usqp=CAU"/>
          <p:cNvPicPr/>
          <p:nvPr/>
        </p:nvPicPr>
        <p:blipFill>
          <a:blip r:embed="rId2"/>
          <a:stretch/>
        </p:blipFill>
        <p:spPr>
          <a:xfrm>
            <a:off x="0" y="0"/>
            <a:ext cx="9144000" cy="6858000"/>
          </a:xfrm>
          <a:prstGeom prst="rect">
            <a:avLst/>
          </a:prstGeom>
          <a:ln w="0">
            <a:noFill/>
          </a:ln>
        </p:spPr>
      </p:pic>
      <p:pic>
        <p:nvPicPr>
          <p:cNvPr id="5" name="Picture 2" descr="Геологія Японії — Вікіпедія"/>
          <p:cNvPicPr>
            <a:picLocks noChangeAspect="1" noChangeArrowheads="1"/>
          </p:cNvPicPr>
          <p:nvPr/>
        </p:nvPicPr>
        <p:blipFill>
          <a:blip r:embed="rId3" cstate="print"/>
          <a:srcRect t="15556"/>
          <a:stretch>
            <a:fillRect/>
          </a:stretch>
        </p:blipFill>
        <p:spPr bwMode="auto">
          <a:xfrm>
            <a:off x="6072198" y="4852798"/>
            <a:ext cx="3071802" cy="2005202"/>
          </a:xfrm>
          <a:prstGeom prst="rect">
            <a:avLst/>
          </a:prstGeom>
          <a:noFill/>
        </p:spPr>
      </p:pic>
      <p:sp>
        <p:nvSpPr>
          <p:cNvPr id="6" name="Прямоугольник 5"/>
          <p:cNvSpPr/>
          <p:nvPr/>
        </p:nvSpPr>
        <p:spPr>
          <a:xfrm>
            <a:off x="1928794" y="857232"/>
            <a:ext cx="5141857" cy="1015663"/>
          </a:xfrm>
          <a:prstGeom prst="rect">
            <a:avLst/>
          </a:prstGeom>
        </p:spPr>
        <p:txBody>
          <a:bodyPr wrap="none">
            <a:spAutoFit/>
          </a:bodyPr>
          <a:lstStyle/>
          <a:p>
            <a:r>
              <a:rPr lang="uk-UA" sz="6000" b="1" dirty="0" smtClean="0">
                <a:ln w="12700">
                  <a:solidFill>
                    <a:srgbClr val="C000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Тема. Японія. </a:t>
            </a:r>
            <a:endParaRPr lang="uk-UA" sz="6000" b="1" dirty="0">
              <a:ln w="12700">
                <a:solidFill>
                  <a:srgbClr val="C00000"/>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357166"/>
            <a:ext cx="8572560" cy="5293757"/>
          </a:xfrm>
          <a:prstGeom prst="rect">
            <a:avLst/>
          </a:prstGeom>
        </p:spPr>
        <p:txBody>
          <a:bodyPr wrap="square">
            <a:spAutoFit/>
          </a:bodyPr>
          <a:lstStyle/>
          <a:p>
            <a:pPr algn="ctr"/>
            <a:r>
              <a:rPr lang="uk-UA" sz="3200" b="1" dirty="0" smtClean="0">
                <a:solidFill>
                  <a:srgbClr val="0000FF"/>
                </a:solidFill>
                <a:effectLst>
                  <a:outerShdw blurRad="38100" dist="38100" dir="2700000" algn="tl">
                    <a:srgbClr val="000000">
                      <a:alpha val="43137"/>
                    </a:srgbClr>
                  </a:outerShdw>
                </a:effectLst>
              </a:rPr>
              <a:t>Зростання агресивності Японії.</a:t>
            </a:r>
            <a:r>
              <a:rPr lang="uk-UA" sz="3200" dirty="0" smtClean="0">
                <a:solidFill>
                  <a:srgbClr val="0000FF"/>
                </a:solidFill>
                <a:effectLst>
                  <a:outerShdw blurRad="38100" dist="38100" dir="2700000" algn="tl">
                    <a:srgbClr val="000000">
                      <a:alpha val="43137"/>
                    </a:srgbClr>
                  </a:outerShdw>
                </a:effectLst>
              </a:rPr>
              <a:t> </a:t>
            </a:r>
          </a:p>
          <a:p>
            <a:endParaRPr lang="uk-UA" dirty="0" smtClean="0"/>
          </a:p>
          <a:p>
            <a:r>
              <a:rPr lang="uk-UA" dirty="0" smtClean="0"/>
              <a:t>   </a:t>
            </a:r>
            <a:r>
              <a:rPr lang="uk-UA" dirty="0" smtClean="0">
                <a:solidFill>
                  <a:schemeClr val="bg1"/>
                </a:solidFill>
              </a:rPr>
              <a:t>Незважаючи на укладення Вашингтонських угод, де закріплювався суверенітет Китаю, а великі держави зобов'язувалися не ділити його на сфери впливу, безсоромне пограбування країни тривало. Під час економічної кризи 30-х рр. Японія, США та Англія прагнули якомога ширше забезпечити собі присутність на китайському ринку. Політика "відкритих дверей" і "рівних можливостей" давала перевагу США у боротьбі за китайський ринок. У 1931 р. у США було розроблено проект надання "срібного" займу для викупу в Японії китайських залізниць. Американський банк у Шанхаї вирішив заснувати кількадесят своїх відділень у Північно-Східному Китаї з центральною конторою в Харбіні. Того ж року Сполучені Штати випередили інші країни в торгівлі з Китаєм, відтрутивши Японію на друге місце, а Англію - на третє. Японія не бажала миритися з тим, що найважливіші позиції в Китаї, який вона вирішила перетворити на свою колонію, переходять до рук американців. Зазнавши поразки в економічній конкуренції, вона почала шукати вихід у війнах. Японія вирішила напасти на Північно-Східний Китай, економічні багатства і стратегічне розташування якого приваблювали японських мілітаристів. Після цього планувались агресія в Центральному Китаї і проти Монголії.</a:t>
            </a:r>
            <a:endParaRPr lang="uk-UA"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42852"/>
            <a:ext cx="8715436" cy="4278094"/>
          </a:xfrm>
          <a:prstGeom prst="rect">
            <a:avLst/>
          </a:prstGeom>
        </p:spPr>
        <p:txBody>
          <a:bodyPr wrap="square">
            <a:spAutoFit/>
          </a:bodyPr>
          <a:lstStyle/>
          <a:p>
            <a:r>
              <a:rPr lang="uk-UA" sz="1600" dirty="0" smtClean="0">
                <a:solidFill>
                  <a:schemeClr val="bg1"/>
                </a:solidFill>
              </a:rPr>
              <a:t>    Виступаючи з планом створення "Великої Японії" - могутньої колоніальної імперії, японські правлячі кола розраховували використати у своїх інтересах антирадянські настрої урядів Сполучених Штатів, Англії, Франції та інших держав і подавали свою агресію як боротьбу проти "комуністичної загрози". Радянська політика на Далекому   Сході давала привід для цього. Після провалу спроб розпалити пожежу світової революції в Європі, лідери Комінтерну звернули свою увагу на Азію.</a:t>
            </a:r>
          </a:p>
          <a:p>
            <a:r>
              <a:rPr lang="uk-UA" sz="1600" dirty="0" smtClean="0">
                <a:solidFill>
                  <a:schemeClr val="bg1"/>
                </a:solidFill>
              </a:rPr>
              <a:t>    Влітку 1931 р</a:t>
            </a:r>
            <a:r>
              <a:rPr lang="uk-UA" sz="1600" smtClean="0">
                <a:solidFill>
                  <a:schemeClr val="bg1"/>
                </a:solidFill>
              </a:rPr>
              <a:t>. Японія завершила підготовку нападу на Китай. Обраний момент здавався їй дуже вигідним. Суперники Японії переймалися внутрішніми проблемами‚ викликаними світовою економічною кризою. У самому Китаї точилася громадянська війна.</a:t>
            </a:r>
          </a:p>
          <a:p>
            <a:r>
              <a:rPr lang="uk-UA" sz="1600" smtClean="0">
                <a:solidFill>
                  <a:schemeClr val="bg1"/>
                </a:solidFill>
              </a:rPr>
              <a:t>  18 вересня 1931 р. японські війська почали вторгнення в Північно-Східний Китай. Протягом п'яти днів Японія захопила всі важливі населені пункти і до лютого 1932 р. підкорила весь Північно-Східний Китай. На захопленій території японці утворили маріонеткову державу Манчжоу-Го на чолі з останнім представником манчжурської династії в Китаї Пу І. Також у 1932 р. японські війська висадилися і поблизу Шанхая, намагаючись оволодіти найбільшим містом Китаю. Проте тут легкої перемоги не сталось, китайська армія і мешканці міста вчинили запеклий опір. Світова громадськість засудила агресію. У 1933 р. Японія вийшла з Ліги Націй.</a:t>
            </a:r>
            <a:endParaRPr lang="uk-UA" sz="1600" dirty="0">
              <a:solidFill>
                <a:schemeClr val="bg1"/>
              </a:solidFill>
            </a:endParaRPr>
          </a:p>
        </p:txBody>
      </p:sp>
      <p:pic>
        <p:nvPicPr>
          <p:cNvPr id="27650" name="Picture 2" descr="https://disted.edu.vn.ua/media/images/alex_s61/10kitai/14.jpg"/>
          <p:cNvPicPr>
            <a:picLocks noChangeAspect="1" noChangeArrowheads="1"/>
          </p:cNvPicPr>
          <p:nvPr/>
        </p:nvPicPr>
        <p:blipFill>
          <a:blip r:embed="rId2"/>
          <a:srcRect/>
          <a:stretch>
            <a:fillRect/>
          </a:stretch>
        </p:blipFill>
        <p:spPr bwMode="auto">
          <a:xfrm>
            <a:off x="5857884" y="4071942"/>
            <a:ext cx="2857520" cy="27860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785794"/>
            <a:ext cx="8286808" cy="3693319"/>
          </a:xfrm>
          <a:prstGeom prst="rect">
            <a:avLst/>
          </a:prstGeom>
        </p:spPr>
        <p:txBody>
          <a:bodyPr wrap="square">
            <a:spAutoFit/>
          </a:bodyPr>
          <a:lstStyle/>
          <a:p>
            <a:r>
              <a:rPr lang="uk-UA" dirty="0" smtClean="0">
                <a:solidFill>
                  <a:schemeClr val="bg1"/>
                </a:solidFill>
              </a:rPr>
              <a:t>   Для продовження реалізації своїх агресивних планів у басейні Тихого океану було не можливо без могутнього океанського флоту, проте його створення стримували домовленості Вашингтонської конференції (1922). У 1934 р. Японія заявила, що відмовляється від обмежень Договору п`яти. На 1936 р. Японія вже мала 200 авіаносців, лінкорів, крейсерів і розгорнула будівництво нових, ще могутніших кораблів.</a:t>
            </a:r>
          </a:p>
          <a:p>
            <a:r>
              <a:rPr lang="uk-UA" dirty="0" smtClean="0">
                <a:solidFill>
                  <a:schemeClr val="bg1"/>
                </a:solidFill>
              </a:rPr>
              <a:t>     Незважаючи на відверто агресивну політику, найрадикальніші кола були невдоволені повільними темпами її здійснення. 26 лютого 1936 р. у Токіо знову стався путч, організований "молодими офіцерами". Хоча він був придушений, вимоги "молодих офіцерів" не залишилися поза увагою. Влітку відбулась таємна нарада правлячих кіл, на якій обговорювалося питання про перспективи "колоніального розширення" у Східній Азії. 27 листопада 1936 р. між Японією і Німеччиною було підписано Антикомінтернівський пакт.</a:t>
            </a:r>
            <a:endParaRPr lang="uk-UA"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357166"/>
            <a:ext cx="8429684" cy="954107"/>
          </a:xfrm>
          <a:prstGeom prst="rect">
            <a:avLst/>
          </a:prstGeom>
        </p:spPr>
        <p:txBody>
          <a:bodyPr wrap="square">
            <a:spAutoFit/>
          </a:bodyPr>
          <a:lstStyle/>
          <a:p>
            <a:pPr algn="ctr"/>
            <a:r>
              <a:rPr lang="ru-RU" sz="2800" b="1" dirty="0" err="1" smtClean="0">
                <a:solidFill>
                  <a:srgbClr val="FFCC66"/>
                </a:solidFill>
                <a:effectLst>
                  <a:outerShdw blurRad="38100" dist="38100" dir="2700000" algn="tl">
                    <a:srgbClr val="000000">
                      <a:alpha val="43137"/>
                    </a:srgbClr>
                  </a:outerShdw>
                </a:effectLst>
              </a:rPr>
              <a:t>Напад</a:t>
            </a:r>
            <a:r>
              <a:rPr lang="ru-RU" sz="2800" b="1" dirty="0" smtClean="0">
                <a:solidFill>
                  <a:srgbClr val="FFCC66"/>
                </a:solidFill>
                <a:effectLst>
                  <a:outerShdw blurRad="38100" dist="38100" dir="2700000" algn="tl">
                    <a:srgbClr val="000000">
                      <a:alpha val="43137"/>
                    </a:srgbClr>
                  </a:outerShdw>
                </a:effectLst>
              </a:rPr>
              <a:t> на Китай у 1937 р. </a:t>
            </a:r>
            <a:r>
              <a:rPr lang="ru-RU" sz="2800" b="1" dirty="0" err="1" smtClean="0">
                <a:solidFill>
                  <a:srgbClr val="FFCC66"/>
                </a:solidFill>
                <a:effectLst>
                  <a:outerShdw blurRad="38100" dist="38100" dir="2700000" algn="tl">
                    <a:srgbClr val="000000">
                      <a:alpha val="43137"/>
                    </a:srgbClr>
                  </a:outerShdw>
                </a:effectLst>
              </a:rPr>
              <a:t>Мілітаризація</a:t>
            </a:r>
            <a:r>
              <a:rPr lang="ru-RU" sz="2800" b="1" dirty="0" smtClean="0">
                <a:solidFill>
                  <a:srgbClr val="FFCC66"/>
                </a:solidFill>
                <a:effectLst>
                  <a:outerShdw blurRad="38100" dist="38100" dir="2700000" algn="tl">
                    <a:srgbClr val="000000">
                      <a:alpha val="43137"/>
                    </a:srgbClr>
                  </a:outerShdw>
                </a:effectLst>
              </a:rPr>
              <a:t> </a:t>
            </a:r>
            <a:r>
              <a:rPr lang="ru-RU" sz="2800" b="1" dirty="0" err="1" smtClean="0">
                <a:solidFill>
                  <a:srgbClr val="FFCC66"/>
                </a:solidFill>
                <a:effectLst>
                  <a:outerShdw blurRad="38100" dist="38100" dir="2700000" algn="tl">
                    <a:srgbClr val="000000">
                      <a:alpha val="43137"/>
                    </a:srgbClr>
                  </a:outerShdw>
                </a:effectLst>
              </a:rPr>
              <a:t>економіки</a:t>
            </a:r>
            <a:r>
              <a:rPr lang="ru-RU" sz="2800" b="1" dirty="0" smtClean="0">
                <a:solidFill>
                  <a:srgbClr val="FFCC66"/>
                </a:solidFill>
                <a:effectLst>
                  <a:outerShdw blurRad="38100" dist="38100" dir="2700000" algn="tl">
                    <a:srgbClr val="000000">
                      <a:alpha val="43137"/>
                    </a:srgbClr>
                  </a:outerShdw>
                </a:effectLst>
              </a:rPr>
              <a:t> </a:t>
            </a:r>
            <a:r>
              <a:rPr lang="ru-RU" sz="2800" b="1" dirty="0" err="1" smtClean="0">
                <a:solidFill>
                  <a:srgbClr val="FFCC66"/>
                </a:solidFill>
                <a:effectLst>
                  <a:outerShdw blurRad="38100" dist="38100" dir="2700000" algn="tl">
                    <a:srgbClr val="000000">
                      <a:alpha val="43137"/>
                    </a:srgbClr>
                  </a:outerShdw>
                </a:effectLst>
              </a:rPr>
              <a:t>Японії</a:t>
            </a:r>
            <a:r>
              <a:rPr lang="ru-RU" sz="2800" b="1" dirty="0" smtClean="0">
                <a:solidFill>
                  <a:srgbClr val="FFCC66"/>
                </a:solidFill>
                <a:effectLst>
                  <a:outerShdw blurRad="38100" dist="38100" dir="2700000" algn="tl">
                    <a:srgbClr val="000000">
                      <a:alpha val="43137"/>
                    </a:srgbClr>
                  </a:outerShdw>
                </a:effectLst>
              </a:rPr>
              <a:t>.</a:t>
            </a:r>
            <a:r>
              <a:rPr lang="ru-RU" sz="2800" dirty="0" smtClean="0">
                <a:solidFill>
                  <a:srgbClr val="0000FF"/>
                </a:solidFill>
                <a:effectLst>
                  <a:outerShdw blurRad="38100" dist="38100" dir="2700000" algn="tl">
                    <a:srgbClr val="000000">
                      <a:alpha val="43137"/>
                    </a:srgbClr>
                  </a:outerShdw>
                </a:effectLst>
              </a:rPr>
              <a:t> </a:t>
            </a:r>
            <a:endParaRPr lang="uk-UA" sz="2800" dirty="0">
              <a:solidFill>
                <a:srgbClr val="0000FF"/>
              </a:solidFill>
              <a:effectLst>
                <a:outerShdw blurRad="38100" dist="38100" dir="2700000" algn="tl">
                  <a:srgbClr val="000000">
                    <a:alpha val="43137"/>
                  </a:srgbClr>
                </a:outerShdw>
              </a:effectLst>
            </a:endParaRPr>
          </a:p>
        </p:txBody>
      </p:sp>
      <p:sp>
        <p:nvSpPr>
          <p:cNvPr id="5" name="Прямоугольник 4"/>
          <p:cNvSpPr/>
          <p:nvPr/>
        </p:nvSpPr>
        <p:spPr>
          <a:xfrm>
            <a:off x="0" y="1443841"/>
            <a:ext cx="9144000" cy="2031325"/>
          </a:xfrm>
          <a:prstGeom prst="rect">
            <a:avLst/>
          </a:prstGeom>
        </p:spPr>
        <p:txBody>
          <a:bodyPr wrap="square">
            <a:spAutoFit/>
          </a:bodyPr>
          <a:lstStyle/>
          <a:p>
            <a:r>
              <a:rPr lang="uk-UA" dirty="0" smtClean="0"/>
              <a:t>   </a:t>
            </a:r>
            <a:r>
              <a:rPr lang="uk-UA" dirty="0" smtClean="0">
                <a:solidFill>
                  <a:schemeClr val="bg1"/>
                </a:solidFill>
              </a:rPr>
              <a:t>У липні 1937 р. почалось японське збройне вторгнення до Північного і Центрального Китаю. Приводом до війни став конфлікт між японськими і китайськими солдатами на мосту Марко Поло, що знаходився на нейтральній полосі. Згодом воєнні дії були поширені на всю територію цієї країни. Активні наступальні операції японської армії проти Китаю тривали до 1939 р. Японці спромоглись оволодіти найбільш розвиненими районами Китаю і‚ отримавши значні сировинні та людські </a:t>
            </a:r>
            <a:r>
              <a:rPr lang="uk-UA" dirty="0" err="1" smtClean="0">
                <a:solidFill>
                  <a:schemeClr val="bg1"/>
                </a:solidFill>
              </a:rPr>
              <a:t>ресурси‚</a:t>
            </a:r>
            <a:r>
              <a:rPr lang="uk-UA" dirty="0" smtClean="0">
                <a:solidFill>
                  <a:schemeClr val="bg1"/>
                </a:solidFill>
              </a:rPr>
              <a:t> частково вирішити власні економічні проблеми.</a:t>
            </a:r>
            <a:endParaRPr lang="uk-UA" dirty="0">
              <a:solidFill>
                <a:schemeClr val="bg1"/>
              </a:solidFill>
            </a:endParaRPr>
          </a:p>
        </p:txBody>
      </p:sp>
      <p:pic>
        <p:nvPicPr>
          <p:cNvPr id="30722" name="Picture 2" descr="https://disted.edu.vn.ua/media/images/alex_s61/10kitai/1222.gif"/>
          <p:cNvPicPr>
            <a:picLocks noChangeAspect="1" noChangeArrowheads="1"/>
          </p:cNvPicPr>
          <p:nvPr/>
        </p:nvPicPr>
        <p:blipFill>
          <a:blip r:embed="rId2"/>
          <a:srcRect/>
          <a:stretch>
            <a:fillRect/>
          </a:stretch>
        </p:blipFill>
        <p:spPr bwMode="auto">
          <a:xfrm>
            <a:off x="1000100" y="3500438"/>
            <a:ext cx="7072362" cy="33575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357166"/>
            <a:ext cx="8286808" cy="6186309"/>
          </a:xfrm>
          <a:prstGeom prst="rect">
            <a:avLst/>
          </a:prstGeom>
        </p:spPr>
        <p:txBody>
          <a:bodyPr wrap="square">
            <a:spAutoFit/>
          </a:bodyPr>
          <a:lstStyle/>
          <a:p>
            <a:r>
              <a:rPr lang="uk-UA" dirty="0" smtClean="0"/>
              <a:t>    </a:t>
            </a:r>
            <a:r>
              <a:rPr lang="uk-UA" dirty="0" smtClean="0">
                <a:solidFill>
                  <a:schemeClr val="bg1"/>
                </a:solidFill>
              </a:rPr>
              <a:t>Економіка Японії була поставлена на службу війні. Воєнні витрати поглинали 70-80% бюджетних коштів. Це було причиною падіння у 1937-1941 рр. життєвого рівня населення. Постійна потреба у військово-стратегічній сировині спонукала японський уряд вдатися до значного збільшення імпорту за рахунок зменшення золотого запасу та посиленого експорту товарів за демпінговими цінами.</a:t>
            </a:r>
          </a:p>
          <a:p>
            <a:r>
              <a:rPr lang="uk-UA" dirty="0" smtClean="0">
                <a:solidFill>
                  <a:schemeClr val="bg1"/>
                </a:solidFill>
              </a:rPr>
              <a:t>    Підготовка економіки до широкомасштабної війни йшла під гаслом створення "нової економічної структури". Вона передбачала концентрацію виробництва, активний розвиток важкої, особливо військової, промисловості на шкоду галузям, що працювали на внутрішній ринок. "Нова економічна структура" означала встановлення воєнно-державного контролю над економікою країни. В якості контролюючих державних органів створювалися асоціації виробників в різних галузях господарювання. На чолі асоціацій ставали представники найбільших корпорацій, що фактично означало передачу їм регулювання всіма процесами в економіці. Таким чином в Японії була створена така економічна модель, яка була притаманна тоталітарним режимам 1920-30-х років.</a:t>
            </a:r>
          </a:p>
          <a:p>
            <a:r>
              <a:rPr lang="uk-UA" dirty="0" smtClean="0">
                <a:solidFill>
                  <a:schemeClr val="bg1"/>
                </a:solidFill>
              </a:rPr>
              <a:t>    Ріст військової промисловості, мобілізації в армію дещо скоротили безробіття. Основну частину </a:t>
            </a:r>
            <a:r>
              <a:rPr lang="uk-UA" dirty="0" err="1" smtClean="0">
                <a:solidFill>
                  <a:schemeClr val="bg1"/>
                </a:solidFill>
              </a:rPr>
              <a:t>людей‚</a:t>
            </a:r>
            <a:r>
              <a:rPr lang="uk-UA" dirty="0" smtClean="0">
                <a:solidFill>
                  <a:schemeClr val="bg1"/>
                </a:solidFill>
              </a:rPr>
              <a:t> які приходили на підприємства важкої промисловості, складали тимчасові робітники. В умовах військового режиму власники підприємств тримали їх під страхом звільнення. Для шаленої експлуатації промисловці використовували й безправ'я постійних робітників. Офіційно встановлений робочий день тривалістю 12-14 годин зазвичай тривав 14-16 годин, зросла інтенсивність праці.</a:t>
            </a:r>
            <a:endParaRPr lang="uk-UA"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7693"/>
            <a:ext cx="9144000" cy="6740307"/>
          </a:xfrm>
          <a:prstGeom prst="rect">
            <a:avLst/>
          </a:prstGeom>
        </p:spPr>
        <p:txBody>
          <a:bodyPr wrap="square">
            <a:spAutoFit/>
          </a:bodyPr>
          <a:lstStyle/>
          <a:p>
            <a:r>
              <a:rPr lang="uk-UA" sz="1600" dirty="0" smtClean="0">
                <a:solidFill>
                  <a:schemeClr val="bg1"/>
                </a:solidFill>
              </a:rPr>
              <a:t>   </a:t>
            </a:r>
            <a:r>
              <a:rPr lang="uk-UA" dirty="0" smtClean="0">
                <a:solidFill>
                  <a:schemeClr val="bg1"/>
                </a:solidFill>
              </a:rPr>
              <a:t>Тяжким було становище селянства. Мобілізація до армії позбавляла село найбільш працездатного населення. Гостра нестача промислових товарів для потреб сільського господарства призвела до різкого падіння рівня виробництва сільськогосподарської продукції. Зростали податки у зв'язку з мілітаризацією країни. Вигнання орендаторів з їхніх ділянок перетворювало село на арену постійних соціальних конфліктів.</a:t>
            </a:r>
          </a:p>
          <a:p>
            <a:r>
              <a:rPr lang="uk-UA" dirty="0" smtClean="0">
                <a:solidFill>
                  <a:schemeClr val="bg1"/>
                </a:solidFill>
              </a:rPr>
              <a:t>    Розпочавши війну в Китаї, кабінет принца </a:t>
            </a:r>
            <a:r>
              <a:rPr lang="uk-UA" dirty="0" err="1" smtClean="0">
                <a:solidFill>
                  <a:schemeClr val="bg1"/>
                </a:solidFill>
              </a:rPr>
              <a:t>Коное</a:t>
            </a:r>
            <a:r>
              <a:rPr lang="uk-UA" dirty="0" smtClean="0">
                <a:solidFill>
                  <a:schemeClr val="bg1"/>
                </a:solidFill>
              </a:rPr>
              <a:t> посилив боротьбу проти антифашистських і антивоєнних настроїв у країні. Офіційно це називалося "рухом за мобілізацію національного духу". Всі демократичні організації, які напередодні </a:t>
            </a:r>
            <a:r>
              <a:rPr lang="uk-UA" dirty="0" err="1" smtClean="0">
                <a:solidFill>
                  <a:schemeClr val="bg1"/>
                </a:solidFill>
              </a:rPr>
              <a:t>японо-китайської</a:t>
            </a:r>
            <a:r>
              <a:rPr lang="uk-UA" dirty="0" smtClean="0">
                <a:solidFill>
                  <a:schemeClr val="bg1"/>
                </a:solidFill>
              </a:rPr>
              <a:t> війни виступали з антифашистськими гаслами, було розгромлено. 15 грудня 1937 р. поліція провела масові арешти комуністів, профспілкових діячів і представників прогресивної інтелігенції. Наприкінці грудня було заборонено діяльність демократичних </a:t>
            </a:r>
            <a:r>
              <a:rPr lang="uk-UA" dirty="0" err="1" smtClean="0">
                <a:solidFill>
                  <a:schemeClr val="bg1"/>
                </a:solidFill>
              </a:rPr>
              <a:t>партій‚</a:t>
            </a:r>
            <a:r>
              <a:rPr lang="uk-UA" dirty="0" smtClean="0">
                <a:solidFill>
                  <a:schemeClr val="bg1"/>
                </a:solidFill>
              </a:rPr>
              <a:t> профспілкових федерацій. До березня 1938 р. кількість заарештованих за політичними мотивами  перевищила 10 тис. чол. Незабаром на заміну розпущених політичних партій була створена </a:t>
            </a:r>
            <a:r>
              <a:rPr lang="uk-UA" dirty="0" err="1" smtClean="0">
                <a:solidFill>
                  <a:schemeClr val="bg1"/>
                </a:solidFill>
              </a:rPr>
              <a:t>Асоіація</a:t>
            </a:r>
            <a:r>
              <a:rPr lang="uk-UA" dirty="0" smtClean="0">
                <a:solidFill>
                  <a:schemeClr val="bg1"/>
                </a:solidFill>
              </a:rPr>
              <a:t> допомоги трону, а на заміну профспілок - Патріотична промислова асоціація великої Японії.</a:t>
            </a:r>
          </a:p>
          <a:p>
            <a:r>
              <a:rPr lang="uk-UA" dirty="0" smtClean="0">
                <a:solidFill>
                  <a:schemeClr val="bg1"/>
                </a:solidFill>
              </a:rPr>
              <a:t>     З метою створення сприятливих умов для компаній, що працювали на війну, і мобілізації всіх сил і коштів у 1938 р. було видано закони про мобілізацію військової промисловості, про загальну мобілізацію нації, про інвестиції, зміст яких повинен був сприяти всебічному розвиткові компаній, що обслуговували воєнне виробництво. Спеціальний закон обмежував споживання сировини, а також сталі, кольорових металів для мирної продукції. Було заборонено вивіз золота за межі країни. Метою Японії проголошувалося "створення Великої східно-азійської сфери спільного процвітання", тобто встановлення японського панування в Азіатсько-Тихоокеанському регіоні шляхом колоніальних загарбань.</a:t>
            </a:r>
            <a:endParaRPr lang="uk-UA"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142852"/>
            <a:ext cx="8143932" cy="4524315"/>
          </a:xfrm>
          <a:prstGeom prst="rect">
            <a:avLst/>
          </a:prstGeom>
        </p:spPr>
        <p:txBody>
          <a:bodyPr wrap="square">
            <a:spAutoFit/>
          </a:bodyPr>
          <a:lstStyle/>
          <a:p>
            <a:r>
              <a:rPr lang="uk-UA" sz="3200" b="1" dirty="0" smtClean="0">
                <a:solidFill>
                  <a:srgbClr val="FF0000"/>
                </a:solidFill>
              </a:rPr>
              <a:t>Запам'ятайте дати:</a:t>
            </a:r>
          </a:p>
          <a:p>
            <a:endParaRPr lang="uk-UA" sz="3200" dirty="0" smtClean="0">
              <a:solidFill>
                <a:srgbClr val="FF0000"/>
              </a:solidFill>
            </a:endParaRPr>
          </a:p>
          <a:p>
            <a:r>
              <a:rPr lang="uk-UA" sz="3200" dirty="0" smtClean="0">
                <a:solidFill>
                  <a:srgbClr val="FFFF00"/>
                </a:solidFill>
              </a:rPr>
              <a:t>1925 р.  Введення загального виборчого права.</a:t>
            </a:r>
          </a:p>
          <a:p>
            <a:r>
              <a:rPr lang="uk-UA" sz="3200" dirty="0" smtClean="0">
                <a:solidFill>
                  <a:srgbClr val="FFFF00"/>
                </a:solidFill>
              </a:rPr>
              <a:t>1927 р.  Меморандум генерала </a:t>
            </a:r>
            <a:r>
              <a:rPr lang="uk-UA" sz="3200" dirty="0" err="1" smtClean="0">
                <a:solidFill>
                  <a:srgbClr val="FFFF00"/>
                </a:solidFill>
              </a:rPr>
              <a:t>Танаки</a:t>
            </a:r>
            <a:r>
              <a:rPr lang="uk-UA" sz="3200" dirty="0" smtClean="0">
                <a:solidFill>
                  <a:srgbClr val="FFFF00"/>
                </a:solidFill>
              </a:rPr>
              <a:t>.</a:t>
            </a:r>
          </a:p>
          <a:p>
            <a:r>
              <a:rPr lang="uk-UA" sz="3200" dirty="0" smtClean="0">
                <a:solidFill>
                  <a:srgbClr val="FFFF00"/>
                </a:solidFill>
              </a:rPr>
              <a:t>1931 р.  Вторгнення японських військ до Північно-Східного Китаю.</a:t>
            </a:r>
          </a:p>
          <a:p>
            <a:r>
              <a:rPr lang="uk-UA" sz="3200" dirty="0" smtClean="0">
                <a:solidFill>
                  <a:srgbClr val="FFFF00"/>
                </a:solidFill>
              </a:rPr>
              <a:t>1932, 1936 рр.  Заколоти </a:t>
            </a:r>
            <a:r>
              <a:rPr lang="uk-UA" sz="3200" dirty="0" err="1" smtClean="0">
                <a:solidFill>
                  <a:srgbClr val="FFFF00"/>
                </a:solidFill>
              </a:rPr>
              <a:t>„молодих</a:t>
            </a:r>
            <a:r>
              <a:rPr lang="uk-UA" sz="3200" dirty="0" smtClean="0">
                <a:solidFill>
                  <a:srgbClr val="FFFF00"/>
                </a:solidFill>
              </a:rPr>
              <a:t> офіцерів".</a:t>
            </a:r>
          </a:p>
          <a:p>
            <a:r>
              <a:rPr lang="uk-UA" sz="3200" dirty="0" smtClean="0">
                <a:solidFill>
                  <a:srgbClr val="FFFF00"/>
                </a:solidFill>
              </a:rPr>
              <a:t>1937 р.  Початок </a:t>
            </a:r>
            <a:r>
              <a:rPr lang="uk-UA" sz="3200" dirty="0" err="1" smtClean="0">
                <a:solidFill>
                  <a:srgbClr val="FFFF00"/>
                </a:solidFill>
              </a:rPr>
              <a:t>японо-китайської</a:t>
            </a:r>
            <a:r>
              <a:rPr lang="uk-UA" sz="3200" dirty="0" smtClean="0">
                <a:solidFill>
                  <a:srgbClr val="FFFF00"/>
                </a:solidFill>
              </a:rPr>
              <a:t> війни.</a:t>
            </a:r>
            <a:endParaRPr lang="uk-UA" sz="3200"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FF00"/>
                </a:solidFill>
              </a:rPr>
              <a:t>Перевірте свої знання</a:t>
            </a:r>
            <a:br>
              <a:rPr lang="uk-UA" dirty="0" smtClean="0">
                <a:solidFill>
                  <a:srgbClr val="FFFF00"/>
                </a:solidFill>
              </a:rPr>
            </a:br>
            <a:r>
              <a:rPr lang="uk-UA" dirty="0" smtClean="0">
                <a:solidFill>
                  <a:srgbClr val="FFFF00"/>
                </a:solidFill>
              </a:rPr>
              <a:t>тестування</a:t>
            </a:r>
            <a:endParaRPr lang="uk-UA" dirty="0">
              <a:solidFill>
                <a:srgbClr val="FFFF00"/>
              </a:solidFill>
            </a:endParaRPr>
          </a:p>
        </p:txBody>
      </p:sp>
      <p:sp>
        <p:nvSpPr>
          <p:cNvPr id="4" name="Прямоугольник 3"/>
          <p:cNvSpPr/>
          <p:nvPr/>
        </p:nvSpPr>
        <p:spPr>
          <a:xfrm>
            <a:off x="0" y="1357299"/>
            <a:ext cx="9144000" cy="5078313"/>
          </a:xfrm>
          <a:prstGeom prst="rect">
            <a:avLst/>
          </a:prstGeom>
        </p:spPr>
        <p:txBody>
          <a:bodyPr wrap="square">
            <a:spAutoFit/>
          </a:bodyPr>
          <a:lstStyle/>
          <a:p>
            <a:r>
              <a:rPr lang="ru-RU" b="1" dirty="0" smtClean="0">
                <a:solidFill>
                  <a:srgbClr val="C00000"/>
                </a:solidFill>
              </a:rPr>
              <a:t>              </a:t>
            </a:r>
            <a:r>
              <a:rPr lang="ru-RU" b="1" dirty="0" err="1" smtClean="0">
                <a:solidFill>
                  <a:srgbClr val="C00000"/>
                </a:solidFill>
              </a:rPr>
              <a:t>Виберіть</a:t>
            </a:r>
            <a:r>
              <a:rPr lang="ru-RU" b="1" dirty="0" smtClean="0">
                <a:solidFill>
                  <a:srgbClr val="C00000"/>
                </a:solidFill>
              </a:rPr>
              <a:t> </a:t>
            </a:r>
            <a:r>
              <a:rPr lang="ru-RU" b="1" dirty="0" err="1" smtClean="0">
                <a:solidFill>
                  <a:srgbClr val="C00000"/>
                </a:solidFill>
              </a:rPr>
              <a:t>правильну</a:t>
            </a:r>
            <a:r>
              <a:rPr lang="ru-RU" b="1" dirty="0" smtClean="0">
                <a:solidFill>
                  <a:srgbClr val="C00000"/>
                </a:solidFill>
              </a:rPr>
              <a:t> </a:t>
            </a:r>
            <a:r>
              <a:rPr lang="ru-RU" b="1" dirty="0" err="1" smtClean="0">
                <a:solidFill>
                  <a:srgbClr val="C00000"/>
                </a:solidFill>
              </a:rPr>
              <a:t>відповідь</a:t>
            </a:r>
            <a:endParaRPr lang="ru-RU" b="1" dirty="0" smtClean="0">
              <a:solidFill>
                <a:srgbClr val="C00000"/>
              </a:solidFill>
            </a:endParaRPr>
          </a:p>
          <a:p>
            <a:r>
              <a:rPr lang="ru-RU" b="1" dirty="0" smtClean="0">
                <a:solidFill>
                  <a:srgbClr val="002060"/>
                </a:solidFill>
              </a:rPr>
              <a:t>   1. </a:t>
            </a:r>
            <a:r>
              <a:rPr lang="ru-RU" b="1" dirty="0" err="1" smtClean="0">
                <a:solidFill>
                  <a:srgbClr val="002060"/>
                </a:solidFill>
              </a:rPr>
              <a:t>Японія</a:t>
            </a:r>
            <a:r>
              <a:rPr lang="ru-RU" b="1" dirty="0" smtClean="0">
                <a:solidFill>
                  <a:srgbClr val="002060"/>
                </a:solidFill>
              </a:rPr>
              <a:t> на початку 20-х </a:t>
            </a:r>
            <a:r>
              <a:rPr lang="ru-RU" b="1" dirty="0" err="1" smtClean="0">
                <a:solidFill>
                  <a:srgbClr val="002060"/>
                </a:solidFill>
              </a:rPr>
              <a:t>рр</a:t>
            </a:r>
            <a:r>
              <a:rPr lang="ru-RU" b="1" dirty="0" smtClean="0">
                <a:solidFill>
                  <a:srgbClr val="002060"/>
                </a:solidFill>
              </a:rPr>
              <a:t>.:</a:t>
            </a:r>
          </a:p>
          <a:p>
            <a:pPr lvl="0" fontAlgn="base">
              <a:spcBef>
                <a:spcPct val="0"/>
              </a:spcBef>
              <a:spcAft>
                <a:spcPct val="0"/>
              </a:spcAft>
            </a:pPr>
            <a:r>
              <a:rPr lang="ru-RU" dirty="0" smtClean="0">
                <a:solidFill>
                  <a:schemeClr val="bg1"/>
                </a:solidFill>
              </a:rPr>
              <a:t>   1 - могла </a:t>
            </a:r>
            <a:r>
              <a:rPr lang="ru-RU" dirty="0" err="1" smtClean="0">
                <a:solidFill>
                  <a:schemeClr val="bg1"/>
                </a:solidFill>
              </a:rPr>
              <a:t>зберегти</a:t>
            </a:r>
            <a:r>
              <a:rPr lang="ru-RU" dirty="0" smtClean="0">
                <a:solidFill>
                  <a:schemeClr val="bg1"/>
                </a:solidFill>
              </a:rPr>
              <a:t> </a:t>
            </a:r>
            <a:r>
              <a:rPr lang="ru-RU" dirty="0" err="1" smtClean="0">
                <a:solidFill>
                  <a:schemeClr val="bg1"/>
                </a:solidFill>
              </a:rPr>
              <a:t>своє</a:t>
            </a:r>
            <a:r>
              <a:rPr lang="ru-RU" dirty="0" smtClean="0">
                <a:solidFill>
                  <a:schemeClr val="bg1"/>
                </a:solidFill>
              </a:rPr>
              <a:t> </a:t>
            </a:r>
            <a:r>
              <a:rPr lang="ru-RU" dirty="0" err="1" smtClean="0">
                <a:solidFill>
                  <a:schemeClr val="bg1"/>
                </a:solidFill>
              </a:rPr>
              <a:t>панування</a:t>
            </a:r>
            <a:r>
              <a:rPr lang="ru-RU" dirty="0" smtClean="0">
                <a:solidFill>
                  <a:schemeClr val="bg1"/>
                </a:solidFill>
              </a:rPr>
              <a:t> на Далекому </a:t>
            </a:r>
            <a:r>
              <a:rPr lang="ru-RU" dirty="0" err="1" smtClean="0">
                <a:solidFill>
                  <a:schemeClr val="bg1"/>
                </a:solidFill>
              </a:rPr>
              <a:t>Сході</a:t>
            </a:r>
            <a:r>
              <a:rPr lang="ru-RU" dirty="0" smtClean="0">
                <a:solidFill>
                  <a:schemeClr val="bg1"/>
                </a:solidFill>
              </a:rPr>
              <a:t>;</a:t>
            </a:r>
            <a:br>
              <a:rPr lang="ru-RU" dirty="0" smtClean="0">
                <a:solidFill>
                  <a:schemeClr val="bg1"/>
                </a:solidFill>
              </a:rPr>
            </a:br>
            <a:r>
              <a:rPr lang="ru-RU" dirty="0" smtClean="0">
                <a:solidFill>
                  <a:schemeClr val="bg1"/>
                </a:solidFill>
              </a:rPr>
              <a:t>   2 - </a:t>
            </a:r>
            <a:r>
              <a:rPr lang="ru-RU" dirty="0" err="1" smtClean="0">
                <a:solidFill>
                  <a:schemeClr val="bg1"/>
                </a:solidFill>
              </a:rPr>
              <a:t>змушена</a:t>
            </a:r>
            <a:r>
              <a:rPr lang="ru-RU" dirty="0" smtClean="0">
                <a:solidFill>
                  <a:schemeClr val="bg1"/>
                </a:solidFill>
              </a:rPr>
              <a:t> </a:t>
            </a:r>
            <a:r>
              <a:rPr lang="ru-RU" dirty="0" err="1" smtClean="0">
                <a:solidFill>
                  <a:schemeClr val="bg1"/>
                </a:solidFill>
              </a:rPr>
              <a:t>була</a:t>
            </a:r>
            <a:r>
              <a:rPr lang="ru-RU" dirty="0" smtClean="0">
                <a:solidFill>
                  <a:schemeClr val="bg1"/>
                </a:solidFill>
              </a:rPr>
              <a:t> </a:t>
            </a:r>
            <a:r>
              <a:rPr lang="ru-RU" dirty="0" err="1" smtClean="0">
                <a:solidFill>
                  <a:schemeClr val="bg1"/>
                </a:solidFill>
              </a:rPr>
              <a:t>поступитися</a:t>
            </a:r>
            <a:r>
              <a:rPr lang="ru-RU" dirty="0" smtClean="0">
                <a:solidFill>
                  <a:schemeClr val="bg1"/>
                </a:solidFill>
              </a:rPr>
              <a:t> </a:t>
            </a:r>
            <a:r>
              <a:rPr lang="ru-RU" dirty="0" err="1" smtClean="0">
                <a:solidFill>
                  <a:schemeClr val="bg1"/>
                </a:solidFill>
              </a:rPr>
              <a:t>своїм</a:t>
            </a:r>
            <a:r>
              <a:rPr lang="ru-RU" dirty="0" smtClean="0">
                <a:solidFill>
                  <a:schemeClr val="bg1"/>
                </a:solidFill>
              </a:rPr>
              <a:t> </a:t>
            </a:r>
            <a:r>
              <a:rPr lang="ru-RU" dirty="0" err="1" smtClean="0">
                <a:solidFill>
                  <a:schemeClr val="bg1"/>
                </a:solidFill>
              </a:rPr>
              <a:t>впливом</a:t>
            </a:r>
            <a:r>
              <a:rPr lang="ru-RU" dirty="0" smtClean="0">
                <a:solidFill>
                  <a:schemeClr val="bg1"/>
                </a:solidFill>
              </a:rPr>
              <a:t> на Далекому </a:t>
            </a:r>
            <a:r>
              <a:rPr lang="ru-RU" dirty="0" err="1" smtClean="0">
                <a:solidFill>
                  <a:schemeClr val="bg1"/>
                </a:solidFill>
              </a:rPr>
              <a:t>Сході</a:t>
            </a:r>
            <a:r>
              <a:rPr lang="ru-RU" dirty="0" smtClean="0">
                <a:solidFill>
                  <a:schemeClr val="bg1"/>
                </a:solidFill>
              </a:rPr>
              <a:t> </a:t>
            </a:r>
            <a:r>
              <a:rPr lang="ru-RU" dirty="0" err="1" smtClean="0">
                <a:solidFill>
                  <a:schemeClr val="bg1"/>
                </a:solidFill>
              </a:rPr>
              <a:t>країнам</a:t>
            </a:r>
            <a:r>
              <a:rPr lang="ru-RU" dirty="0" smtClean="0">
                <a:solidFill>
                  <a:schemeClr val="bg1"/>
                </a:solidFill>
              </a:rPr>
              <a:t> </a:t>
            </a:r>
            <a:r>
              <a:rPr lang="ru-RU" dirty="0" err="1" smtClean="0">
                <a:solidFill>
                  <a:schemeClr val="bg1"/>
                </a:solidFill>
              </a:rPr>
              <a:t>Антанти</a:t>
            </a:r>
            <a:r>
              <a:rPr lang="ru-RU" dirty="0" smtClean="0">
                <a:solidFill>
                  <a:schemeClr val="bg1"/>
                </a:solidFill>
              </a:rPr>
              <a:t>;</a:t>
            </a:r>
            <a:br>
              <a:rPr lang="ru-RU" dirty="0" smtClean="0">
                <a:solidFill>
                  <a:schemeClr val="bg1"/>
                </a:solidFill>
              </a:rPr>
            </a:br>
            <a:r>
              <a:rPr lang="ru-RU" dirty="0" smtClean="0">
                <a:solidFill>
                  <a:schemeClr val="bg1"/>
                </a:solidFill>
              </a:rPr>
              <a:t>   3 - </a:t>
            </a:r>
            <a:r>
              <a:rPr lang="ru-RU" dirty="0" err="1" smtClean="0">
                <a:solidFill>
                  <a:schemeClr val="bg1"/>
                </a:solidFill>
              </a:rPr>
              <a:t>була</a:t>
            </a:r>
            <a:r>
              <a:rPr lang="ru-RU" dirty="0" smtClean="0">
                <a:solidFill>
                  <a:schemeClr val="bg1"/>
                </a:solidFill>
              </a:rPr>
              <a:t> </a:t>
            </a:r>
            <a:r>
              <a:rPr lang="ru-RU" dirty="0" err="1" smtClean="0">
                <a:solidFill>
                  <a:schemeClr val="bg1"/>
                </a:solidFill>
              </a:rPr>
              <a:t>найпотужнішою</a:t>
            </a:r>
            <a:r>
              <a:rPr lang="ru-RU" dirty="0" smtClean="0">
                <a:solidFill>
                  <a:schemeClr val="bg1"/>
                </a:solidFill>
              </a:rPr>
              <a:t> державою;</a:t>
            </a:r>
            <a:br>
              <a:rPr lang="ru-RU" dirty="0" smtClean="0">
                <a:solidFill>
                  <a:schemeClr val="bg1"/>
                </a:solidFill>
              </a:rPr>
            </a:br>
            <a:r>
              <a:rPr lang="ru-RU" dirty="0" smtClean="0">
                <a:solidFill>
                  <a:schemeClr val="bg1"/>
                </a:solidFill>
              </a:rPr>
              <a:t>   4 - </a:t>
            </a:r>
            <a:r>
              <a:rPr lang="ru-RU" dirty="0" err="1" smtClean="0">
                <a:solidFill>
                  <a:schemeClr val="bg1"/>
                </a:solidFill>
              </a:rPr>
              <a:t>зберегла</a:t>
            </a:r>
            <a:r>
              <a:rPr lang="ru-RU" dirty="0" smtClean="0">
                <a:solidFill>
                  <a:schemeClr val="bg1"/>
                </a:solidFill>
              </a:rPr>
              <a:t> </a:t>
            </a:r>
            <a:r>
              <a:rPr lang="ru-RU" dirty="0" err="1" smtClean="0">
                <a:solidFill>
                  <a:schemeClr val="bg1"/>
                </a:solidFill>
              </a:rPr>
              <a:t>свої</a:t>
            </a:r>
            <a:r>
              <a:rPr lang="ru-RU" dirty="0" smtClean="0">
                <a:solidFill>
                  <a:schemeClr val="bg1"/>
                </a:solidFill>
              </a:rPr>
              <a:t> </a:t>
            </a:r>
            <a:r>
              <a:rPr lang="ru-RU" dirty="0" err="1" smtClean="0">
                <a:solidFill>
                  <a:schemeClr val="bg1"/>
                </a:solidFill>
              </a:rPr>
              <a:t>позиції</a:t>
            </a:r>
            <a:r>
              <a:rPr lang="ru-RU" dirty="0" smtClean="0">
                <a:solidFill>
                  <a:schemeClr val="bg1"/>
                </a:solidFill>
              </a:rPr>
              <a:t> </a:t>
            </a:r>
            <a:r>
              <a:rPr lang="ru-RU" dirty="0" err="1" smtClean="0">
                <a:solidFill>
                  <a:schemeClr val="bg1"/>
                </a:solidFill>
              </a:rPr>
              <a:t>лише</a:t>
            </a:r>
            <a:r>
              <a:rPr lang="ru-RU" dirty="0" smtClean="0">
                <a:solidFill>
                  <a:schemeClr val="bg1"/>
                </a:solidFill>
              </a:rPr>
              <a:t> в </a:t>
            </a:r>
            <a:r>
              <a:rPr lang="ru-RU" dirty="0" err="1" smtClean="0">
                <a:solidFill>
                  <a:schemeClr val="bg1"/>
                </a:solidFill>
              </a:rPr>
              <a:t>Кореї</a:t>
            </a:r>
            <a:r>
              <a:rPr lang="ru-RU" dirty="0" smtClean="0">
                <a:solidFill>
                  <a:schemeClr val="bg1"/>
                </a:solidFill>
              </a:rPr>
              <a:t>.</a:t>
            </a:r>
            <a:endParaRPr lang="uk-UA" b="1" dirty="0" smtClean="0">
              <a:solidFill>
                <a:srgbClr val="0000FF"/>
              </a:solidFill>
              <a:cs typeface="Arial" pitchFamily="34" charset="0"/>
            </a:endParaRPr>
          </a:p>
          <a:p>
            <a:pPr lvl="0" fontAlgn="base">
              <a:spcBef>
                <a:spcPct val="0"/>
              </a:spcBef>
              <a:spcAft>
                <a:spcPct val="0"/>
              </a:spcAft>
            </a:pPr>
            <a:endParaRPr lang="uk-UA" b="1" dirty="0" smtClean="0">
              <a:solidFill>
                <a:srgbClr val="0000FF"/>
              </a:solidFill>
              <a:cs typeface="Arial" pitchFamily="34" charset="0"/>
            </a:endParaRPr>
          </a:p>
          <a:p>
            <a:pPr lvl="0" fontAlgn="base">
              <a:spcBef>
                <a:spcPct val="0"/>
              </a:spcBef>
              <a:spcAft>
                <a:spcPct val="0"/>
              </a:spcAft>
            </a:pPr>
            <a:r>
              <a:rPr lang="uk-UA" b="1" dirty="0" smtClean="0">
                <a:solidFill>
                  <a:srgbClr val="002060"/>
                </a:solidFill>
                <a:cs typeface="Arial" pitchFamily="34" charset="0"/>
              </a:rPr>
              <a:t>  2. Гасло «Азія для азіатів», висунуте Японією, насправді означало:</a:t>
            </a:r>
            <a:endParaRPr lang="uk-UA" dirty="0" smtClean="0">
              <a:solidFill>
                <a:srgbClr val="002060"/>
              </a:solidFill>
              <a:cs typeface="Arial" pitchFamily="34" charset="0"/>
            </a:endParaRPr>
          </a:p>
          <a:p>
            <a:pPr lvl="0" eaLnBrk="0" fontAlgn="base" hangingPunct="0">
              <a:spcBef>
                <a:spcPct val="0"/>
              </a:spcBef>
              <a:spcAft>
                <a:spcPct val="0"/>
              </a:spcAft>
            </a:pPr>
            <a:r>
              <a:rPr lang="uk-UA" dirty="0" smtClean="0">
                <a:solidFill>
                  <a:srgbClr val="212529"/>
                </a:solidFill>
                <a:cs typeface="Arial" pitchFamily="34" charset="0"/>
              </a:rPr>
              <a:t>     1 - створення військового союзу всіх азійських держав;</a:t>
            </a:r>
            <a:br>
              <a:rPr lang="uk-UA" dirty="0" smtClean="0">
                <a:solidFill>
                  <a:srgbClr val="212529"/>
                </a:solidFill>
                <a:cs typeface="Arial" pitchFamily="34" charset="0"/>
              </a:rPr>
            </a:br>
            <a:r>
              <a:rPr lang="uk-UA" dirty="0" smtClean="0">
                <a:solidFill>
                  <a:srgbClr val="212529"/>
                </a:solidFill>
                <a:cs typeface="Arial" pitchFamily="34" charset="0"/>
              </a:rPr>
              <a:t>     2 - припинення всіх економічних та дипломатичних контактів з європейськими  </a:t>
            </a:r>
          </a:p>
          <a:p>
            <a:pPr lvl="0" eaLnBrk="0" fontAlgn="base" hangingPunct="0">
              <a:spcBef>
                <a:spcPct val="0"/>
              </a:spcBef>
              <a:spcAft>
                <a:spcPct val="0"/>
              </a:spcAft>
            </a:pPr>
            <a:r>
              <a:rPr lang="uk-UA" dirty="0" smtClean="0">
                <a:solidFill>
                  <a:srgbClr val="212529"/>
                </a:solidFill>
                <a:cs typeface="Arial" pitchFamily="34" charset="0"/>
              </a:rPr>
              <a:t>           країнами;</a:t>
            </a:r>
            <a:br>
              <a:rPr lang="uk-UA" dirty="0" smtClean="0">
                <a:solidFill>
                  <a:srgbClr val="212529"/>
                </a:solidFill>
                <a:cs typeface="Arial" pitchFamily="34" charset="0"/>
              </a:rPr>
            </a:br>
            <a:r>
              <a:rPr lang="uk-UA" dirty="0" smtClean="0">
                <a:solidFill>
                  <a:srgbClr val="212529"/>
                </a:solidFill>
                <a:cs typeface="Arial" pitchFamily="34" charset="0"/>
              </a:rPr>
              <a:t>     3 - підтримку демократичних рухів у Азії;</a:t>
            </a:r>
            <a:br>
              <a:rPr lang="uk-UA" dirty="0" smtClean="0">
                <a:solidFill>
                  <a:srgbClr val="212529"/>
                </a:solidFill>
                <a:cs typeface="Arial" pitchFamily="34" charset="0"/>
              </a:rPr>
            </a:br>
            <a:r>
              <a:rPr lang="uk-UA" dirty="0" smtClean="0">
                <a:solidFill>
                  <a:srgbClr val="212529"/>
                </a:solidFill>
                <a:cs typeface="Arial" pitchFamily="34" charset="0"/>
              </a:rPr>
              <a:t>     4 - розвиток азійських народів під контролем Японії.</a:t>
            </a:r>
            <a:br>
              <a:rPr lang="uk-UA" dirty="0" smtClean="0">
                <a:solidFill>
                  <a:srgbClr val="212529"/>
                </a:solidFill>
                <a:cs typeface="Arial" pitchFamily="34" charset="0"/>
              </a:rPr>
            </a:br>
            <a:endParaRPr lang="uk-UA" dirty="0" smtClean="0">
              <a:solidFill>
                <a:prstClr val="white"/>
              </a:solidFill>
              <a:cs typeface="Arial" pitchFamily="34" charset="0"/>
            </a:endParaRPr>
          </a:p>
          <a:p>
            <a:pPr lvl="0" eaLnBrk="0" fontAlgn="base" hangingPunct="0">
              <a:spcBef>
                <a:spcPct val="0"/>
              </a:spcBef>
              <a:spcAft>
                <a:spcPct val="0"/>
              </a:spcAft>
            </a:pPr>
            <a:r>
              <a:rPr lang="uk-UA" b="1" dirty="0" smtClean="0">
                <a:solidFill>
                  <a:srgbClr val="002060"/>
                </a:solidFill>
                <a:cs typeface="Arial" pitchFamily="34" charset="0"/>
              </a:rPr>
              <a:t>   3. Комуністична партія Китаю була створена:</a:t>
            </a:r>
            <a:endParaRPr lang="uk-UA" dirty="0" smtClean="0">
              <a:solidFill>
                <a:srgbClr val="002060"/>
              </a:solidFill>
              <a:cs typeface="Arial" pitchFamily="34" charset="0"/>
            </a:endParaRPr>
          </a:p>
          <a:p>
            <a:pPr lvl="0" eaLnBrk="0" fontAlgn="base" hangingPunct="0">
              <a:spcBef>
                <a:spcPct val="0"/>
              </a:spcBef>
              <a:spcAft>
                <a:spcPct val="0"/>
              </a:spcAft>
            </a:pPr>
            <a:r>
              <a:rPr lang="uk-UA" dirty="0" smtClean="0">
                <a:solidFill>
                  <a:srgbClr val="212529"/>
                </a:solidFill>
                <a:cs typeface="Arial" pitchFamily="34" charset="0"/>
              </a:rPr>
              <a:t>      1 - в 1922 р.;    2 - в 1925 р.;    3 - в 1929 р.;    4 - в 1936 р.;</a:t>
            </a:r>
            <a:endParaRPr lang="uk-UA" dirty="0" smtClean="0">
              <a:solidFill>
                <a:prstClr val="white"/>
              </a:solidFill>
              <a:cs typeface="Arial" pitchFamily="34" charset="0"/>
            </a:endParaRPr>
          </a:p>
          <a:p>
            <a:endParaRPr lang="ru-RU" dirty="0" smtClean="0">
              <a:solidFill>
                <a:schemeClr val="bg1"/>
              </a:solidFill>
            </a:endParaRPr>
          </a:p>
          <a:p>
            <a:r>
              <a:rPr lang="uk-UA" dirty="0" smtClean="0">
                <a:solidFill>
                  <a:schemeClr val="bg1"/>
                </a:solidFill>
              </a:rPr>
              <a:t> </a:t>
            </a:r>
            <a:endParaRPr lang="uk-UA" dirty="0">
              <a:solidFill>
                <a:schemeClr val="bg1"/>
              </a:solidFill>
            </a:endParaRPr>
          </a:p>
        </p:txBody>
      </p:sp>
      <p:sp>
        <p:nvSpPr>
          <p:cNvPr id="23563" name="AutoShape 11" descr="думаю смайлики, смайлики Emoji GitHub, мыслящий человек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3567" name="Picture 15" descr="Думающий эмодзи 3D Модель $9 - .3ds .blend .c4d .fbx .ma ..."/>
          <p:cNvPicPr>
            <a:picLocks noChangeAspect="1" noChangeArrowheads="1"/>
          </p:cNvPicPr>
          <p:nvPr/>
        </p:nvPicPr>
        <p:blipFill>
          <a:blip r:embed="rId2" cstate="print"/>
          <a:srcRect/>
          <a:stretch>
            <a:fillRect/>
          </a:stretch>
        </p:blipFill>
        <p:spPr bwMode="auto">
          <a:xfrm>
            <a:off x="7000860" y="4714860"/>
            <a:ext cx="2143140" cy="21431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descr="Смайлик, смайлик, Різне, смайлик, мультфільм png"/>
          <p:cNvPicPr>
            <a:picLocks noChangeAspect="1" noChangeArrowheads="1"/>
          </p:cNvPicPr>
          <p:nvPr/>
        </p:nvPicPr>
        <p:blipFill>
          <a:blip r:embed="rId2"/>
          <a:srcRect/>
          <a:stretch>
            <a:fillRect/>
          </a:stretch>
        </p:blipFill>
        <p:spPr bwMode="auto">
          <a:xfrm>
            <a:off x="6905634" y="4619633"/>
            <a:ext cx="2238366" cy="2238367"/>
          </a:xfrm>
          <a:prstGeom prst="rect">
            <a:avLst/>
          </a:prstGeom>
          <a:noFill/>
        </p:spPr>
      </p:pic>
      <p:sp>
        <p:nvSpPr>
          <p:cNvPr id="10" name="Прямоугольник 9"/>
          <p:cNvSpPr/>
          <p:nvPr/>
        </p:nvSpPr>
        <p:spPr>
          <a:xfrm>
            <a:off x="285720" y="357166"/>
            <a:ext cx="8429684" cy="4370427"/>
          </a:xfrm>
          <a:prstGeom prst="rect">
            <a:avLst/>
          </a:prstGeom>
        </p:spPr>
        <p:txBody>
          <a:bodyPr wrap="square">
            <a:spAutoFit/>
          </a:bodyPr>
          <a:lstStyle/>
          <a:p>
            <a:pPr lvl="0" fontAlgn="base">
              <a:spcBef>
                <a:spcPct val="0"/>
              </a:spcBef>
              <a:spcAft>
                <a:spcPct val="0"/>
              </a:spcAft>
            </a:pPr>
            <a:r>
              <a:rPr lang="uk-UA" b="1" dirty="0" smtClean="0">
                <a:solidFill>
                  <a:srgbClr val="0000FF"/>
                </a:solidFill>
                <a:cs typeface="Arial" pitchFamily="34" charset="0"/>
              </a:rPr>
              <a:t>4. Позначте, коли відбулися «рисові бунти»:</a:t>
            </a:r>
            <a:endParaRPr lang="uk-UA" dirty="0" smtClean="0">
              <a:solidFill>
                <a:prstClr val="white"/>
              </a:solidFill>
              <a:cs typeface="Arial" pitchFamily="34" charset="0"/>
            </a:endParaRPr>
          </a:p>
          <a:p>
            <a:pPr lvl="0" eaLnBrk="0" fontAlgn="base" hangingPunct="0">
              <a:spcBef>
                <a:spcPct val="0"/>
              </a:spcBef>
              <a:spcAft>
                <a:spcPct val="0"/>
              </a:spcAft>
            </a:pPr>
            <a:r>
              <a:rPr lang="uk-UA" dirty="0" smtClean="0">
                <a:solidFill>
                  <a:srgbClr val="212529"/>
                </a:solidFill>
                <a:cs typeface="Arial" pitchFamily="34" charset="0"/>
              </a:rPr>
              <a:t>1 - 1915 р.;      2- 1916 </a:t>
            </a:r>
            <a:r>
              <a:rPr lang="uk-UA" dirty="0" err="1" smtClean="0">
                <a:solidFill>
                  <a:srgbClr val="212529"/>
                </a:solidFill>
                <a:cs typeface="Arial" pitchFamily="34" charset="0"/>
              </a:rPr>
              <a:t>р</a:t>
            </a:r>
            <a:r>
              <a:rPr lang="uk-UA" dirty="0" smtClean="0">
                <a:solidFill>
                  <a:srgbClr val="212529"/>
                </a:solidFill>
                <a:cs typeface="Arial" pitchFamily="34" charset="0"/>
              </a:rPr>
              <a:t>.;    3- 1917 </a:t>
            </a:r>
            <a:r>
              <a:rPr lang="uk-UA" dirty="0" err="1" smtClean="0">
                <a:solidFill>
                  <a:srgbClr val="212529"/>
                </a:solidFill>
                <a:cs typeface="Arial" pitchFamily="34" charset="0"/>
              </a:rPr>
              <a:t>р</a:t>
            </a:r>
            <a:r>
              <a:rPr lang="uk-UA" dirty="0" smtClean="0">
                <a:solidFill>
                  <a:srgbClr val="212529"/>
                </a:solidFill>
                <a:cs typeface="Arial" pitchFamily="34" charset="0"/>
              </a:rPr>
              <a:t>.;     4- 1918 р.</a:t>
            </a:r>
            <a:br>
              <a:rPr lang="uk-UA" dirty="0" smtClean="0">
                <a:solidFill>
                  <a:srgbClr val="212529"/>
                </a:solidFill>
                <a:cs typeface="Arial" pitchFamily="34" charset="0"/>
              </a:rPr>
            </a:br>
            <a:endParaRPr lang="uk-UA" dirty="0" smtClean="0">
              <a:solidFill>
                <a:prstClr val="white"/>
              </a:solidFill>
              <a:cs typeface="Arial" pitchFamily="34" charset="0"/>
            </a:endParaRPr>
          </a:p>
          <a:p>
            <a:pPr lvl="0" eaLnBrk="0" fontAlgn="base" hangingPunct="0">
              <a:spcBef>
                <a:spcPct val="0"/>
              </a:spcBef>
              <a:spcAft>
                <a:spcPct val="0"/>
              </a:spcAft>
            </a:pPr>
            <a:r>
              <a:rPr lang="uk-UA" b="1" dirty="0" smtClean="0">
                <a:solidFill>
                  <a:srgbClr val="0000FF"/>
                </a:solidFill>
                <a:cs typeface="Arial" pitchFamily="34" charset="0"/>
              </a:rPr>
              <a:t>5. Позначте назву процесу, що відбувався в Японії у 1920-30-х рр.:</a:t>
            </a:r>
            <a:endParaRPr lang="uk-UA" dirty="0" smtClean="0">
              <a:solidFill>
                <a:prstClr val="white"/>
              </a:solidFill>
              <a:cs typeface="Arial" pitchFamily="34" charset="0"/>
            </a:endParaRPr>
          </a:p>
          <a:p>
            <a:pPr lvl="0" eaLnBrk="0" fontAlgn="base" hangingPunct="0">
              <a:spcBef>
                <a:spcPct val="0"/>
              </a:spcBef>
              <a:spcAft>
                <a:spcPct val="0"/>
              </a:spcAft>
            </a:pPr>
            <a:r>
              <a:rPr lang="uk-UA" dirty="0" smtClean="0">
                <a:solidFill>
                  <a:srgbClr val="212529"/>
                </a:solidFill>
                <a:cs typeface="Arial" pitchFamily="34" charset="0"/>
              </a:rPr>
              <a:t>1- </a:t>
            </a:r>
            <a:r>
              <a:rPr lang="uk-UA" dirty="0" err="1" smtClean="0">
                <a:solidFill>
                  <a:srgbClr val="212529"/>
                </a:solidFill>
                <a:cs typeface="Arial" pitchFamily="34" charset="0"/>
              </a:rPr>
              <a:t>нацифікація</a:t>
            </a:r>
            <a:r>
              <a:rPr lang="uk-UA" dirty="0" smtClean="0">
                <a:solidFill>
                  <a:srgbClr val="212529"/>
                </a:solidFill>
                <a:cs typeface="Arial" pitchFamily="34" charset="0"/>
              </a:rPr>
              <a:t>;     2 - </a:t>
            </a:r>
            <a:r>
              <a:rPr lang="uk-UA" dirty="0" err="1" smtClean="0">
                <a:solidFill>
                  <a:srgbClr val="212529"/>
                </a:solidFill>
                <a:cs typeface="Arial" pitchFamily="34" charset="0"/>
              </a:rPr>
              <a:t>комунізація</a:t>
            </a:r>
            <a:r>
              <a:rPr lang="uk-UA" dirty="0" smtClean="0">
                <a:solidFill>
                  <a:srgbClr val="212529"/>
                </a:solidFill>
                <a:cs typeface="Arial" pitchFamily="34" charset="0"/>
              </a:rPr>
              <a:t>;      3 - мілітаризація;     4 - фашизація.</a:t>
            </a:r>
            <a:br>
              <a:rPr lang="uk-UA" dirty="0" smtClean="0">
                <a:solidFill>
                  <a:srgbClr val="212529"/>
                </a:solidFill>
                <a:cs typeface="Arial" pitchFamily="34" charset="0"/>
              </a:rPr>
            </a:br>
            <a:endParaRPr lang="uk-UA" dirty="0" smtClean="0">
              <a:solidFill>
                <a:prstClr val="white"/>
              </a:solidFill>
              <a:cs typeface="Arial" pitchFamily="34" charset="0"/>
            </a:endParaRPr>
          </a:p>
          <a:p>
            <a:pPr lvl="0" eaLnBrk="0" fontAlgn="base" hangingPunct="0">
              <a:spcBef>
                <a:spcPct val="0"/>
              </a:spcBef>
              <a:spcAft>
                <a:spcPct val="0"/>
              </a:spcAft>
            </a:pPr>
            <a:r>
              <a:rPr lang="uk-UA" b="1" dirty="0" smtClean="0">
                <a:solidFill>
                  <a:srgbClr val="0000FF"/>
                </a:solidFill>
                <a:cs typeface="Arial" pitchFamily="34" charset="0"/>
              </a:rPr>
              <a:t>6. Позначте прізвище автора меморандуму, що з'явився в Японії в 1927 р.:</a:t>
            </a:r>
            <a:endParaRPr lang="uk-UA" dirty="0" smtClean="0">
              <a:solidFill>
                <a:prstClr val="white"/>
              </a:solidFill>
              <a:cs typeface="Arial" pitchFamily="34" charset="0"/>
            </a:endParaRPr>
          </a:p>
          <a:p>
            <a:pPr lvl="0" fontAlgn="base">
              <a:spcBef>
                <a:spcPct val="0"/>
              </a:spcBef>
              <a:spcAft>
                <a:spcPct val="0"/>
              </a:spcAft>
            </a:pPr>
            <a:r>
              <a:rPr lang="uk-UA" dirty="0" smtClean="0">
                <a:solidFill>
                  <a:srgbClr val="212529"/>
                </a:solidFill>
                <a:cs typeface="Arial" pitchFamily="34" charset="0"/>
              </a:rPr>
              <a:t>1 - Т. Осака;       2 - Т. </a:t>
            </a:r>
            <a:r>
              <a:rPr lang="uk-UA" dirty="0" err="1" smtClean="0">
                <a:solidFill>
                  <a:srgbClr val="212529"/>
                </a:solidFill>
                <a:cs typeface="Arial" pitchFamily="34" charset="0"/>
              </a:rPr>
              <a:t>Тамагочі</a:t>
            </a:r>
            <a:r>
              <a:rPr lang="uk-UA" dirty="0" smtClean="0">
                <a:solidFill>
                  <a:srgbClr val="212529"/>
                </a:solidFill>
                <a:cs typeface="Arial" pitchFamily="34" charset="0"/>
              </a:rPr>
              <a:t>;     3 - Г.</a:t>
            </a:r>
            <a:r>
              <a:rPr lang="uk-UA" dirty="0" err="1" smtClean="0">
                <a:solidFill>
                  <a:srgbClr val="212529"/>
                </a:solidFill>
                <a:cs typeface="Arial" pitchFamily="34" charset="0"/>
              </a:rPr>
              <a:t>Танака</a:t>
            </a:r>
            <a:r>
              <a:rPr lang="uk-UA" dirty="0" smtClean="0">
                <a:solidFill>
                  <a:srgbClr val="212529"/>
                </a:solidFill>
                <a:cs typeface="Arial" pitchFamily="34" charset="0"/>
              </a:rPr>
              <a:t>;    4 - Т. </a:t>
            </a:r>
            <a:r>
              <a:rPr lang="uk-UA" dirty="0" err="1" smtClean="0">
                <a:solidFill>
                  <a:srgbClr val="212529"/>
                </a:solidFill>
                <a:cs typeface="Arial" pitchFamily="34" charset="0"/>
              </a:rPr>
              <a:t>Асахі</a:t>
            </a:r>
            <a:r>
              <a:rPr lang="uk-UA" dirty="0" smtClean="0">
                <a:solidFill>
                  <a:srgbClr val="212529"/>
                </a:solidFill>
                <a:cs typeface="Arial" pitchFamily="34" charset="0"/>
              </a:rPr>
              <a:t>.</a:t>
            </a:r>
          </a:p>
          <a:p>
            <a:pPr lvl="0" fontAlgn="base">
              <a:spcBef>
                <a:spcPct val="0"/>
              </a:spcBef>
              <a:spcAft>
                <a:spcPct val="0"/>
              </a:spcAft>
            </a:pPr>
            <a:endParaRPr lang="uk-UA" b="1" dirty="0" smtClean="0">
              <a:solidFill>
                <a:srgbClr val="212529"/>
              </a:solidFill>
              <a:latin typeface="Arial" pitchFamily="34" charset="0"/>
              <a:cs typeface="Arial" pitchFamily="34" charset="0"/>
            </a:endParaRPr>
          </a:p>
          <a:p>
            <a:pPr lvl="0" fontAlgn="base">
              <a:spcBef>
                <a:spcPct val="0"/>
              </a:spcBef>
              <a:spcAft>
                <a:spcPct val="0"/>
              </a:spcAft>
            </a:pPr>
            <a:r>
              <a:rPr lang="uk-UA" b="1" dirty="0" smtClean="0">
                <a:solidFill>
                  <a:srgbClr val="0000FF"/>
                </a:solidFill>
                <a:latin typeface="Arial" pitchFamily="34" charset="0"/>
                <a:cs typeface="Arial" pitchFamily="34" charset="0"/>
              </a:rPr>
              <a:t>7. Позначте назву країни, яку Японія мала завоювати першою згідно з планами:</a:t>
            </a:r>
            <a:endParaRPr lang="uk-UA" sz="800" dirty="0" smtClean="0">
              <a:solidFill>
                <a:prstClr val="white"/>
              </a:solidFill>
              <a:latin typeface="Arial" pitchFamily="34" charset="0"/>
              <a:cs typeface="Arial" pitchFamily="34" charset="0"/>
            </a:endParaRPr>
          </a:p>
          <a:p>
            <a:pPr lvl="0" eaLnBrk="0" fontAlgn="base" hangingPunct="0">
              <a:spcBef>
                <a:spcPct val="0"/>
              </a:spcBef>
              <a:spcAft>
                <a:spcPct val="0"/>
              </a:spcAft>
            </a:pPr>
            <a:r>
              <a:rPr lang="uk-UA" dirty="0" smtClean="0">
                <a:solidFill>
                  <a:srgbClr val="212529"/>
                </a:solidFill>
                <a:latin typeface="system-ui"/>
                <a:cs typeface="Arial" pitchFamily="34" charset="0"/>
              </a:rPr>
              <a:t> 1 - Корея;    2 - Китай;    3 - Монголія;     4 - СРСР.</a:t>
            </a:r>
            <a:br>
              <a:rPr lang="uk-UA" dirty="0" smtClean="0">
                <a:solidFill>
                  <a:srgbClr val="212529"/>
                </a:solidFill>
                <a:latin typeface="system-ui"/>
                <a:cs typeface="Arial" pitchFamily="34" charset="0"/>
              </a:rPr>
            </a:br>
            <a:endParaRPr lang="uk-UA" sz="800" dirty="0" smtClean="0">
              <a:solidFill>
                <a:prstClr val="white"/>
              </a:solidFill>
              <a:latin typeface="Arial" pitchFamily="34" charset="0"/>
              <a:cs typeface="Arial" pitchFamily="34" charset="0"/>
            </a:endParaRPr>
          </a:p>
          <a:p>
            <a:pPr lvl="0" eaLnBrk="0" fontAlgn="base" hangingPunct="0">
              <a:spcBef>
                <a:spcPct val="0"/>
              </a:spcBef>
              <a:spcAft>
                <a:spcPct val="0"/>
              </a:spcAft>
            </a:pPr>
            <a:r>
              <a:rPr lang="uk-UA" b="1" dirty="0" smtClean="0">
                <a:solidFill>
                  <a:srgbClr val="0000FF"/>
                </a:solidFill>
                <a:latin typeface="Arial" pitchFamily="34" charset="0"/>
                <a:cs typeface="Arial" pitchFamily="34" charset="0"/>
              </a:rPr>
              <a:t>8. Позначте прізвище прем'єр-міністра Японії, якого було вбито:</a:t>
            </a:r>
            <a:endParaRPr lang="uk-UA" sz="800" dirty="0" smtClean="0">
              <a:solidFill>
                <a:prstClr val="white"/>
              </a:solidFill>
              <a:latin typeface="Arial" pitchFamily="34" charset="0"/>
              <a:cs typeface="Arial" pitchFamily="34" charset="0"/>
            </a:endParaRPr>
          </a:p>
          <a:p>
            <a:pPr lvl="0" eaLnBrk="0" fontAlgn="base" hangingPunct="0">
              <a:spcBef>
                <a:spcPct val="0"/>
              </a:spcBef>
              <a:spcAft>
                <a:spcPct val="0"/>
              </a:spcAft>
            </a:pPr>
            <a:r>
              <a:rPr lang="uk-UA" dirty="0" smtClean="0">
                <a:solidFill>
                  <a:srgbClr val="212529"/>
                </a:solidFill>
                <a:latin typeface="system-ui"/>
                <a:cs typeface="Arial" pitchFamily="34" charset="0"/>
              </a:rPr>
              <a:t>    1 - С. </a:t>
            </a:r>
            <a:r>
              <a:rPr lang="uk-UA" dirty="0" err="1" smtClean="0">
                <a:solidFill>
                  <a:srgbClr val="212529"/>
                </a:solidFill>
                <a:latin typeface="system-ui"/>
                <a:cs typeface="Arial" pitchFamily="34" charset="0"/>
              </a:rPr>
              <a:t>Катаяма</a:t>
            </a:r>
            <a:r>
              <a:rPr lang="uk-UA" dirty="0" smtClean="0">
                <a:solidFill>
                  <a:srgbClr val="212529"/>
                </a:solidFill>
                <a:latin typeface="system-ui"/>
                <a:cs typeface="Arial" pitchFamily="34" charset="0"/>
              </a:rPr>
              <a:t>;    2 - Г. </a:t>
            </a:r>
            <a:r>
              <a:rPr lang="uk-UA" dirty="0" err="1" smtClean="0">
                <a:solidFill>
                  <a:srgbClr val="212529"/>
                </a:solidFill>
                <a:latin typeface="system-ui"/>
                <a:cs typeface="Arial" pitchFamily="34" charset="0"/>
              </a:rPr>
              <a:t>Танака</a:t>
            </a:r>
            <a:r>
              <a:rPr lang="uk-UA" dirty="0" smtClean="0">
                <a:solidFill>
                  <a:srgbClr val="212529"/>
                </a:solidFill>
                <a:latin typeface="system-ui"/>
                <a:cs typeface="Arial" pitchFamily="34" charset="0"/>
              </a:rPr>
              <a:t>;     3 - Т. Хата;      4 - І. </a:t>
            </a:r>
            <a:r>
              <a:rPr lang="uk-UA" dirty="0" err="1" smtClean="0">
                <a:solidFill>
                  <a:srgbClr val="212529"/>
                </a:solidFill>
                <a:latin typeface="system-ui"/>
                <a:cs typeface="Arial" pitchFamily="34" charset="0"/>
              </a:rPr>
              <a:t>Цуйосі</a:t>
            </a:r>
            <a:r>
              <a:rPr lang="uk-UA" dirty="0" smtClean="0">
                <a:solidFill>
                  <a:srgbClr val="212529"/>
                </a:solidFill>
                <a:latin typeface="system-ui"/>
                <a:cs typeface="Arial" pitchFamily="34" charset="0"/>
              </a:rPr>
              <a:t>.</a:t>
            </a:r>
            <a:endParaRPr lang="uk-UA" dirty="0" smtClean="0">
              <a:solidFill>
                <a:prstClr val="white"/>
              </a:solidFill>
              <a:latin typeface="Arial" pitchFamily="34" charset="0"/>
              <a:cs typeface="Arial" pitchFamily="34" charset="0"/>
            </a:endParaRPr>
          </a:p>
          <a:p>
            <a:pPr lvl="0" eaLnBrk="0" fontAlgn="base" hangingPunct="0">
              <a:spcBef>
                <a:spcPct val="0"/>
              </a:spcBef>
              <a:spcAft>
                <a:spcPct val="0"/>
              </a:spcAft>
            </a:pPr>
            <a:endParaRPr lang="uk-UA" dirty="0" smtClean="0">
              <a:solidFill>
                <a:prstClr val="white"/>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7 цікавих фактів про Японію ᐈ faktypro.com.ua"/>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6" name="Прямоугольник 5"/>
          <p:cNvSpPr/>
          <p:nvPr/>
        </p:nvSpPr>
        <p:spPr>
          <a:xfrm>
            <a:off x="571472" y="1142984"/>
            <a:ext cx="4572000" cy="1200329"/>
          </a:xfrm>
          <a:prstGeom prst="rect">
            <a:avLst/>
          </a:prstGeom>
        </p:spPr>
        <p:txBody>
          <a:bodyPr>
            <a:spAutoFit/>
          </a:bodyPr>
          <a:lstStyle/>
          <a:p>
            <a:pPr algn="ctr"/>
            <a:r>
              <a:rPr lang="uk-UA" b="1" dirty="0" smtClean="0">
                <a:solidFill>
                  <a:schemeClr val="bg1"/>
                </a:solidFill>
              </a:rPr>
              <a:t>ДОМАШНЕ ЗАВДАННЯ</a:t>
            </a:r>
          </a:p>
          <a:p>
            <a:pPr algn="ctr"/>
            <a:endParaRPr lang="uk-UA" b="1" dirty="0" smtClean="0">
              <a:solidFill>
                <a:schemeClr val="bg1"/>
              </a:solidFill>
            </a:endParaRPr>
          </a:p>
          <a:p>
            <a:pPr algn="ctr"/>
            <a:r>
              <a:rPr lang="uk-UA" b="1" dirty="0" smtClean="0">
                <a:solidFill>
                  <a:schemeClr val="bg1"/>
                </a:solidFill>
              </a:rPr>
              <a:t>1.Опрацювати презентацію</a:t>
            </a:r>
          </a:p>
          <a:p>
            <a:pPr algn="ctr"/>
            <a:r>
              <a:rPr lang="uk-UA" b="1" dirty="0" smtClean="0">
                <a:solidFill>
                  <a:schemeClr val="bg1"/>
                </a:solidFill>
              </a:rPr>
              <a:t>2. Підручник § 26</a:t>
            </a:r>
            <a:endParaRPr lang="uk-UA"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n w="12700">
                  <a:solidFill>
                    <a:schemeClr val="accent2">
                      <a:lumMod val="60000"/>
                      <a:lumOff val="40000"/>
                    </a:schemeClr>
                  </a:solidFill>
                  <a:prstDash val="solid"/>
                </a:ln>
                <a:solidFill>
                  <a:srgbClr val="FF0000"/>
                </a:solidFill>
                <a:effectLst>
                  <a:outerShdw blurRad="41275" dist="20320" dir="1800000" algn="tl" rotWithShape="0">
                    <a:srgbClr val="000000">
                      <a:alpha val="40000"/>
                    </a:srgbClr>
                  </a:outerShdw>
                </a:effectLst>
              </a:rPr>
              <a:t>План</a:t>
            </a:r>
            <a:endParaRPr lang="uk-UA" dirty="0"/>
          </a:p>
        </p:txBody>
      </p:sp>
      <p:sp>
        <p:nvSpPr>
          <p:cNvPr id="3" name="Содержимое 2"/>
          <p:cNvSpPr>
            <a:spLocks noGrp="1"/>
          </p:cNvSpPr>
          <p:nvPr>
            <p:ph idx="1"/>
          </p:nvPr>
        </p:nvSpPr>
        <p:spPr>
          <a:xfrm>
            <a:off x="0" y="1357298"/>
            <a:ext cx="8929718" cy="4709160"/>
          </a:xfrm>
        </p:spPr>
        <p:txBody>
          <a:bodyPr/>
          <a:lstStyle/>
          <a:p>
            <a:r>
              <a:rPr lang="ru-RU"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НАСЛІДКИ ПЕРШОЇ СВІТОВОЇ ВІЙНИ</a:t>
            </a:r>
            <a:br>
              <a:rPr lang="ru-RU"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br>
            <a:r>
              <a:rPr lang="ru-RU"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ДЛЯ ЯПОНІЇ ? </a:t>
            </a:r>
          </a:p>
          <a:p>
            <a:r>
              <a:rPr lang="uk-UA"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СУПЕРНИЦТВО ЗІ США ТА ВЕЛИКОБРИТАНІЄЮ. </a:t>
            </a:r>
          </a:p>
          <a:p>
            <a:pPr lvl="0"/>
            <a:r>
              <a:rPr lang="uk-UA"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ДЕМОКРАТИЧНИЙ   РУХ</a:t>
            </a:r>
          </a:p>
          <a:p>
            <a:pPr lvl="0"/>
            <a:r>
              <a:rPr lang="ru-RU"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ПОВЕРНЕННЯ ДО АГРЕСИВНОЇ ЗОВНІШНЬОЇ ПОЛІТИКИ. </a:t>
            </a:r>
            <a:endParaRPr lang="uk-UA"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endParaRPr>
          </a:p>
          <a:p>
            <a:pPr lvl="0"/>
            <a:r>
              <a:rPr lang="uk-UA"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ЗРОСТАННЯ АГРЕСИВНОСТІ ЯПОНІЇ. </a:t>
            </a:r>
          </a:p>
          <a:p>
            <a:pPr lvl="0"/>
            <a:r>
              <a:rPr lang="ru-RU" sz="2000" b="1" dirty="0" smtClean="0">
                <a:ln w="12700">
                  <a:solidFill>
                    <a:srgbClr val="FFFF00"/>
                  </a:solidFill>
                  <a:prstDash val="solid"/>
                </a:ln>
                <a:solidFill>
                  <a:srgbClr val="FFCC66"/>
                </a:solidFill>
                <a:effectLst>
                  <a:outerShdw blurRad="41275" dist="20320" dir="1800000" algn="tl" rotWithShape="0">
                    <a:srgbClr val="000000">
                      <a:alpha val="40000"/>
                    </a:srgbClr>
                  </a:outerShdw>
                </a:effectLst>
              </a:rPr>
              <a:t>НАПАД НА КИТАЙ У 1937 Р. МІЛІТАРИЗАЦІЯ ЕКОНОМІКИ ЯПОНІЇ. </a:t>
            </a:r>
          </a:p>
          <a:p>
            <a:endParaRPr lang="uk-UA" b="1" dirty="0">
              <a:ln w="12700">
                <a:solidFill>
                  <a:srgbClr val="FFFF00"/>
                </a:solidFill>
                <a:prstDash val="solid"/>
              </a:ln>
              <a:solidFill>
                <a:srgbClr val="FFCC66"/>
              </a:solidFill>
              <a:effectLst>
                <a:outerShdw blurRad="41275" dist="20320" dir="1800000" algn="tl" rotWithShape="0">
                  <a:srgbClr val="000000">
                    <a:alpha val="40000"/>
                  </a:srgbClr>
                </a:outerShdw>
              </a:effectLst>
            </a:endParaRPr>
          </a:p>
        </p:txBody>
      </p:sp>
      <p:pic>
        <p:nvPicPr>
          <p:cNvPr id="4" name="Picture 10" descr="Гора Фудзі, Японія"/>
          <p:cNvPicPr>
            <a:picLocks noChangeAspect="1" noChangeArrowheads="1"/>
          </p:cNvPicPr>
          <p:nvPr/>
        </p:nvPicPr>
        <p:blipFill>
          <a:blip r:embed="rId2"/>
          <a:srcRect/>
          <a:stretch>
            <a:fillRect/>
          </a:stretch>
        </p:blipFill>
        <p:spPr bwMode="auto">
          <a:xfrm>
            <a:off x="2857456" y="4214818"/>
            <a:ext cx="6286544" cy="26431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Актуалізація знань</a:t>
            </a:r>
            <a:endParaRPr lang="uk-UA" dirty="0">
              <a:solidFill>
                <a:srgbClr val="FF0000"/>
              </a:solidFill>
            </a:endParaRPr>
          </a:p>
        </p:txBody>
      </p:sp>
      <p:sp>
        <p:nvSpPr>
          <p:cNvPr id="3" name="Содержимое 2"/>
          <p:cNvSpPr>
            <a:spLocks noGrp="1"/>
          </p:cNvSpPr>
          <p:nvPr>
            <p:ph idx="1"/>
          </p:nvPr>
        </p:nvSpPr>
        <p:spPr/>
        <p:txBody>
          <a:bodyPr/>
          <a:lstStyle/>
          <a:p>
            <a:pPr>
              <a:buNone/>
            </a:pPr>
            <a:r>
              <a:rPr lang="uk-UA" dirty="0" smtClean="0">
                <a:solidFill>
                  <a:schemeClr val="bg1"/>
                </a:solidFill>
              </a:rPr>
              <a:t>1</a:t>
            </a:r>
            <a:r>
              <a:rPr lang="uk-UA" dirty="0" smtClean="0"/>
              <a:t> </a:t>
            </a:r>
            <a:r>
              <a:rPr lang="uk-UA" dirty="0" smtClean="0">
                <a:solidFill>
                  <a:schemeClr val="bg1"/>
                </a:solidFill>
              </a:rPr>
              <a:t>Назвіть військово – політичні блоки які утворилися на передодні першої світової війни ?</a:t>
            </a:r>
          </a:p>
          <a:p>
            <a:pPr>
              <a:buNone/>
            </a:pPr>
            <a:r>
              <a:rPr lang="uk-UA" dirty="0" smtClean="0">
                <a:solidFill>
                  <a:schemeClr val="bg1"/>
                </a:solidFill>
              </a:rPr>
              <a:t>2 Назвіть військово – політичні блок до якого входила Японія  під час першої світової війни ?</a:t>
            </a:r>
          </a:p>
          <a:p>
            <a:pPr>
              <a:buNone/>
            </a:pPr>
            <a:r>
              <a:rPr lang="uk-UA" dirty="0" smtClean="0">
                <a:solidFill>
                  <a:schemeClr val="bg1"/>
                </a:solidFill>
              </a:rPr>
              <a:t>3 Як ви вважаєте, кому із союзників це було найбільш вигідно. Чому ?</a:t>
            </a:r>
            <a:endParaRPr lang="uk-UA" dirty="0">
              <a:solidFill>
                <a:schemeClr val="bg1"/>
              </a:solidFill>
            </a:endParaRPr>
          </a:p>
        </p:txBody>
      </p:sp>
      <p:sp>
        <p:nvSpPr>
          <p:cNvPr id="15362" name="AutoShape 2" descr="Японія в Першій світовій війні — Вікіпе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5364" name="AutoShape 4" descr="Японія в Першій світовій війні — Вікіпеді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5366" name="Picture 6" descr="Японія в Першій світовій війні — Вікіпедія"/>
          <p:cNvPicPr>
            <a:picLocks noChangeAspect="1" noChangeArrowheads="1"/>
          </p:cNvPicPr>
          <p:nvPr/>
        </p:nvPicPr>
        <p:blipFill>
          <a:blip r:embed="rId2"/>
          <a:srcRect/>
          <a:stretch>
            <a:fillRect/>
          </a:stretch>
        </p:blipFill>
        <p:spPr bwMode="auto">
          <a:xfrm>
            <a:off x="4786282" y="4357694"/>
            <a:ext cx="4357718" cy="23050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500042"/>
            <a:ext cx="8572560" cy="4678204"/>
          </a:xfrm>
          <a:prstGeom prst="rect">
            <a:avLst/>
          </a:prstGeom>
        </p:spPr>
        <p:txBody>
          <a:bodyPr wrap="square">
            <a:spAutoFit/>
          </a:bodyPr>
          <a:lstStyle/>
          <a:p>
            <a:pPr algn="ctr"/>
            <a:r>
              <a:rPr lang="uk-UA" sz="3200" b="1" dirty="0" smtClean="0">
                <a:ln>
                  <a:solidFill>
                    <a:srgbClr val="C00000"/>
                  </a:solidFill>
                </a:ln>
                <a:solidFill>
                  <a:schemeClr val="bg1"/>
                </a:solidFill>
              </a:rPr>
              <a:t>Японія після Першої світової війни.</a:t>
            </a:r>
            <a:r>
              <a:rPr lang="uk-UA" sz="3200" dirty="0" smtClean="0">
                <a:ln>
                  <a:solidFill>
                    <a:srgbClr val="C00000"/>
                  </a:solidFill>
                </a:ln>
                <a:solidFill>
                  <a:schemeClr val="bg1"/>
                </a:solidFill>
              </a:rPr>
              <a:t> </a:t>
            </a:r>
          </a:p>
          <a:p>
            <a:pPr algn="ctr"/>
            <a:endParaRPr lang="uk-UA" sz="3200" dirty="0" smtClean="0">
              <a:ln>
                <a:solidFill>
                  <a:srgbClr val="C00000"/>
                </a:solidFill>
              </a:ln>
              <a:solidFill>
                <a:schemeClr val="bg1"/>
              </a:solidFill>
            </a:endParaRPr>
          </a:p>
          <a:p>
            <a:r>
              <a:rPr lang="uk-UA" dirty="0" smtClean="0">
                <a:solidFill>
                  <a:schemeClr val="bg1"/>
                </a:solidFill>
              </a:rPr>
              <a:t>      У роки Першої світової війни Японія, виступивши на боці країн Антанти, обмежилась окупацією німецьких колоній на Далекому Сході та в басейні Тихого океану. Японія максимально використала ситуацію, що склалася, для нарощування свого військового потенціалу, особливо флоту. Посилення військової могутності сплачувало населення. У серпні-вересні 1918 р. країною прокотилася хвиля "рисових бунтів" - стихійних виступів населення проти зростання цін на основні продукти харчування. Не встиг уряд придушити ці виступи, як 1919 р. країну охопив страйковий рух робітників, а в головній колонії Японії - Кореї вибухнуло антияпонське повстання. Післявоєнна нестабільність вилилась у гостру політичну боротьбу. Праві сили вбачали вихід із ситуації в територіальній експансії в Азіатсько-Тихоокеанському регіоні, ліві - в революції, демократичних реформах. До цих негараздів додались економічна криза 1920-1921 рр. і землетрус 1923 р., який вщент зруйнував столицю Токіо, позбавивши життя за деякими даними 150 тис. осіб.</a:t>
            </a:r>
            <a:endParaRPr lang="uk-UA" dirty="0">
              <a:solidFill>
                <a:schemeClr val="bg1"/>
              </a:solidFill>
            </a:endParaRPr>
          </a:p>
        </p:txBody>
      </p:sp>
      <p:pic>
        <p:nvPicPr>
          <p:cNvPr id="1026" name="Picture 2" descr="Імперський флот Японії — Вікіпедія"/>
          <p:cNvPicPr>
            <a:picLocks noChangeAspect="1" noChangeArrowheads="1"/>
          </p:cNvPicPr>
          <p:nvPr/>
        </p:nvPicPr>
        <p:blipFill>
          <a:blip r:embed="rId2"/>
          <a:srcRect/>
          <a:stretch>
            <a:fillRect/>
          </a:stretch>
        </p:blipFill>
        <p:spPr bwMode="auto">
          <a:xfrm>
            <a:off x="2357422" y="5143512"/>
            <a:ext cx="3500462" cy="17144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42852"/>
            <a:ext cx="8358246" cy="6340197"/>
          </a:xfrm>
          <a:prstGeom prst="rect">
            <a:avLst/>
          </a:prstGeom>
        </p:spPr>
        <p:txBody>
          <a:bodyPr wrap="square">
            <a:spAutoFit/>
          </a:bodyPr>
          <a:lstStyle/>
          <a:p>
            <a:r>
              <a:rPr lang="uk-UA" sz="2800" b="1" dirty="0" smtClean="0">
                <a:solidFill>
                  <a:srgbClr val="FFFF00"/>
                </a:solidFill>
                <a:effectLst>
                  <a:outerShdw blurRad="38100" dist="38100" dir="2700000" algn="tl">
                    <a:srgbClr val="000000">
                      <a:alpha val="43137"/>
                    </a:srgbClr>
                  </a:outerShdw>
                </a:effectLst>
              </a:rPr>
              <a:t>Суперництво зі США та Великобританією.</a:t>
            </a:r>
            <a:r>
              <a:rPr lang="uk-UA" sz="2800" dirty="0" smtClean="0">
                <a:solidFill>
                  <a:srgbClr val="FFFF00"/>
                </a:solidFill>
                <a:effectLst>
                  <a:outerShdw blurRad="38100" dist="38100" dir="2700000" algn="tl">
                    <a:srgbClr val="000000">
                      <a:alpha val="43137"/>
                    </a:srgbClr>
                  </a:outerShdw>
                </a:effectLst>
              </a:rPr>
              <a:t> </a:t>
            </a:r>
          </a:p>
          <a:p>
            <a:endParaRPr lang="uk-UA" dirty="0" smtClean="0"/>
          </a:p>
          <a:p>
            <a:r>
              <a:rPr lang="uk-UA" dirty="0" smtClean="0"/>
              <a:t>   </a:t>
            </a:r>
            <a:r>
              <a:rPr lang="uk-UA" dirty="0" smtClean="0">
                <a:solidFill>
                  <a:schemeClr val="bg1"/>
                </a:solidFill>
              </a:rPr>
              <a:t>Після війни загострилася боротьба великих держав за вплив у районі Тихого океану. Ні США, ні Великобританія не хотіли миритися з тим, що Японія під час війни зміцнила свої позиції на Далекому Сході. Японія контролювала половину зовнішньої торгівлі </a:t>
            </a:r>
            <a:r>
              <a:rPr lang="uk-UA" dirty="0" err="1" smtClean="0">
                <a:solidFill>
                  <a:schemeClr val="bg1"/>
                </a:solidFill>
              </a:rPr>
              <a:t>Китаю‚</a:t>
            </a:r>
            <a:r>
              <a:rPr lang="uk-UA" dirty="0" smtClean="0">
                <a:solidFill>
                  <a:schemeClr val="bg1"/>
                </a:solidFill>
              </a:rPr>
              <a:t> захопила німецькі колонії та залежні території в цьому </a:t>
            </a:r>
            <a:r>
              <a:rPr lang="uk-UA" dirty="0" err="1" smtClean="0">
                <a:solidFill>
                  <a:schemeClr val="bg1"/>
                </a:solidFill>
              </a:rPr>
              <a:t>регіоні‚</a:t>
            </a:r>
            <a:r>
              <a:rPr lang="uk-UA" dirty="0" smtClean="0">
                <a:solidFill>
                  <a:schemeClr val="bg1"/>
                </a:solidFill>
              </a:rPr>
              <a:t> претендувала на далекосхідні райони Росії. На початку 1920-х рр. відносини між </a:t>
            </a:r>
            <a:r>
              <a:rPr lang="uk-UA" dirty="0" err="1" smtClean="0">
                <a:solidFill>
                  <a:schemeClr val="bg1"/>
                </a:solidFill>
              </a:rPr>
              <a:t>Японією‚</a:t>
            </a:r>
            <a:r>
              <a:rPr lang="uk-UA" dirty="0" smtClean="0">
                <a:solidFill>
                  <a:schemeClr val="bg1"/>
                </a:solidFill>
              </a:rPr>
              <a:t> Великобританією і США загострилися, особливо щодо контролю над Китаєм. З метою подолання назріваючого конфлікту у Вашингтоні 1921 р. - 1922 р. було проведено конференцію. На ній Японії та Великобританії довелося піти на серйозні поступки США. Великобританія відмовилася від союзу з </a:t>
            </a:r>
            <a:r>
              <a:rPr lang="uk-UA" dirty="0" err="1" smtClean="0">
                <a:solidFill>
                  <a:schemeClr val="bg1"/>
                </a:solidFill>
              </a:rPr>
              <a:t>Японією‚</a:t>
            </a:r>
            <a:r>
              <a:rPr lang="uk-UA" dirty="0" smtClean="0">
                <a:solidFill>
                  <a:schemeClr val="bg1"/>
                </a:solidFill>
              </a:rPr>
              <a:t> укладеного в 1902 р. Японія підписала "договір дев'яти держав"‚ за яким визнавалася територіальна цілісність Китаю і проголошувався принцип "рівних можливостей" і "відкритих дверей" стосовно Китаю. </a:t>
            </a:r>
            <a:r>
              <a:rPr lang="uk-UA" dirty="0" err="1" smtClean="0">
                <a:solidFill>
                  <a:schemeClr val="bg1"/>
                </a:solidFill>
              </a:rPr>
              <a:t>Отже‚</a:t>
            </a:r>
            <a:r>
              <a:rPr lang="uk-UA" dirty="0" smtClean="0">
                <a:solidFill>
                  <a:schemeClr val="bg1"/>
                </a:solidFill>
              </a:rPr>
              <a:t> Японія на певний час відмовилася від її прагнення домінувати в Китаї.</a:t>
            </a:r>
          </a:p>
          <a:p>
            <a:r>
              <a:rPr lang="uk-UA" dirty="0" smtClean="0">
                <a:solidFill>
                  <a:schemeClr val="bg1"/>
                </a:solidFill>
              </a:rPr>
              <a:t>   Вашингтонські домовленості не могли закласти стабільності в регіоні Тихого океану через нерівноправність сторін та різні їхні можливості. </a:t>
            </a:r>
          </a:p>
          <a:p>
            <a:r>
              <a:rPr lang="uk-UA" dirty="0" smtClean="0">
                <a:solidFill>
                  <a:schemeClr val="bg1"/>
                </a:solidFill>
              </a:rPr>
              <a:t>    Японія була економічно значно слабшою і на кінець 20-х рр. поступалася на китайському ринку США і Великобританії. Аби не втратити китайський </a:t>
            </a:r>
            <a:r>
              <a:rPr lang="uk-UA" dirty="0" err="1" smtClean="0">
                <a:solidFill>
                  <a:schemeClr val="bg1"/>
                </a:solidFill>
              </a:rPr>
              <a:t>ринок‚</a:t>
            </a:r>
            <a:r>
              <a:rPr lang="uk-UA" dirty="0" smtClean="0">
                <a:solidFill>
                  <a:schemeClr val="bg1"/>
                </a:solidFill>
              </a:rPr>
              <a:t> Японія застосовувала </a:t>
            </a:r>
            <a:r>
              <a:rPr lang="uk-UA" dirty="0" smtClean="0">
                <a:solidFill>
                  <a:srgbClr val="FFFF00"/>
                </a:solidFill>
              </a:rPr>
              <a:t>демпінг (експорт за заниженими цінами), </a:t>
            </a:r>
            <a:r>
              <a:rPr lang="uk-UA" dirty="0" smtClean="0">
                <a:solidFill>
                  <a:schemeClr val="bg1"/>
                </a:solidFill>
              </a:rPr>
              <a:t>а також неодноразово вдавалася до обмежених воєнних акцій і, зрештою, перейшла до відкритої агресії у 1931 р.</a:t>
            </a:r>
            <a:endParaRPr lang="uk-UA"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42852"/>
            <a:ext cx="8501122" cy="6093976"/>
          </a:xfrm>
          <a:prstGeom prst="rect">
            <a:avLst/>
          </a:prstGeom>
        </p:spPr>
        <p:txBody>
          <a:bodyPr wrap="square">
            <a:spAutoFit/>
          </a:bodyPr>
          <a:lstStyle/>
          <a:p>
            <a:pPr algn="ctr"/>
            <a:r>
              <a:rPr lang="uk-UA" sz="3600" b="1" dirty="0" smtClean="0">
                <a:solidFill>
                  <a:srgbClr val="002060"/>
                </a:solidFill>
                <a:effectLst>
                  <a:outerShdw blurRad="38100" dist="38100" dir="2700000" algn="tl">
                    <a:srgbClr val="000000">
                      <a:alpha val="43137"/>
                    </a:srgbClr>
                  </a:outerShdw>
                </a:effectLst>
              </a:rPr>
              <a:t>Демократичний рух. </a:t>
            </a:r>
          </a:p>
          <a:p>
            <a:endParaRPr lang="uk-UA" b="1" dirty="0" smtClean="0"/>
          </a:p>
          <a:p>
            <a:r>
              <a:rPr lang="uk-UA" sz="1600" dirty="0" smtClean="0">
                <a:solidFill>
                  <a:schemeClr val="bg1"/>
                </a:solidFill>
              </a:rPr>
              <a:t>   Повоєнна </a:t>
            </a:r>
            <a:r>
              <a:rPr lang="uk-UA" sz="1600" dirty="0" smtClean="0">
                <a:solidFill>
                  <a:schemeClr val="bg1"/>
                </a:solidFill>
              </a:rPr>
              <a:t>нестабільність і гостра політична боротьба стали підґрунтям для розгортання могутнього демократичного руху. Серйозною причиною демократичного піднесення були зміни в економіці й соціальній структурі країни. В Японії зросла частка кваліфікованих робітників, що розгорнули боротьбу за покращення свого становища. </a:t>
            </a:r>
            <a:r>
              <a:rPr lang="uk-UA" sz="1600" smtClean="0">
                <a:solidFill>
                  <a:schemeClr val="bg1"/>
                </a:solidFill>
              </a:rPr>
              <a:t>Репресії </a:t>
            </a:r>
            <a:r>
              <a:rPr lang="uk-UA" sz="1600" smtClean="0">
                <a:solidFill>
                  <a:schemeClr val="bg1"/>
                </a:solidFill>
              </a:rPr>
              <a:t> проти </a:t>
            </a:r>
            <a:r>
              <a:rPr lang="uk-UA" sz="1600" dirty="0" smtClean="0">
                <a:solidFill>
                  <a:schemeClr val="bg1"/>
                </a:solidFill>
              </a:rPr>
              <a:t>страйкарів підштовхнули робітників до створення профспілок. Профспілки почали висувати не тільки економічні вимоги, а й політичні гасла. Зростання робітничих організацій та утворення в 1920 р. єдиного профспілкового центру вимагали об'єднання соціалістичних організацій Японії. Наприкінці 1920 р. було створено Соціалістичну лігу - штучне об'єднання ідеологічно різних груп соціалістів, комуністів, анархістів. Попри відсутність єдності та сильний вплив анархізму й синдикалізму, уряд убачав у Лізі небезпечну організацію, і в травні 1921 р. її було розпущено.</a:t>
            </a:r>
          </a:p>
          <a:p>
            <a:r>
              <a:rPr lang="uk-UA" sz="1600" dirty="0" smtClean="0">
                <a:solidFill>
                  <a:schemeClr val="bg1"/>
                </a:solidFill>
              </a:rPr>
              <a:t>У січні-лютому 1922 р. у Москві відбувся з'їзд, на якому були присутні </a:t>
            </a:r>
            <a:r>
              <a:rPr lang="uk-UA" sz="1600" dirty="0" err="1" smtClean="0">
                <a:solidFill>
                  <a:schemeClr val="bg1"/>
                </a:solidFill>
              </a:rPr>
              <a:t>Сен</a:t>
            </a:r>
            <a:r>
              <a:rPr lang="uk-UA" sz="1600" dirty="0" smtClean="0">
                <a:solidFill>
                  <a:schemeClr val="bg1"/>
                </a:solidFill>
              </a:rPr>
              <a:t> </a:t>
            </a:r>
            <a:r>
              <a:rPr lang="uk-UA" sz="1600" dirty="0" err="1" smtClean="0">
                <a:solidFill>
                  <a:schemeClr val="bg1"/>
                </a:solidFill>
              </a:rPr>
              <a:t>Катаяма</a:t>
            </a:r>
            <a:r>
              <a:rPr lang="uk-UA" sz="1600" dirty="0" smtClean="0">
                <a:solidFill>
                  <a:schemeClr val="bg1"/>
                </a:solidFill>
              </a:rPr>
              <a:t>, </a:t>
            </a:r>
            <a:r>
              <a:rPr lang="uk-UA" sz="1600" dirty="0" err="1" smtClean="0">
                <a:solidFill>
                  <a:schemeClr val="bg1"/>
                </a:solidFill>
              </a:rPr>
              <a:t>Токуда</a:t>
            </a:r>
            <a:r>
              <a:rPr lang="uk-UA" sz="1600" dirty="0" smtClean="0">
                <a:solidFill>
                  <a:schemeClr val="bg1"/>
                </a:solidFill>
              </a:rPr>
              <a:t> </a:t>
            </a:r>
            <a:r>
              <a:rPr lang="uk-UA" sz="1600" dirty="0" err="1" smtClean="0">
                <a:solidFill>
                  <a:schemeClr val="bg1"/>
                </a:solidFill>
              </a:rPr>
              <a:t>Кюїті</a:t>
            </a:r>
            <a:r>
              <a:rPr lang="uk-UA" sz="1600" dirty="0" smtClean="0">
                <a:solidFill>
                  <a:schemeClr val="bg1"/>
                </a:solidFill>
              </a:rPr>
              <a:t> та інші відомі японські революціонери. Влітку 1922 р. в Токіо представники соціалістичних груп проголосили утворення Комуністичної партії Японії. Незабаром було створено й комуністичний союз молоді.</a:t>
            </a:r>
          </a:p>
          <a:p>
            <a:r>
              <a:rPr lang="uk-UA" sz="1600" dirty="0" smtClean="0">
                <a:solidFill>
                  <a:schemeClr val="bg1"/>
                </a:solidFill>
              </a:rPr>
              <a:t>Розгортання демократичного руху сприяло становленню багатопартійності й парламентської системи. У 1925 р. демократичні сили домоглися введення в країні загального виборчого права для </a:t>
            </a:r>
            <a:r>
              <a:rPr lang="uk-UA" sz="1600" dirty="0" err="1" smtClean="0">
                <a:solidFill>
                  <a:schemeClr val="bg1"/>
                </a:solidFill>
              </a:rPr>
              <a:t>чоловіків‚</a:t>
            </a:r>
            <a:r>
              <a:rPr lang="uk-UA" sz="1600" dirty="0" smtClean="0">
                <a:solidFill>
                  <a:schemeClr val="bg1"/>
                </a:solidFill>
              </a:rPr>
              <a:t> системи соціального забезпечення. Проте ці закони мали вступити в силу лише в 1928 р. Зростання агресивності Японії та домінування у правлячих колах шовіністичних настроїв не дали змоги розвинутися демократичним </a:t>
            </a:r>
            <a:r>
              <a:rPr lang="uk-UA" sz="1600" dirty="0" err="1" smtClean="0">
                <a:solidFill>
                  <a:schemeClr val="bg1"/>
                </a:solidFill>
              </a:rPr>
              <a:t>процесам‚</a:t>
            </a:r>
            <a:r>
              <a:rPr lang="uk-UA" sz="1600" dirty="0" smtClean="0">
                <a:solidFill>
                  <a:schemeClr val="bg1"/>
                </a:solidFill>
              </a:rPr>
              <a:t> які повністю припинились наприкінці 1930-х рр.</a:t>
            </a:r>
            <a:endParaRPr lang="uk-UA" sz="1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8501122" cy="5786199"/>
          </a:xfrm>
          <a:prstGeom prst="rect">
            <a:avLst/>
          </a:prstGeom>
        </p:spPr>
        <p:txBody>
          <a:bodyPr wrap="square">
            <a:spAutoFit/>
          </a:bodyPr>
          <a:lstStyle/>
          <a:p>
            <a:pPr algn="ctr"/>
            <a:r>
              <a:rPr lang="uk-UA" sz="3200" b="1" dirty="0" smtClean="0">
                <a:solidFill>
                  <a:srgbClr val="C00000"/>
                </a:solidFill>
                <a:effectLst>
                  <a:outerShdw blurRad="38100" dist="38100" dir="2700000" algn="tl">
                    <a:srgbClr val="000000">
                      <a:alpha val="43137"/>
                    </a:srgbClr>
                  </a:outerShdw>
                </a:effectLst>
              </a:rPr>
              <a:t>Повернення до агресивної зовнішньої політики.</a:t>
            </a:r>
            <a:r>
              <a:rPr lang="uk-UA" sz="3200" dirty="0" smtClean="0">
                <a:solidFill>
                  <a:srgbClr val="C00000"/>
                </a:solidFill>
                <a:effectLst>
                  <a:outerShdw blurRad="38100" dist="38100" dir="2700000" algn="tl">
                    <a:srgbClr val="000000">
                      <a:alpha val="43137"/>
                    </a:srgbClr>
                  </a:outerShdw>
                </a:effectLst>
              </a:rPr>
              <a:t> </a:t>
            </a:r>
          </a:p>
          <a:p>
            <a:endParaRPr lang="uk-UA" dirty="0" smtClean="0"/>
          </a:p>
          <a:p>
            <a:r>
              <a:rPr lang="uk-UA" dirty="0" smtClean="0">
                <a:solidFill>
                  <a:schemeClr val="bg1"/>
                </a:solidFill>
              </a:rPr>
              <a:t>   Відмова Японії під тиском великих держав від домінування у Китаї і поразка агресії проти радянської Росії на початку 20-х років, шовіністично налаштованими верстви японського суспільства сприймали це як приниження національної гідності. Найрадикальнішими виразниками шовіністичних ідей було угруповання «молодих офіцерів» ("старими" в армії вважалися вихідці з самураїв, учасники російсько-японської війни 1904-1905 рр.). Вони вимагали скасування багатопартійності і відповідальності уряду перед парламентом, встановлення воєнної диктатури і повернення до традиційної експансіоністської політики. Під їх впливом у квітні 1927 р. до влади прийшов уряд генерала </a:t>
            </a:r>
            <a:r>
              <a:rPr lang="uk-UA" dirty="0" err="1" smtClean="0">
                <a:solidFill>
                  <a:schemeClr val="bg1"/>
                </a:solidFill>
              </a:rPr>
              <a:t>Танаки</a:t>
            </a:r>
            <a:r>
              <a:rPr lang="uk-UA" dirty="0" smtClean="0">
                <a:solidFill>
                  <a:schemeClr val="bg1"/>
                </a:solidFill>
              </a:rPr>
              <a:t>. Новий уряд одразу перейнявся розробленням планів війни проти Китаю та Радянського Союзу. 27 червня - 7 липня 1927 р. в Токіо під головуванням </a:t>
            </a:r>
            <a:r>
              <a:rPr lang="uk-UA" dirty="0" err="1" smtClean="0">
                <a:solidFill>
                  <a:schemeClr val="bg1"/>
                </a:solidFill>
              </a:rPr>
              <a:t>Танаки</a:t>
            </a:r>
            <a:r>
              <a:rPr lang="uk-UA" dirty="0" smtClean="0">
                <a:solidFill>
                  <a:schemeClr val="bg1"/>
                </a:solidFill>
              </a:rPr>
              <a:t> відбулася Східна конференція. Як найближче завдання пропонувалося захопити Північно-Східний і Північний Китай, а також Монголію. Рішення конференції визначили сутність таємного меморандуму </a:t>
            </a:r>
            <a:r>
              <a:rPr lang="uk-UA" dirty="0" err="1" smtClean="0">
                <a:solidFill>
                  <a:schemeClr val="bg1"/>
                </a:solidFill>
              </a:rPr>
              <a:t>Танаки</a:t>
            </a:r>
            <a:r>
              <a:rPr lang="uk-UA" dirty="0" smtClean="0">
                <a:solidFill>
                  <a:schemeClr val="bg1"/>
                </a:solidFill>
              </a:rPr>
              <a:t>, що мав розгорнутий план агресії та встановлення панування Японії в Південно-Східній Азії та в басейні Тихого океану.</a:t>
            </a:r>
          </a:p>
          <a:p>
            <a:r>
              <a:rPr lang="uk-UA" dirty="0" smtClean="0">
                <a:solidFill>
                  <a:schemeClr val="bg1"/>
                </a:solidFill>
              </a:rPr>
              <a:t>знову відступити.</a:t>
            </a:r>
            <a:endParaRPr lang="uk-UA"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17693"/>
            <a:ext cx="8643998" cy="6740307"/>
          </a:xfrm>
          <a:prstGeom prst="rect">
            <a:avLst/>
          </a:prstGeom>
        </p:spPr>
        <p:txBody>
          <a:bodyPr wrap="square">
            <a:spAutoFit/>
          </a:bodyPr>
          <a:lstStyle/>
          <a:p>
            <a:r>
              <a:rPr lang="uk-UA" dirty="0" smtClean="0">
                <a:solidFill>
                  <a:schemeClr val="bg1"/>
                </a:solidFill>
              </a:rPr>
              <a:t>   Ще раніше, наприкінці травня 1927 р., </a:t>
            </a:r>
            <a:r>
              <a:rPr lang="uk-UA" dirty="0" err="1" smtClean="0">
                <a:solidFill>
                  <a:schemeClr val="bg1"/>
                </a:solidFill>
              </a:rPr>
              <a:t>Японія‚</a:t>
            </a:r>
            <a:r>
              <a:rPr lang="uk-UA" dirty="0" smtClean="0">
                <a:solidFill>
                  <a:schemeClr val="bg1"/>
                </a:solidFill>
              </a:rPr>
              <a:t> скориставшись громадянською війною в </a:t>
            </a:r>
            <a:r>
              <a:rPr lang="uk-UA" dirty="0" err="1" smtClean="0">
                <a:solidFill>
                  <a:schemeClr val="bg1"/>
                </a:solidFill>
              </a:rPr>
              <a:t>Китаї‚</a:t>
            </a:r>
            <a:r>
              <a:rPr lang="uk-UA" dirty="0" smtClean="0">
                <a:solidFill>
                  <a:schemeClr val="bg1"/>
                </a:solidFill>
              </a:rPr>
              <a:t> спрямувала свої війська до провінції </a:t>
            </a:r>
            <a:r>
              <a:rPr lang="uk-UA" dirty="0" err="1" smtClean="0">
                <a:solidFill>
                  <a:schemeClr val="bg1"/>
                </a:solidFill>
              </a:rPr>
              <a:t>Шаньдун</a:t>
            </a:r>
            <a:r>
              <a:rPr lang="uk-UA" dirty="0" smtClean="0">
                <a:solidFill>
                  <a:schemeClr val="bg1"/>
                </a:solidFill>
              </a:rPr>
              <a:t>, захопила Циндао і </a:t>
            </a:r>
            <a:r>
              <a:rPr lang="uk-UA" dirty="0" err="1" smtClean="0">
                <a:solidFill>
                  <a:schemeClr val="bg1"/>
                </a:solidFill>
              </a:rPr>
              <a:t>Цзінань</a:t>
            </a:r>
            <a:r>
              <a:rPr lang="uk-UA" dirty="0" smtClean="0">
                <a:solidFill>
                  <a:schemeClr val="bg1"/>
                </a:solidFill>
              </a:rPr>
              <a:t>. Мета цієї збройної інтервенції полягала в тому, щоб затримати наступ гомінданівських військ на північ і в такий спосіб перешкодити об'єднанню країни. Внаслідок широкого антияпонського руху та бойкоту японських товарів у Китаї Японія змушена була відкликати свої війська. У квітні 1928 р. японські війська під приводом "захисту життєвих інтересів і власності японських резидентів" знову увійшли до провінції </a:t>
            </a:r>
            <a:r>
              <a:rPr lang="uk-UA" dirty="0" err="1" smtClean="0">
                <a:solidFill>
                  <a:schemeClr val="bg1"/>
                </a:solidFill>
              </a:rPr>
              <a:t>Шаньдун‚</a:t>
            </a:r>
            <a:r>
              <a:rPr lang="uk-UA" dirty="0" smtClean="0">
                <a:solidFill>
                  <a:schemeClr val="bg1"/>
                </a:solidFill>
              </a:rPr>
              <a:t> окупували найважливіші стратегічні пункти і в ультимативній формі зажадали виводу китайських військ із цієї провінції. Рух бойкоту японських товарів, що відновився в Китаї, рішучий виступ світової спільноти проти нового акту агресії змусили Японію знову відступити.</a:t>
            </a:r>
          </a:p>
          <a:p>
            <a:r>
              <a:rPr lang="uk-UA" dirty="0" smtClean="0">
                <a:solidFill>
                  <a:schemeClr val="bg1"/>
                </a:solidFill>
              </a:rPr>
              <a:t>  У 1929 р. Японію охопила глибока економічна криза. На 30% зменшився обсяг виробництва у ключових галузях - металургійній, машинобудівній, ткацькій. Значних втрат зазнало сільське господарство, особливо шовківництво. Різко впав вивіз товарів на світовий ринок. Головним політичним наслідком кризи було ослаблення позицій лібералів, які виступали проти завойовницької політики. Імператорське ж оточення, правлячі кола, а також найбільші японські корпорації бачили вихід лише у посиленні мілітаризації країни, згортанні демократичних свобод і створенні колоніальної імперії. Але їх поступове просування у цьому напрямі не задовольняло «молодих офіцерів», які хотіли всього і негайно. Крім невдоволення зовнішньополітичним курсом, вони виступали проти старої бюрократії та генералітету, що був з нею пов'язаний. У них вони вбачали гальмо на шляху свого просування військово-службовими щаблями. «Молоді офіцери» починають готувати державний переворот, щоб кардинально змінити політику країни.</a:t>
            </a:r>
            <a:endParaRPr lang="uk-UA"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357166"/>
            <a:ext cx="8429684" cy="3970318"/>
          </a:xfrm>
          <a:prstGeom prst="rect">
            <a:avLst/>
          </a:prstGeom>
        </p:spPr>
        <p:txBody>
          <a:bodyPr wrap="square">
            <a:spAutoFit/>
          </a:bodyPr>
          <a:lstStyle/>
          <a:p>
            <a:r>
              <a:rPr lang="uk-UA" dirty="0" smtClean="0">
                <a:solidFill>
                  <a:schemeClr val="bg1"/>
                </a:solidFill>
              </a:rPr>
              <a:t>    На початку травня 1932 р. «Національна федерація молодих офіцерів» розповсюдила листівки з демагогічними випадами проти монополій. У листівках зазначалось, що </a:t>
            </a:r>
            <a:r>
              <a:rPr lang="uk-UA" dirty="0" err="1" smtClean="0">
                <a:solidFill>
                  <a:schemeClr val="bg1"/>
                </a:solidFill>
              </a:rPr>
              <a:t>„молоді</a:t>
            </a:r>
            <a:r>
              <a:rPr lang="uk-UA" dirty="0" smtClean="0">
                <a:solidFill>
                  <a:schemeClr val="bg1"/>
                </a:solidFill>
              </a:rPr>
              <a:t> офіцери" допоможуть народові в </a:t>
            </a:r>
            <a:r>
              <a:rPr lang="uk-UA" dirty="0" err="1" smtClean="0">
                <a:solidFill>
                  <a:schemeClr val="bg1"/>
                </a:solidFill>
              </a:rPr>
              <a:t>„боротьбі</a:t>
            </a:r>
            <a:r>
              <a:rPr lang="uk-UA" dirty="0" smtClean="0">
                <a:solidFill>
                  <a:schemeClr val="bg1"/>
                </a:solidFill>
              </a:rPr>
              <a:t> проти комерційних спекулятивних кіл, політиканів і любителів легкої наживи". Після цього  змовники вторглись до резиденції прем'єра </a:t>
            </a:r>
            <a:r>
              <a:rPr lang="uk-UA" dirty="0" err="1" smtClean="0">
                <a:solidFill>
                  <a:schemeClr val="bg1"/>
                </a:solidFill>
              </a:rPr>
              <a:t>Цуйосі</a:t>
            </a:r>
            <a:r>
              <a:rPr lang="uk-UA" dirty="0" smtClean="0">
                <a:solidFill>
                  <a:schemeClr val="bg1"/>
                </a:solidFill>
              </a:rPr>
              <a:t> та вбили його. У будинок правління правлячої партії і концерну </a:t>
            </a:r>
            <a:r>
              <a:rPr lang="uk-UA" dirty="0" err="1" smtClean="0">
                <a:solidFill>
                  <a:schemeClr val="bg1"/>
                </a:solidFill>
              </a:rPr>
              <a:t>Міцубісі</a:t>
            </a:r>
            <a:r>
              <a:rPr lang="uk-UA" dirty="0" smtClean="0">
                <a:solidFill>
                  <a:schemeClr val="bg1"/>
                </a:solidFill>
              </a:rPr>
              <a:t> було кинуто бомби.</a:t>
            </a:r>
          </a:p>
          <a:p>
            <a:r>
              <a:rPr lang="uk-UA" dirty="0" smtClean="0">
                <a:solidFill>
                  <a:schemeClr val="bg1"/>
                </a:solidFill>
              </a:rPr>
              <a:t>    Ця спроба встановити військову диктатуру успіху не мала. Соціальна демагогія змовників панівним класам видалася небезпечною. Тому уряд ужив заходів проти змовників: їх було роззброєно, а частину заарештовано. Щоправда, керівник змови генерал </a:t>
            </a:r>
            <a:r>
              <a:rPr lang="uk-UA" dirty="0" err="1" smtClean="0">
                <a:solidFill>
                  <a:schemeClr val="bg1"/>
                </a:solidFill>
              </a:rPr>
              <a:t>Аракі</a:t>
            </a:r>
            <a:r>
              <a:rPr lang="uk-UA" dirty="0" smtClean="0">
                <a:solidFill>
                  <a:schemeClr val="bg1"/>
                </a:solidFill>
              </a:rPr>
              <a:t> не був заарештований і навіть зберіг свою посаду військового міністра в новому коаліційному кабінеті "національної єдності". За реалізацію гасел молодих шовіністів взялась правляча верхівка. З цього часу і до 1945 р. в Японії при владі знаходились лише офіцери: у 1932-1934 рр. Японський уряд очолював адмірал </a:t>
            </a:r>
            <a:r>
              <a:rPr lang="uk-UA" dirty="0" err="1" smtClean="0">
                <a:solidFill>
                  <a:schemeClr val="bg1"/>
                </a:solidFill>
              </a:rPr>
              <a:t>Сайто</a:t>
            </a:r>
            <a:r>
              <a:rPr lang="uk-UA" dirty="0" smtClean="0">
                <a:solidFill>
                  <a:schemeClr val="bg1"/>
                </a:solidFill>
              </a:rPr>
              <a:t>, у 1934-1936 рр. - адмірал </a:t>
            </a:r>
            <a:r>
              <a:rPr lang="uk-UA" dirty="0" err="1" smtClean="0">
                <a:solidFill>
                  <a:schemeClr val="bg1"/>
                </a:solidFill>
              </a:rPr>
              <a:t>Окада</a:t>
            </a:r>
            <a:r>
              <a:rPr lang="uk-UA" dirty="0" smtClean="0">
                <a:solidFill>
                  <a:schemeClr val="bg1"/>
                </a:solidFill>
              </a:rPr>
              <a:t> тощо.</a:t>
            </a:r>
            <a:endParaRPr lang="uk-UA" dirty="0">
              <a:solidFill>
                <a:schemeClr val="bg1"/>
              </a:solidFill>
            </a:endParaRPr>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10800000" flipV="1">
            <a:off x="5857884" y="4000504"/>
            <a:ext cx="2928958" cy="2857496"/>
          </a:xfrm>
          <a:prstGeom prst="rect">
            <a:avLst/>
          </a:prstGeom>
        </p:spPr>
      </p:pic>
      <p:pic>
        <p:nvPicPr>
          <p:cNvPr id="25602" name="Picture 2" descr="Інукай Цуйосі — Вікіпедія"/>
          <p:cNvPicPr>
            <a:picLocks noChangeAspect="1" noChangeArrowheads="1"/>
          </p:cNvPicPr>
          <p:nvPr/>
        </p:nvPicPr>
        <p:blipFill>
          <a:blip r:embed="rId3"/>
          <a:srcRect/>
          <a:stretch>
            <a:fillRect/>
          </a:stretch>
        </p:blipFill>
        <p:spPr bwMode="auto">
          <a:xfrm>
            <a:off x="0" y="4357694"/>
            <a:ext cx="2214546" cy="2500306"/>
          </a:xfrm>
          <a:prstGeom prst="rect">
            <a:avLst/>
          </a:prstGeom>
          <a:noFill/>
        </p:spPr>
      </p:pic>
      <p:sp>
        <p:nvSpPr>
          <p:cNvPr id="7" name="Прямоугольник 6"/>
          <p:cNvSpPr/>
          <p:nvPr/>
        </p:nvSpPr>
        <p:spPr>
          <a:xfrm>
            <a:off x="2285984" y="5657671"/>
            <a:ext cx="3500462" cy="1200329"/>
          </a:xfrm>
          <a:prstGeom prst="rect">
            <a:avLst/>
          </a:prstGeom>
        </p:spPr>
        <p:txBody>
          <a:bodyPr wrap="square">
            <a:spAutoFit/>
          </a:bodyPr>
          <a:lstStyle/>
          <a:p>
            <a:r>
              <a:rPr lang="uk-UA" dirty="0" err="1" smtClean="0">
                <a:solidFill>
                  <a:srgbClr val="FFFF00"/>
                </a:solidFill>
              </a:rPr>
              <a:t>Інукай</a:t>
            </a:r>
            <a:r>
              <a:rPr lang="uk-UA" dirty="0" smtClean="0">
                <a:solidFill>
                  <a:srgbClr val="FFFF00"/>
                </a:solidFill>
              </a:rPr>
              <a:t> </a:t>
            </a:r>
            <a:r>
              <a:rPr lang="uk-UA" dirty="0" err="1" smtClean="0">
                <a:solidFill>
                  <a:srgbClr val="FFFF00"/>
                </a:solidFill>
              </a:rPr>
              <a:t>Цуйосі—</a:t>
            </a:r>
            <a:r>
              <a:rPr lang="uk-UA" dirty="0" smtClean="0">
                <a:solidFill>
                  <a:srgbClr val="FFFF00"/>
                </a:solidFill>
              </a:rPr>
              <a:t> японський політик, член кабінету міністрів і прем'єр-міністр Японії з 13 грудня 1931 по 15 травня 1932.</a:t>
            </a:r>
            <a:endParaRPr lang="uk-UA" dirty="0">
              <a:solidFill>
                <a:srgbClr val="FFFF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1136</Words>
  <PresentationFormat>Экран (4:3)</PresentationFormat>
  <Paragraphs>84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Слайд 1</vt:lpstr>
      <vt:lpstr>План</vt:lpstr>
      <vt:lpstr>Актуалізація знань</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Перевірте свої знання тестування</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Administrator</dc:creator>
  <cp:lastModifiedBy>Administrator</cp:lastModifiedBy>
  <cp:revision>13</cp:revision>
  <dcterms:created xsi:type="dcterms:W3CDTF">2024-02-01T06:30:34Z</dcterms:created>
  <dcterms:modified xsi:type="dcterms:W3CDTF">2024-02-01T08:21:40Z</dcterms:modified>
</cp:coreProperties>
</file>