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6" r:id="rId3"/>
    <p:sldId id="262" r:id="rId4"/>
    <p:sldId id="259" r:id="rId5"/>
    <p:sldId id="270" r:id="rId6"/>
    <p:sldId id="271" r:id="rId7"/>
    <p:sldId id="272" r:id="rId8"/>
    <p:sldId id="261" r:id="rId9"/>
    <p:sldId id="273" r:id="rId10"/>
    <p:sldId id="264" r:id="rId11"/>
    <p:sldId id="265" r:id="rId12"/>
    <p:sldId id="267" r:id="rId13"/>
    <p:sldId id="263" r:id="rId14"/>
    <p:sldId id="266" r:id="rId15"/>
    <p:sldId id="268" r:id="rId16"/>
    <p:sldId id="260" r:id="rId17"/>
    <p:sldId id="25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100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30.01.2024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www.20khvylyn.com/netcat_files/Image/The_transfer_of_Crimea.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632666"/>
          </a:xfrm>
        </p:spPr>
        <p:txBody>
          <a:bodyPr>
            <a:normAutofit fontScale="90000"/>
          </a:bodyPr>
          <a:lstStyle/>
          <a:p>
            <a:pPr algn="ctr"/>
            <a:r>
              <a:rPr lang="uk-UA" sz="5400" dirty="0" smtClean="0">
                <a:solidFill>
                  <a:schemeClr val="bg1"/>
                </a:solidFill>
              </a:rPr>
              <a:t> </a:t>
            </a:r>
            <a:r>
              <a:rPr lang="uk-UA" sz="2700" dirty="0" smtClean="0">
                <a:solidFill>
                  <a:schemeClr val="tx1"/>
                </a:solidFill>
              </a:rPr>
              <a:t>Перевірка домашнього завдання </a:t>
            </a:r>
            <a:endParaRPr lang="uk-UA" sz="2700" dirty="0">
              <a:solidFill>
                <a:schemeClr val="tx1"/>
              </a:solidFill>
            </a:endParaRPr>
          </a:p>
        </p:txBody>
      </p:sp>
      <p:sp>
        <p:nvSpPr>
          <p:cNvPr id="3" name="Содержимое 2"/>
          <p:cNvSpPr>
            <a:spLocks noGrp="1"/>
          </p:cNvSpPr>
          <p:nvPr>
            <p:ph idx="1"/>
          </p:nvPr>
        </p:nvSpPr>
        <p:spPr>
          <a:xfrm>
            <a:off x="357158" y="1071546"/>
            <a:ext cx="8229600" cy="4389120"/>
          </a:xfrm>
        </p:spPr>
        <p:txBody>
          <a:bodyPr>
            <a:normAutofit/>
          </a:bodyPr>
          <a:lstStyle/>
          <a:p>
            <a:pPr>
              <a:buNone/>
            </a:pPr>
            <a:r>
              <a:rPr lang="uk-UA" sz="1800" b="1" dirty="0" smtClean="0">
                <a:latin typeface="Times New Roman" pitchFamily="18" charset="0"/>
                <a:cs typeface="Times New Roman" pitchFamily="18" charset="0"/>
              </a:rPr>
              <a:t>Тема. Багатовекторність зовнішньої політики України та її наслідки. Вступ України до Ради Європи. Будапештський меморандум. </a:t>
            </a:r>
          </a:p>
          <a:p>
            <a:pPr>
              <a:buNone/>
            </a:pPr>
            <a:r>
              <a:rPr lang="ru-RU" sz="1800" dirty="0" smtClean="0">
                <a:latin typeface="Times New Roman" pitchFamily="18" charset="0"/>
                <a:cs typeface="Times New Roman" pitchFamily="18" charset="0"/>
              </a:rPr>
              <a:t>1</a:t>
            </a:r>
            <a:r>
              <a:rPr lang="uk-UA" sz="1800" dirty="0" smtClean="0">
                <a:latin typeface="Times New Roman" pitchFamily="18" charset="0"/>
                <a:cs typeface="Times New Roman" pitchFamily="18" charset="0"/>
              </a:rPr>
              <a:t> Багатовекторність зовнішньої політики України що це ?</a:t>
            </a:r>
          </a:p>
          <a:p>
            <a:pPr>
              <a:buNone/>
            </a:pPr>
            <a:r>
              <a:rPr lang="uk-UA" sz="1800" dirty="0" smtClean="0">
                <a:latin typeface="Times New Roman" pitchFamily="18" charset="0"/>
                <a:cs typeface="Times New Roman" pitchFamily="18" charset="0"/>
              </a:rPr>
              <a:t>2.  Багатовекторність зовнішньої політичних орієнтований Україною направлено на які країни і чому?</a:t>
            </a:r>
          </a:p>
          <a:p>
            <a:pPr>
              <a:buNone/>
            </a:pPr>
            <a:r>
              <a:rPr lang="uk-UA" sz="1800" dirty="0" smtClean="0">
                <a:latin typeface="Times New Roman" pitchFamily="18" charset="0"/>
                <a:cs typeface="Times New Roman" pitchFamily="18" charset="0"/>
              </a:rPr>
              <a:t>3 Одним із пріоритетних напрямків зовнішньої політики України є європейська інтеграція чому ?</a:t>
            </a:r>
            <a:endParaRPr lang="uk-UA" sz="18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7166"/>
            <a:ext cx="91440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lang="ru-RU" sz="2000" dirty="0" smtClean="0">
                <a:latin typeface="Times New Roman" pitchFamily="18" charset="0"/>
                <a:cs typeface="Times New Roman" pitchFamily="18" charset="0"/>
              </a:rPr>
              <a:t>Російський парламент у </a:t>
            </a:r>
            <a:r>
              <a:rPr lang="ru-RU" sz="2000" dirty="0" err="1" smtClean="0">
                <a:latin typeface="Times New Roman" pitchFamily="18" charset="0"/>
                <a:cs typeface="Times New Roman" pitchFamily="18" charset="0"/>
              </a:rPr>
              <a:t>липні</a:t>
            </a:r>
            <a:r>
              <a:rPr lang="ru-RU" sz="2000" dirty="0" smtClean="0">
                <a:latin typeface="Times New Roman" pitchFamily="18" charset="0"/>
                <a:cs typeface="Times New Roman" pitchFamily="18" charset="0"/>
              </a:rPr>
              <a:t> 1993 р. </a:t>
            </a:r>
            <a:r>
              <a:rPr lang="ru-RU" sz="2000" dirty="0" err="1" smtClean="0">
                <a:latin typeface="Times New Roman" pitchFamily="18" charset="0"/>
                <a:cs typeface="Times New Roman" pitchFamily="18" charset="0"/>
              </a:rPr>
              <a:t>ухвалив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безпрецедентне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рішення</a:t>
            </a:r>
            <a:r>
              <a:rPr lang="ru-RU" sz="2000" dirty="0" smtClean="0">
                <a:latin typeface="Times New Roman" pitchFamily="18" charset="0"/>
                <a:cs typeface="Times New Roman" pitchFamily="18" charset="0"/>
              </a:rPr>
              <a:t> про надання Севастополю статусу </a:t>
            </a:r>
            <a:r>
              <a:rPr lang="ru-RU" sz="2000" dirty="0" err="1" smtClean="0">
                <a:latin typeface="Times New Roman" pitchFamily="18" charset="0"/>
                <a:cs typeface="Times New Roman" pitchFamily="18" charset="0"/>
              </a:rPr>
              <a:t>міста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Російської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Федерації</a:t>
            </a:r>
            <a:r>
              <a:rPr lang="ru-RU" sz="2000" dirty="0" smtClean="0">
                <a:latin typeface="Times New Roman" pitchFamily="18" charset="0"/>
                <a:cs typeface="Times New Roman" pitchFamily="18" charset="0"/>
              </a:rPr>
              <a:t>. Рада </a:t>
            </a:r>
            <a:r>
              <a:rPr lang="ru-RU" sz="2000" dirty="0" err="1" smtClean="0">
                <a:latin typeface="Times New Roman" pitchFamily="18" charset="0"/>
                <a:cs typeface="Times New Roman" pitchFamily="18" charset="0"/>
              </a:rPr>
              <a:t>Безпеки</a:t>
            </a:r>
            <a:r>
              <a:rPr lang="ru-RU" sz="2000" dirty="0" smtClean="0">
                <a:latin typeface="Times New Roman" pitchFamily="18" charset="0"/>
                <a:cs typeface="Times New Roman" pitchFamily="18" charset="0"/>
              </a:rPr>
              <a:t> ООН </a:t>
            </a:r>
            <a:r>
              <a:rPr lang="ru-RU" sz="2000" dirty="0" err="1" smtClean="0">
                <a:latin typeface="Times New Roman" pitchFamily="18" charset="0"/>
                <a:cs typeface="Times New Roman" pitchFamily="18" charset="0"/>
              </a:rPr>
              <a:t>висловила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здивування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цього</a:t>
            </a:r>
            <a:r>
              <a:rPr lang="ru-RU" sz="2000" dirty="0" smtClean="0">
                <a:latin typeface="Times New Roman" pitchFamily="18" charset="0"/>
                <a:cs typeface="Times New Roman" pitchFamily="18" charset="0"/>
              </a:rPr>
              <a:t> приводу, а президент РФ Б. </a:t>
            </a:r>
            <a:r>
              <a:rPr lang="ru-RU" sz="2000" dirty="0" err="1" smtClean="0">
                <a:latin typeface="Times New Roman" pitchFamily="18" charset="0"/>
                <a:cs typeface="Times New Roman" pitchFamily="18" charset="0"/>
              </a:rPr>
              <a:t>Єльцин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змушений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заявити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юридичну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неспроможність</a:t>
            </a:r>
            <a:r>
              <a:rPr lang="ru-RU" sz="2000" dirty="0" smtClean="0">
                <a:latin typeface="Times New Roman" pitchFamily="18" charset="0"/>
                <a:cs typeface="Times New Roman" pitchFamily="18" charset="0"/>
              </a:rPr>
              <a:t> такого </a:t>
            </a:r>
            <a:r>
              <a:rPr lang="ru-RU" sz="2000" dirty="0" err="1" smtClean="0">
                <a:latin typeface="Times New Roman" pitchFamily="18" charset="0"/>
                <a:cs typeface="Times New Roman" pitchFamily="18" charset="0"/>
              </a:rPr>
              <a:t>рішення</a:t>
            </a:r>
            <a:r>
              <a:rPr lang="ru-RU" sz="2000" dirty="0" smtClean="0">
                <a:latin typeface="Times New Roman" pitchFamily="18" charset="0"/>
                <a:cs typeface="Times New Roman" pitchFamily="18" charset="0"/>
              </a:rPr>
              <a:t>.</a:t>
            </a:r>
            <a:endParaRPr lang="uk-UA" sz="2000" dirty="0" smtClean="0">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lang="ru-RU" sz="2000" dirty="0" smtClean="0">
                <a:latin typeface="Times New Roman" pitchFamily="18" charset="0"/>
                <a:cs typeface="Times New Roman" pitchFamily="18" charset="0"/>
              </a:rPr>
              <a:t>Одним </a:t>
            </a:r>
            <a:r>
              <a:rPr lang="ru-RU" sz="2000" dirty="0" err="1" smtClean="0">
                <a:latin typeface="Times New Roman" pitchFamily="18" charset="0"/>
                <a:cs typeface="Times New Roman" pitchFamily="18" charset="0"/>
              </a:rPr>
              <a:t>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найважливіших</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обох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сторін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питання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Чорноморського</a:t>
            </a:r>
            <a:r>
              <a:rPr lang="ru-RU" sz="2000" dirty="0" smtClean="0">
                <a:latin typeface="Times New Roman" pitchFamily="18" charset="0"/>
                <a:cs typeface="Times New Roman" pitchFamily="18" charset="0"/>
              </a:rPr>
              <a:t> флоту. </a:t>
            </a:r>
            <a:r>
              <a:rPr lang="ru-RU" sz="2000" dirty="0" err="1" smtClean="0">
                <a:latin typeface="Times New Roman" pitchFamily="18" charset="0"/>
                <a:cs typeface="Times New Roman" pitchFamily="18" charset="0"/>
              </a:rPr>
              <a:t>Переговорний</a:t>
            </a:r>
            <a:r>
              <a:rPr lang="ru-RU" sz="2000" dirty="0" smtClean="0">
                <a:latin typeface="Times New Roman" pitchFamily="18" charset="0"/>
                <a:cs typeface="Times New Roman" pitchFamily="18" charset="0"/>
              </a:rPr>
              <a:t> марафон </a:t>
            </a:r>
            <a:r>
              <a:rPr lang="ru-RU" sz="2000" dirty="0" err="1" smtClean="0">
                <a:latin typeface="Times New Roman" pitchFamily="18" charset="0"/>
                <a:cs typeface="Times New Roman" pitchFamily="18" charset="0"/>
              </a:rPr>
              <a:t>закінчився</a:t>
            </a:r>
            <a:r>
              <a:rPr lang="ru-RU" sz="2000" dirty="0" smtClean="0">
                <a:latin typeface="Times New Roman" pitchFamily="18" charset="0"/>
                <a:cs typeface="Times New Roman" pitchFamily="18" charset="0"/>
              </a:rPr>
              <a:t> 28 </a:t>
            </a:r>
            <a:r>
              <a:rPr lang="ru-RU" sz="2000" dirty="0" err="1" smtClean="0">
                <a:latin typeface="Times New Roman" pitchFamily="18" charset="0"/>
                <a:cs typeface="Times New Roman" pitchFamily="18" charset="0"/>
              </a:rPr>
              <a:t>травня</a:t>
            </a:r>
            <a:r>
              <a:rPr lang="ru-RU" sz="2000" dirty="0" smtClean="0">
                <a:latin typeface="Times New Roman" pitchFamily="18" charset="0"/>
                <a:cs typeface="Times New Roman" pitchFamily="18" charset="0"/>
              </a:rPr>
              <a:t> 1997 р. </a:t>
            </a:r>
            <a:r>
              <a:rPr lang="ru-RU" sz="2000" dirty="0" err="1" smtClean="0">
                <a:latin typeface="Times New Roman" pitchFamily="18" charset="0"/>
                <a:cs typeface="Times New Roman" pitchFamily="18" charset="0"/>
              </a:rPr>
              <a:t>підписанням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голів</a:t>
            </a:r>
            <a:r>
              <a:rPr lang="ru-RU" sz="2000" dirty="0" smtClean="0">
                <a:latin typeface="Times New Roman" pitchFamily="18" charset="0"/>
                <a:cs typeface="Times New Roman" pitchFamily="18" charset="0"/>
              </a:rPr>
              <a:t> уряду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Росії</a:t>
            </a:r>
            <a:r>
              <a:rPr lang="ru-RU" sz="2000" dirty="0" smtClean="0">
                <a:latin typeface="Times New Roman" pitchFamily="18" charset="0"/>
                <a:cs typeface="Times New Roman" pitchFamily="18" charset="0"/>
              </a:rPr>
              <a:t> «Угоди про статус та </a:t>
            </a:r>
            <a:r>
              <a:rPr lang="ru-RU" sz="2000" dirty="0" err="1" smtClean="0">
                <a:latin typeface="Times New Roman" pitchFamily="18" charset="0"/>
                <a:cs typeface="Times New Roman" pitchFamily="18" charset="0"/>
              </a:rPr>
              <a:t>умови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перебування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Чорноморського</a:t>
            </a:r>
            <a:r>
              <a:rPr lang="ru-RU" sz="2000" dirty="0" smtClean="0">
                <a:latin typeface="Times New Roman" pitchFamily="18" charset="0"/>
                <a:cs typeface="Times New Roman" pitchFamily="18" charset="0"/>
              </a:rPr>
              <a:t> флоту </a:t>
            </a:r>
            <a:r>
              <a:rPr lang="ru-RU" sz="2000" dirty="0" err="1" smtClean="0">
                <a:latin typeface="Times New Roman" pitchFamily="18" charset="0"/>
                <a:cs typeface="Times New Roman" pitchFamily="18" charset="0"/>
              </a:rPr>
              <a:t>Російської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Федерації</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параметри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розподілу</a:t>
            </a:r>
            <a:r>
              <a:rPr lang="ru-RU" sz="2000" dirty="0" smtClean="0">
                <a:latin typeface="Times New Roman" pitchFamily="18" charset="0"/>
                <a:cs typeface="Times New Roman" pitchFamily="18" charset="0"/>
              </a:rPr>
              <a:t> флоту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взаєморозрахунки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пов’язані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перебуванням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російського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флоту</a:t>
            </a:r>
            <a:r>
              <a:rPr lang="ru-RU" sz="2000" dirty="0" smtClean="0">
                <a:latin typeface="Times New Roman" pitchFamily="18" charset="0"/>
                <a:cs typeface="Times New Roman" pitchFamily="18" charset="0"/>
              </a:rPr>
              <a:t> на </a:t>
            </a:r>
            <a:r>
              <a:rPr lang="ru-RU" sz="2000" dirty="0" err="1" smtClean="0">
                <a:latin typeface="Times New Roman" pitchFamily="18" charset="0"/>
                <a:cs typeface="Times New Roman" pitchFamily="18" charset="0"/>
              </a:rPr>
              <a:t>території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Зокрема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домовлено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Севастополь </a:t>
            </a:r>
            <a:r>
              <a:rPr lang="ru-RU" sz="2000" dirty="0" err="1" smtClean="0">
                <a:latin typeface="Times New Roman" pitchFamily="18" charset="0"/>
                <a:cs typeface="Times New Roman" pitchFamily="18" charset="0"/>
              </a:rPr>
              <a:t>залишиться</a:t>
            </a:r>
            <a:r>
              <a:rPr lang="ru-RU" sz="2000" dirty="0" smtClean="0">
                <a:latin typeface="Times New Roman" pitchFamily="18" charset="0"/>
                <a:cs typeface="Times New Roman" pitchFamily="18" charset="0"/>
              </a:rPr>
              <a:t> базою </a:t>
            </a:r>
            <a:r>
              <a:rPr lang="ru-RU" sz="2000" dirty="0" err="1" smtClean="0">
                <a:latin typeface="Times New Roman" pitchFamily="18" charset="0"/>
                <a:cs typeface="Times New Roman" pitchFamily="18" charset="0"/>
              </a:rPr>
              <a:t>тимчасового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перебування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Чорноморського</a:t>
            </a:r>
            <a:r>
              <a:rPr lang="ru-RU" sz="2000" dirty="0" smtClean="0">
                <a:latin typeface="Times New Roman" pitchFamily="18" charset="0"/>
                <a:cs typeface="Times New Roman" pitchFamily="18" charset="0"/>
              </a:rPr>
              <a:t> флоту РФ до 2017 р. на правах </a:t>
            </a:r>
            <a:r>
              <a:rPr lang="ru-RU" sz="2000" dirty="0" err="1" smtClean="0">
                <a:latin typeface="Times New Roman" pitchFamily="18" charset="0"/>
                <a:cs typeface="Times New Roman" pitchFamily="18" charset="0"/>
              </a:rPr>
              <a:t>оренди</a:t>
            </a:r>
            <a:r>
              <a:rPr lang="ru-RU" sz="2000" dirty="0" smtClean="0">
                <a:latin typeface="Times New Roman" pitchFamily="18" charset="0"/>
                <a:cs typeface="Times New Roman" pitchFamily="18" charset="0"/>
              </a:rPr>
              <a:t> (97 </a:t>
            </a:r>
            <a:r>
              <a:rPr lang="ru-RU" sz="2000" dirty="0" err="1" smtClean="0">
                <a:latin typeface="Times New Roman" pitchFamily="18" charset="0"/>
                <a:cs typeface="Times New Roman" pitchFamily="18" charset="0"/>
              </a:rPr>
              <a:t>млн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доларів</a:t>
            </a:r>
            <a:r>
              <a:rPr lang="ru-RU" sz="2000" dirty="0" smtClean="0">
                <a:latin typeface="Times New Roman" pitchFamily="18" charset="0"/>
                <a:cs typeface="Times New Roman" pitchFamily="18" charset="0"/>
              </a:rPr>
              <a:t> США на </a:t>
            </a:r>
            <a:r>
              <a:rPr lang="ru-RU" sz="2000" dirty="0" err="1" smtClean="0">
                <a:latin typeface="Times New Roman" pitchFamily="18" charset="0"/>
                <a:cs typeface="Times New Roman" pitchFamily="18" charset="0"/>
              </a:rPr>
              <a:t>рік</a:t>
            </a:r>
            <a:r>
              <a:rPr lang="ru-RU" sz="2000" dirty="0" smtClean="0">
                <a:latin typeface="Times New Roman" pitchFamily="18" charset="0"/>
                <a:cs typeface="Times New Roman" pitchFamily="18" charset="0"/>
              </a:rPr>
              <a:t>).</a:t>
            </a:r>
          </a:p>
          <a:p>
            <a:pPr marL="0" marR="0" lvl="0" indent="180975" algn="just" defTabSz="914400" rtl="0" eaLnBrk="0" fontAlgn="base" latinLnBrk="0" hangingPunct="0">
              <a:lnSpc>
                <a:spcPct val="100000"/>
              </a:lnSpc>
              <a:spcBef>
                <a:spcPct val="0"/>
              </a:spcBef>
              <a:spcAft>
                <a:spcPct val="0"/>
              </a:spcAft>
              <a:buClrTx/>
              <a:buSzTx/>
              <a:buFontTx/>
              <a:buNone/>
              <a:tabLst/>
            </a:pPr>
            <a:endParaRPr lang="ru-RU" dirty="0" smtClean="0">
              <a:latin typeface="Times New Roman" pitchFamily="18" charset="0"/>
              <a:cs typeface="Times New Roman" pitchFamily="18" charset="0"/>
            </a:endParaRPr>
          </a:p>
          <a:p>
            <a:pPr marL="0" marR="0" lvl="0" indent="180975" algn="just" defTabSz="914400" rtl="0" eaLnBrk="0" fontAlgn="base" latinLnBrk="0" hangingPunct="0">
              <a:lnSpc>
                <a:spcPct val="100000"/>
              </a:lnSpc>
              <a:spcBef>
                <a:spcPct val="0"/>
              </a:spcBef>
              <a:spcAft>
                <a:spcPct val="0"/>
              </a:spcAft>
              <a:buClrTx/>
              <a:buSzTx/>
              <a:buFontTx/>
              <a:buNone/>
              <a:tabLst/>
            </a:pPr>
            <a:endParaRPr lang="uk-UA" dirty="0" smtClean="0">
              <a:latin typeface="Times New Roman" pitchFamily="18" charset="0"/>
              <a:cs typeface="Times New Roman" pitchFamily="18" charset="0"/>
            </a:endParaRPr>
          </a:p>
        </p:txBody>
      </p:sp>
      <p:pic>
        <p:nvPicPr>
          <p:cNvPr id="5" name="Picture 5" descr="https://img.pravda.com/images/doc/5/f/5f65930-k1.jpg"/>
          <p:cNvPicPr>
            <a:picLocks noChangeAspect="1" noChangeArrowheads="1"/>
          </p:cNvPicPr>
          <p:nvPr/>
        </p:nvPicPr>
        <p:blipFill>
          <a:blip r:embed="rId2"/>
          <a:srcRect/>
          <a:stretch>
            <a:fillRect/>
          </a:stretch>
        </p:blipFill>
        <p:spPr bwMode="auto">
          <a:xfrm>
            <a:off x="857224" y="4071942"/>
            <a:ext cx="2000264" cy="2457447"/>
          </a:xfrm>
          <a:prstGeom prst="rect">
            <a:avLst/>
          </a:prstGeom>
          <a:noFill/>
        </p:spPr>
      </p:pic>
      <p:pic>
        <p:nvPicPr>
          <p:cNvPr id="22531" name="Picture 3" descr="Україна пропонує Росії два проекти Угод з питань юрисдикції та правових  аспектів функціонування військових формувань Чорноморського флоту  Російської Федерації"/>
          <p:cNvPicPr>
            <a:picLocks noChangeAspect="1" noChangeArrowheads="1"/>
          </p:cNvPicPr>
          <p:nvPr/>
        </p:nvPicPr>
        <p:blipFill>
          <a:blip r:embed="rId3"/>
          <a:srcRect/>
          <a:stretch>
            <a:fillRect/>
          </a:stretch>
        </p:blipFill>
        <p:spPr bwMode="auto">
          <a:xfrm>
            <a:off x="3929058" y="4000504"/>
            <a:ext cx="5214942" cy="285749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500042"/>
            <a:ext cx="7858180" cy="3477875"/>
          </a:xfrm>
          <a:prstGeom prst="rect">
            <a:avLst/>
          </a:prstGeom>
        </p:spPr>
        <p:txBody>
          <a:bodyPr wrap="square">
            <a:spAutoFit/>
          </a:bodyPr>
          <a:lstStyle/>
          <a:p>
            <a:pPr lvl="0" indent="180975" algn="just" eaLnBrk="0" fontAlgn="base" hangingPunct="0">
              <a:spcBef>
                <a:spcPct val="0"/>
              </a:spcBef>
              <a:spcAft>
                <a:spcPct val="0"/>
              </a:spcAft>
            </a:pPr>
            <a:r>
              <a:rPr lang="ru-RU" sz="2000" dirty="0" smtClean="0">
                <a:latin typeface="Times New Roman" pitchFamily="18" charset="0"/>
                <a:cs typeface="Times New Roman" pitchFamily="18" charset="0"/>
              </a:rPr>
              <a:t>30–31 </a:t>
            </a:r>
            <a:r>
              <a:rPr lang="ru-RU" sz="2000" dirty="0" err="1" smtClean="0">
                <a:latin typeface="Times New Roman" pitchFamily="18" charset="0"/>
                <a:cs typeface="Times New Roman" pitchFamily="18" charset="0"/>
              </a:rPr>
              <a:t>травня</a:t>
            </a:r>
            <a:r>
              <a:rPr lang="ru-RU" sz="2000" dirty="0" smtClean="0">
                <a:latin typeface="Times New Roman" pitchFamily="18" charset="0"/>
                <a:cs typeface="Times New Roman" pitchFamily="18" charset="0"/>
              </a:rPr>
              <a:t> 1997 р. Б. </a:t>
            </a:r>
            <a:r>
              <a:rPr lang="ru-RU" sz="2000" dirty="0" err="1" smtClean="0">
                <a:latin typeface="Times New Roman" pitchFamily="18" charset="0"/>
                <a:cs typeface="Times New Roman" pitchFamily="18" charset="0"/>
              </a:rPr>
              <a:t>Єльцин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здійснив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свій</a:t>
            </a:r>
            <a:r>
              <a:rPr lang="ru-RU" sz="2000" dirty="0" smtClean="0">
                <a:latin typeface="Times New Roman" pitchFamily="18" charset="0"/>
                <a:cs typeface="Times New Roman" pitchFamily="18" charset="0"/>
              </a:rPr>
              <a:t> перший </a:t>
            </a:r>
            <a:r>
              <a:rPr lang="ru-RU" sz="2000" dirty="0" err="1" smtClean="0">
                <a:latin typeface="Times New Roman" pitchFamily="18" charset="0"/>
                <a:cs typeface="Times New Roman" pitchFamily="18" charset="0"/>
              </a:rPr>
              <a:t>державний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візит</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метою </a:t>
            </a:r>
            <a:r>
              <a:rPr lang="ru-RU" sz="2000" dirty="0" err="1" smtClean="0">
                <a:latin typeface="Times New Roman" pitchFamily="18" charset="0"/>
                <a:cs typeface="Times New Roman" pitchFamily="18" charset="0"/>
              </a:rPr>
              <a:t>підписання</a:t>
            </a:r>
            <a:r>
              <a:rPr lang="ru-RU" sz="2000" dirty="0" smtClean="0">
                <a:latin typeface="Times New Roman" pitchFamily="18" charset="0"/>
                <a:cs typeface="Times New Roman" pitchFamily="18" charset="0"/>
              </a:rPr>
              <a:t> «Договору про дружбу, </a:t>
            </a:r>
            <a:r>
              <a:rPr lang="ru-RU" sz="2000" dirty="0" err="1" smtClean="0">
                <a:latin typeface="Times New Roman" pitchFamily="18" charset="0"/>
                <a:cs typeface="Times New Roman" pitchFamily="18" charset="0"/>
              </a:rPr>
              <a:t>співробітництво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партнерство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Російською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Федерацією</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Кінцева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редакція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однієї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зі</a:t>
            </a:r>
            <a:r>
              <a:rPr lang="ru-RU" sz="2000" dirty="0" smtClean="0">
                <a:latin typeface="Times New Roman" pitchFamily="18" charset="0"/>
                <a:cs typeface="Times New Roman" pitchFamily="18" charset="0"/>
              </a:rPr>
              <a:t> статей </a:t>
            </a:r>
            <a:r>
              <a:rPr lang="ru-RU" sz="2000" dirty="0" err="1" smtClean="0">
                <a:latin typeface="Times New Roman" pitchFamily="18" charset="0"/>
                <a:cs typeface="Times New Roman" pitchFamily="18" charset="0"/>
              </a:rPr>
              <a:t>містила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положення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Високі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Договірні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Сторони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відповідно</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положень</a:t>
            </a:r>
            <a:r>
              <a:rPr lang="ru-RU" sz="2000" dirty="0" smtClean="0">
                <a:latin typeface="Times New Roman" pitchFamily="18" charset="0"/>
                <a:cs typeface="Times New Roman" pitchFamily="18" charset="0"/>
              </a:rPr>
              <a:t> Статуту ООН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зобов’язань</a:t>
            </a:r>
            <a:r>
              <a:rPr lang="ru-RU" sz="2000" dirty="0" smtClean="0">
                <a:latin typeface="Times New Roman" pitchFamily="18" charset="0"/>
                <a:cs typeface="Times New Roman" pitchFamily="18" charset="0"/>
              </a:rPr>
              <a:t> по </a:t>
            </a:r>
            <a:r>
              <a:rPr lang="ru-RU" sz="2000" dirty="0" err="1" smtClean="0">
                <a:latin typeface="Times New Roman" pitchFamily="18" charset="0"/>
                <a:cs typeface="Times New Roman" pitchFamily="18" charset="0"/>
              </a:rPr>
              <a:t>Заключному</a:t>
            </a:r>
            <a:r>
              <a:rPr lang="ru-RU" sz="2000" dirty="0" smtClean="0">
                <a:latin typeface="Times New Roman" pitchFamily="18" charset="0"/>
                <a:cs typeface="Times New Roman" pitchFamily="18" charset="0"/>
              </a:rPr>
              <a:t> акту </a:t>
            </a:r>
            <a:r>
              <a:rPr lang="ru-RU" sz="2000" dirty="0" err="1" smtClean="0">
                <a:latin typeface="Times New Roman" pitchFamily="18" charset="0"/>
                <a:cs typeface="Times New Roman" pitchFamily="18" charset="0"/>
              </a:rPr>
              <a:t>Наради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безпеки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співробітництва</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Європі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поважають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територіальну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цілісність</a:t>
            </a:r>
            <a:r>
              <a:rPr lang="ru-RU" sz="2000" dirty="0" smtClean="0">
                <a:latin typeface="Times New Roman" pitchFamily="18" charset="0"/>
                <a:cs typeface="Times New Roman" pitchFamily="18" charset="0"/>
              </a:rPr>
              <a:t> одна </a:t>
            </a:r>
            <a:r>
              <a:rPr lang="ru-RU" sz="2000" dirty="0" err="1" smtClean="0">
                <a:latin typeface="Times New Roman" pitchFamily="18" charset="0"/>
                <a:cs typeface="Times New Roman" pitchFamily="18" charset="0"/>
              </a:rPr>
              <a:t>одної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підтверджують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непорушність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існуючих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ними </a:t>
            </a:r>
            <a:r>
              <a:rPr lang="ru-RU" sz="2000" dirty="0" err="1" smtClean="0">
                <a:latin typeface="Times New Roman" pitchFamily="18" charset="0"/>
                <a:cs typeface="Times New Roman" pitchFamily="18" charset="0"/>
              </a:rPr>
              <a:t>кордонів</a:t>
            </a:r>
            <a:r>
              <a:rPr lang="ru-RU" sz="2000" dirty="0" smtClean="0">
                <a:latin typeface="Times New Roman" pitchFamily="18" charset="0"/>
                <a:cs typeface="Times New Roman" pitchFamily="18" charset="0"/>
              </a:rPr>
              <a:t>» таким чином РФ </a:t>
            </a:r>
            <a:r>
              <a:rPr lang="ru-RU" sz="2000" dirty="0" err="1" smtClean="0">
                <a:latin typeface="Times New Roman" pitchFamily="18" charset="0"/>
                <a:cs typeface="Times New Roman" pitchFamily="18" charset="0"/>
              </a:rPr>
              <a:t>уклала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міждержавний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договір</a:t>
            </a:r>
            <a:r>
              <a:rPr lang="ru-RU" sz="2000" dirty="0" smtClean="0">
                <a:latin typeface="Times New Roman" pitchFamily="18" charset="0"/>
                <a:cs typeface="Times New Roman" pitchFamily="18" charset="0"/>
              </a:rPr>
              <a:t>, у </a:t>
            </a:r>
            <a:r>
              <a:rPr lang="ru-RU" sz="2000" dirty="0" err="1" smtClean="0">
                <a:latin typeface="Times New Roman" pitchFamily="18" charset="0"/>
                <a:cs typeface="Times New Roman" pitchFamily="18" charset="0"/>
              </a:rPr>
              <a:t>якому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зафіксовано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територіальну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цілісність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України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російсько-український</a:t>
            </a:r>
            <a:r>
              <a:rPr lang="ru-RU" sz="2000" dirty="0" smtClean="0">
                <a:latin typeface="Times New Roman" pitchFamily="18" charset="0"/>
                <a:cs typeface="Times New Roman" pitchFamily="18" charset="0"/>
              </a:rPr>
              <a:t> кордон,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склався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історично</a:t>
            </a:r>
            <a:r>
              <a:rPr lang="ru-RU" sz="2000" dirty="0" smtClean="0">
                <a:latin typeface="Times New Roman" pitchFamily="18" charset="0"/>
                <a:cs typeface="Times New Roman" pitchFamily="18" charset="0"/>
              </a:rPr>
              <a:t>.</a:t>
            </a:r>
          </a:p>
        </p:txBody>
      </p:sp>
      <p:pic>
        <p:nvPicPr>
          <p:cNvPr id="23554" name="Picture 2" descr="https://www.jnsm.com.ua/ures/img/Sevastopol_Deal.jpg"/>
          <p:cNvPicPr>
            <a:picLocks noChangeAspect="1" noChangeArrowheads="1"/>
          </p:cNvPicPr>
          <p:nvPr/>
        </p:nvPicPr>
        <p:blipFill>
          <a:blip r:embed="rId2"/>
          <a:srcRect/>
          <a:stretch>
            <a:fillRect/>
          </a:stretch>
        </p:blipFill>
        <p:spPr bwMode="auto">
          <a:xfrm>
            <a:off x="1643042" y="3997657"/>
            <a:ext cx="4333852" cy="286034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План-конспект уроку на тему: &quot;Міжнародні відносини України в 1992-2004 рр.&quot;"/>
          <p:cNvPicPr>
            <a:picLocks noChangeAspect="1" noChangeArrowheads="1"/>
          </p:cNvPicPr>
          <p:nvPr/>
        </p:nvPicPr>
        <p:blipFill>
          <a:blip r:embed="rId2"/>
          <a:srcRect t="26041"/>
          <a:stretch>
            <a:fillRect/>
          </a:stretch>
        </p:blipFill>
        <p:spPr bwMode="auto">
          <a:xfrm>
            <a:off x="428596" y="2143116"/>
            <a:ext cx="7786742" cy="4143404"/>
          </a:xfrm>
          <a:prstGeom prst="rect">
            <a:avLst/>
          </a:prstGeom>
          <a:noFill/>
        </p:spPr>
      </p:pic>
      <p:sp>
        <p:nvSpPr>
          <p:cNvPr id="7" name="Rectangle 3"/>
          <p:cNvSpPr>
            <a:spLocks noChangeArrowheads="1"/>
          </p:cNvSpPr>
          <p:nvPr/>
        </p:nvSpPr>
        <p:spPr bwMode="auto">
          <a:xfrm>
            <a:off x="214282" y="357166"/>
            <a:ext cx="878687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23</a:t>
            </a:r>
            <a:r>
              <a:rPr kumimoji="0" lang="ru-RU"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лютому 2003 р.</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керівники</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Росії</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України</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Білорусі</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Казахстану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уклали</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угоду про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створення</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Єдиного</a:t>
            </a:r>
            <a:r>
              <a:rPr kumimoji="0" lang="ru-RU"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1" i="1"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економічного</a:t>
            </a:r>
            <a:r>
              <a:rPr kumimoji="0" lang="ru-RU" sz="20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простору (ЄЕП).</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Проте</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реалізації</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цієї</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угоди не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відбулося</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Росія</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наполягала</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на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створенні</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наддержавних</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органів</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що</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заперечува­ла</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Україна</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також</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між</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Україною</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і</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Росією</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спалахнув</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прикордонний</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конфлікт</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через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острів</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Тузла</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Керченській</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протоці</a:t>
            </a:r>
            <a:r>
              <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428604"/>
            <a:ext cx="8501122" cy="1477328"/>
          </a:xfrm>
          <a:prstGeom prst="rect">
            <a:avLst/>
          </a:prstGeom>
        </p:spPr>
        <p:txBody>
          <a:bodyPr wrap="square">
            <a:spAutoFit/>
          </a:bodyPr>
          <a:lstStyle/>
          <a:p>
            <a:r>
              <a:rPr lang="ru-RU" b="1" dirty="0" smtClean="0"/>
              <a:t>29 </a:t>
            </a:r>
            <a:r>
              <a:rPr lang="ru-RU" b="1" dirty="0" err="1" smtClean="0"/>
              <a:t>вересня</a:t>
            </a:r>
            <a:r>
              <a:rPr lang="ru-RU" b="1" dirty="0" smtClean="0"/>
              <a:t> 2003</a:t>
            </a:r>
            <a:r>
              <a:rPr lang="ru-RU" dirty="0" smtClean="0"/>
              <a:t> року </a:t>
            </a:r>
            <a:r>
              <a:rPr lang="ru-RU" dirty="0" err="1" smtClean="0"/>
              <a:t>влада</a:t>
            </a:r>
            <a:r>
              <a:rPr lang="ru-RU" dirty="0" smtClean="0"/>
              <a:t> </a:t>
            </a:r>
            <a:r>
              <a:rPr lang="ru-RU" dirty="0" err="1" smtClean="0"/>
              <a:t>Росії</a:t>
            </a:r>
            <a:r>
              <a:rPr lang="ru-RU" dirty="0" smtClean="0"/>
              <a:t> почала  </a:t>
            </a:r>
            <a:r>
              <a:rPr lang="ru-RU" dirty="0" err="1" smtClean="0"/>
              <a:t>насипати</a:t>
            </a:r>
            <a:r>
              <a:rPr lang="ru-RU" dirty="0" smtClean="0"/>
              <a:t> греблю </a:t>
            </a:r>
            <a:r>
              <a:rPr lang="ru-RU" dirty="0" err="1" smtClean="0"/>
              <a:t>з</a:t>
            </a:r>
            <a:r>
              <a:rPr lang="ru-RU" dirty="0" smtClean="0"/>
              <a:t> </a:t>
            </a:r>
            <a:r>
              <a:rPr lang="ru-RU" dirty="0" err="1" smtClean="0"/>
              <a:t>Краснодарського</a:t>
            </a:r>
            <a:r>
              <a:rPr lang="ru-RU" dirty="0" smtClean="0"/>
              <a:t> краю в </a:t>
            </a:r>
            <a:r>
              <a:rPr lang="ru-RU" dirty="0" err="1" smtClean="0"/>
              <a:t>напрямкуукраїнського</a:t>
            </a:r>
            <a:r>
              <a:rPr lang="ru-RU" dirty="0" smtClean="0"/>
              <a:t> острова </a:t>
            </a:r>
            <a:r>
              <a:rPr lang="ru-RU" dirty="0" err="1" smtClean="0"/>
              <a:t>Тузла</a:t>
            </a:r>
            <a:r>
              <a:rPr lang="ru-RU" dirty="0" smtClean="0"/>
              <a:t>. </a:t>
            </a:r>
            <a:r>
              <a:rPr lang="ru-RU" dirty="0" err="1" smtClean="0"/>
              <a:t>Працюючи</a:t>
            </a:r>
            <a:r>
              <a:rPr lang="ru-RU" dirty="0" smtClean="0"/>
              <a:t> у три </a:t>
            </a:r>
            <a:r>
              <a:rPr lang="ru-RU" dirty="0" err="1" smtClean="0"/>
              <a:t>зміни</a:t>
            </a:r>
            <a:r>
              <a:rPr lang="ru-RU" dirty="0" smtClean="0"/>
              <a:t>, </a:t>
            </a:r>
            <a:r>
              <a:rPr lang="ru-RU" dirty="0" err="1" smtClean="0"/>
              <a:t>будівельники</a:t>
            </a:r>
            <a:r>
              <a:rPr lang="ru-RU" dirty="0" smtClean="0"/>
              <a:t> </a:t>
            </a:r>
            <a:r>
              <a:rPr lang="ru-RU" dirty="0" err="1" smtClean="0"/>
              <a:t>спо­руджували</a:t>
            </a:r>
            <a:r>
              <a:rPr lang="ru-RU" dirty="0" smtClean="0"/>
              <a:t> по 157 </a:t>
            </a:r>
            <a:r>
              <a:rPr lang="ru-RU" dirty="0" err="1" smtClean="0"/>
              <a:t>метрів</a:t>
            </a:r>
            <a:r>
              <a:rPr lang="ru-RU" dirty="0" smtClean="0"/>
              <a:t> </a:t>
            </a:r>
            <a:r>
              <a:rPr lang="ru-RU" dirty="0" err="1" smtClean="0"/>
              <a:t>греблі</a:t>
            </a:r>
            <a:r>
              <a:rPr lang="ru-RU" dirty="0" smtClean="0"/>
              <a:t> на день, </a:t>
            </a:r>
            <a:r>
              <a:rPr lang="ru-RU" dirty="0" err="1" smtClean="0"/>
              <a:t>щоб</a:t>
            </a:r>
            <a:r>
              <a:rPr lang="ru-RU" dirty="0" smtClean="0"/>
              <a:t> </a:t>
            </a:r>
            <a:r>
              <a:rPr lang="ru-RU" dirty="0" err="1" smtClean="0"/>
              <a:t>з’єднати</a:t>
            </a:r>
            <a:r>
              <a:rPr lang="ru-RU" dirty="0" smtClean="0"/>
              <a:t> </a:t>
            </a:r>
            <a:r>
              <a:rPr lang="ru-RU" dirty="0" err="1" smtClean="0"/>
              <a:t>Тузлу</a:t>
            </a:r>
            <a:r>
              <a:rPr lang="ru-RU" dirty="0" smtClean="0"/>
              <a:t> </a:t>
            </a:r>
            <a:r>
              <a:rPr lang="en-US" dirty="0" smtClean="0"/>
              <a:t> </a:t>
            </a:r>
            <a:r>
              <a:rPr lang="ru-RU" dirty="0" err="1" smtClean="0"/>
              <a:t>з</a:t>
            </a:r>
            <a:r>
              <a:rPr lang="ru-RU" dirty="0" smtClean="0"/>
              <a:t> </a:t>
            </a:r>
            <a:r>
              <a:rPr lang="ru-RU" dirty="0" err="1" smtClean="0"/>
              <a:t>російським</a:t>
            </a:r>
            <a:r>
              <a:rPr lang="ru-RU" dirty="0" smtClean="0"/>
              <a:t> берегом</a:t>
            </a:r>
            <a:r>
              <a:rPr lang="en-US" dirty="0" smtClean="0"/>
              <a:t> </a:t>
            </a:r>
            <a:r>
              <a:rPr lang="ru-RU" dirty="0" err="1" smtClean="0"/>
              <a:t>з</a:t>
            </a:r>
            <a:r>
              <a:rPr lang="ru-RU" dirty="0" smtClean="0"/>
              <a:t> метою </a:t>
            </a:r>
            <a:r>
              <a:rPr lang="ru-RU" dirty="0" err="1" smtClean="0"/>
              <a:t>приєднання</a:t>
            </a:r>
            <a:r>
              <a:rPr lang="ru-RU" dirty="0" smtClean="0"/>
              <a:t> </a:t>
            </a:r>
            <a:r>
              <a:rPr lang="ru-RU" dirty="0" err="1" smtClean="0"/>
              <a:t>його</a:t>
            </a:r>
            <a:r>
              <a:rPr lang="ru-RU" dirty="0" smtClean="0"/>
              <a:t> до </a:t>
            </a:r>
            <a:r>
              <a:rPr lang="ru-RU" dirty="0" err="1" smtClean="0"/>
              <a:t>материкової</a:t>
            </a:r>
            <a:r>
              <a:rPr lang="ru-RU" dirty="0" smtClean="0"/>
              <a:t> </a:t>
            </a:r>
            <a:r>
              <a:rPr lang="ru-RU" dirty="0" err="1" smtClean="0"/>
              <a:t>частини</a:t>
            </a:r>
            <a:r>
              <a:rPr lang="ru-RU" dirty="0" smtClean="0"/>
              <a:t> </a:t>
            </a:r>
            <a:r>
              <a:rPr lang="ru-RU" dirty="0" err="1" smtClean="0"/>
              <a:t>Росії</a:t>
            </a:r>
            <a:r>
              <a:rPr lang="ru-RU" dirty="0" smtClean="0"/>
              <a:t>. </a:t>
            </a:r>
            <a:r>
              <a:rPr lang="ru-RU" dirty="0" err="1" smtClean="0"/>
              <a:t>Це</a:t>
            </a:r>
            <a:r>
              <a:rPr lang="ru-RU" dirty="0" smtClean="0"/>
              <a:t> привело до </a:t>
            </a:r>
            <a:r>
              <a:rPr lang="ru-RU" dirty="0" err="1" smtClean="0"/>
              <a:t>кризи</a:t>
            </a:r>
            <a:r>
              <a:rPr lang="ru-RU" dirty="0" smtClean="0"/>
              <a:t> </a:t>
            </a:r>
            <a:r>
              <a:rPr lang="ru-RU" dirty="0" err="1" smtClean="0"/>
              <a:t>україно-російських</a:t>
            </a:r>
            <a:r>
              <a:rPr lang="ru-RU" dirty="0" smtClean="0"/>
              <a:t> </a:t>
            </a:r>
            <a:r>
              <a:rPr lang="ru-RU" dirty="0" err="1" smtClean="0"/>
              <a:t>відносин</a:t>
            </a:r>
            <a:r>
              <a:rPr lang="en-US" dirty="0" smtClean="0"/>
              <a:t>.</a:t>
            </a:r>
          </a:p>
        </p:txBody>
      </p:sp>
      <p:pic>
        <p:nvPicPr>
          <p:cNvPr id="20482" name="Picture 2" descr="20-та річниця провокації біля Тузли: як Україна вперше зупинила Росію |  Факти ICTV"/>
          <p:cNvPicPr>
            <a:picLocks noChangeAspect="1" noChangeArrowheads="1"/>
          </p:cNvPicPr>
          <p:nvPr/>
        </p:nvPicPr>
        <p:blipFill>
          <a:blip r:embed="rId2"/>
          <a:srcRect/>
          <a:stretch>
            <a:fillRect/>
          </a:stretch>
        </p:blipFill>
        <p:spPr bwMode="auto">
          <a:xfrm>
            <a:off x="714349" y="2071678"/>
            <a:ext cx="8429652" cy="435771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57158" y="214290"/>
            <a:ext cx="8286808" cy="4247317"/>
          </a:xfrm>
          <a:prstGeom prst="rect">
            <a:avLst/>
          </a:prstGeom>
        </p:spPr>
        <p:txBody>
          <a:bodyPr wrap="square">
            <a:spAutoFit/>
          </a:bodyPr>
          <a:lstStyle/>
          <a:p>
            <a:pPr fontAlgn="base"/>
            <a:r>
              <a:rPr lang="uk-UA" dirty="0" smtClean="0"/>
              <a:t>Для Росії та України цей клаптик землі мав важливе значення, оскільки між островом та Керчю пролягав єдиний судноплавний шлях, який можна було проходити за допомогою лоцманів. Станом на 2003 рік цим маршрутом користувалося до 9 тисяч вантажних кораблів і російські судноплавні компанії мали платити Керченському порту за проходження суден цим каналом близько 150-180 </a:t>
            </a:r>
            <a:r>
              <a:rPr lang="uk-UA" dirty="0" err="1" smtClean="0"/>
              <a:t>млн</a:t>
            </a:r>
            <a:r>
              <a:rPr lang="uk-UA" dirty="0" smtClean="0"/>
              <a:t> доларів на рік.</a:t>
            </a:r>
          </a:p>
          <a:p>
            <a:pPr fontAlgn="base"/>
            <a:r>
              <a:rPr lang="uk-UA" dirty="0" smtClean="0"/>
              <a:t>Але були й інші причини: </a:t>
            </a:r>
          </a:p>
          <a:p>
            <a:pPr fontAlgn="base"/>
            <a:r>
              <a:rPr lang="uk-UA" b="1" dirty="0" smtClean="0"/>
              <a:t>По-перше,</a:t>
            </a:r>
            <a:r>
              <a:rPr lang="uk-UA" dirty="0" smtClean="0"/>
              <a:t> </a:t>
            </a:r>
            <a:r>
              <a:rPr lang="uk-UA" dirty="0" err="1" smtClean="0"/>
              <a:t>Тузла</a:t>
            </a:r>
            <a:r>
              <a:rPr lang="uk-UA" dirty="0" smtClean="0"/>
              <a:t> могла б стати чудовим "козирем у рукаві" для Володимира Путіна, адже в Росії тоді намічались вибори президента 2004 року.</a:t>
            </a:r>
          </a:p>
          <a:p>
            <a:pPr fontAlgn="base"/>
            <a:r>
              <a:rPr lang="uk-UA" dirty="0" smtClean="0"/>
              <a:t> </a:t>
            </a:r>
            <a:r>
              <a:rPr lang="uk-UA" b="1" dirty="0" smtClean="0"/>
              <a:t>По-друге,</a:t>
            </a:r>
            <a:r>
              <a:rPr lang="uk-UA" dirty="0" smtClean="0"/>
              <a:t> представники адміністрації Краснодарського краю Росії заявляли, що дамба в Керченській протоці має захистити </a:t>
            </a:r>
            <a:r>
              <a:rPr lang="uk-UA" dirty="0" err="1" smtClean="0"/>
              <a:t>Темрюкський</a:t>
            </a:r>
            <a:r>
              <a:rPr lang="uk-UA" dirty="0" smtClean="0"/>
              <a:t> район від розмивання</a:t>
            </a:r>
            <a:r>
              <a:rPr lang="uk-UA" dirty="0" smtClean="0"/>
              <a:t>. Тодішній </a:t>
            </a:r>
            <a:r>
              <a:rPr lang="uk-UA" dirty="0" smtClean="0"/>
              <a:t>губернатор Краснодарського краю Олександр Ткачов, ймовірно, діючи з мовчазної згоди Кремля, віддав наказ про початок будівництва дамбу. У цей час президент України Леонід Кучма перебував із візитами у країнах Латинської Америки.</a:t>
            </a:r>
            <a:endParaRPr lang="uk-UA" dirty="0"/>
          </a:p>
        </p:txBody>
      </p:sp>
      <p:pic>
        <p:nvPicPr>
          <p:cNvPr id="25602" name="Picture 2" descr="Український лоцман віртуозно вивів судно з БДЛК у море кормою вперед –  logist.today"/>
          <p:cNvPicPr>
            <a:picLocks noChangeAspect="1" noChangeArrowheads="1"/>
          </p:cNvPicPr>
          <p:nvPr/>
        </p:nvPicPr>
        <p:blipFill>
          <a:blip r:embed="rId2"/>
          <a:srcRect/>
          <a:stretch>
            <a:fillRect/>
          </a:stretch>
        </p:blipFill>
        <p:spPr bwMode="auto">
          <a:xfrm>
            <a:off x="3500430" y="4429132"/>
            <a:ext cx="5405422" cy="224311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1000108"/>
            <a:ext cx="8358246" cy="2031325"/>
          </a:xfrm>
          <a:prstGeom prst="rect">
            <a:avLst/>
          </a:prstGeom>
        </p:spPr>
        <p:txBody>
          <a:bodyPr wrap="square">
            <a:spAutoFit/>
          </a:bodyPr>
          <a:lstStyle/>
          <a:p>
            <a:r>
              <a:rPr lang="ru-RU" dirty="0" smtClean="0"/>
              <a:t>На </a:t>
            </a:r>
            <a:r>
              <a:rPr lang="ru-RU" dirty="0" err="1" smtClean="0"/>
              <a:t>вимогу</a:t>
            </a:r>
            <a:r>
              <a:rPr lang="ru-RU" dirty="0" smtClean="0"/>
              <a:t> </a:t>
            </a:r>
            <a:r>
              <a:rPr lang="ru-RU" dirty="0" err="1" smtClean="0"/>
              <a:t>зупинити</a:t>
            </a:r>
            <a:r>
              <a:rPr lang="ru-RU" dirty="0" smtClean="0"/>
              <a:t> </a:t>
            </a:r>
            <a:r>
              <a:rPr lang="ru-RU" dirty="0" err="1" smtClean="0"/>
              <a:t>будівництво</a:t>
            </a:r>
            <a:r>
              <a:rPr lang="ru-RU" dirty="0" smtClean="0"/>
              <a:t> </a:t>
            </a:r>
            <a:r>
              <a:rPr lang="ru-RU" dirty="0" err="1" smtClean="0"/>
              <a:t>росіяни</a:t>
            </a:r>
            <a:r>
              <a:rPr lang="ru-RU" dirty="0" smtClean="0"/>
              <a:t> </a:t>
            </a:r>
            <a:r>
              <a:rPr lang="ru-RU" dirty="0" err="1" smtClean="0"/>
              <a:t>ніяк</a:t>
            </a:r>
            <a:r>
              <a:rPr lang="ru-RU" dirty="0" smtClean="0"/>
              <a:t> не </a:t>
            </a:r>
            <a:r>
              <a:rPr lang="ru-RU" dirty="0" err="1" smtClean="0"/>
              <a:t>реагували</a:t>
            </a:r>
            <a:r>
              <a:rPr lang="ru-RU" dirty="0" smtClean="0"/>
              <a:t> </a:t>
            </a:r>
            <a:r>
              <a:rPr lang="ru-RU" b="1" dirty="0" smtClean="0"/>
              <a:t>30 вересня2003 р.</a:t>
            </a:r>
            <a:r>
              <a:rPr lang="ru-RU" dirty="0" smtClean="0"/>
              <a:t> МЗС </a:t>
            </a:r>
            <a:r>
              <a:rPr lang="ru-RU" dirty="0" err="1" smtClean="0"/>
              <a:t>України</a:t>
            </a:r>
            <a:r>
              <a:rPr lang="ru-RU" dirty="0" smtClean="0"/>
              <a:t> направило </a:t>
            </a:r>
            <a:r>
              <a:rPr lang="ru-RU" dirty="0" err="1" smtClean="0"/>
              <a:t>Росії</a:t>
            </a:r>
            <a:r>
              <a:rPr lang="ru-RU" dirty="0" smtClean="0"/>
              <a:t> ноту протесту, </a:t>
            </a:r>
            <a:r>
              <a:rPr lang="ru-RU" dirty="0" err="1" smtClean="0"/>
              <a:t>наголосивши</a:t>
            </a:r>
            <a:r>
              <a:rPr lang="ru-RU" dirty="0" smtClean="0"/>
              <a:t>, </a:t>
            </a:r>
            <a:r>
              <a:rPr lang="ru-RU" dirty="0" err="1" smtClean="0"/>
              <a:t>що</a:t>
            </a:r>
            <a:r>
              <a:rPr lang="ru-RU" dirty="0" smtClean="0"/>
              <a:t> </a:t>
            </a:r>
            <a:r>
              <a:rPr lang="ru-RU" dirty="0" err="1" smtClean="0"/>
              <a:t>Тузла</a:t>
            </a:r>
            <a:r>
              <a:rPr lang="ru-RU" dirty="0" smtClean="0"/>
              <a:t> </a:t>
            </a:r>
            <a:r>
              <a:rPr lang="ru-RU" dirty="0" err="1" smtClean="0"/>
              <a:t>є</a:t>
            </a:r>
            <a:r>
              <a:rPr lang="ru-RU" dirty="0" smtClean="0"/>
              <a:t> островом, </a:t>
            </a:r>
            <a:r>
              <a:rPr lang="ru-RU" dirty="0" err="1" smtClean="0"/>
              <a:t>який</a:t>
            </a:r>
            <a:r>
              <a:rPr lang="ru-RU" dirty="0" smtClean="0"/>
              <a:t> </a:t>
            </a:r>
            <a:r>
              <a:rPr lang="ru-RU" dirty="0" err="1" smtClean="0"/>
              <a:t>належить</a:t>
            </a:r>
            <a:r>
              <a:rPr lang="ru-RU" dirty="0" smtClean="0"/>
              <a:t> </a:t>
            </a:r>
            <a:r>
              <a:rPr lang="ru-RU" dirty="0" err="1" smtClean="0"/>
              <a:t>Україні</a:t>
            </a:r>
            <a:r>
              <a:rPr lang="ru-RU" dirty="0" smtClean="0"/>
              <a:t>. За </a:t>
            </a:r>
            <a:r>
              <a:rPr lang="ru-RU" dirty="0" err="1" smtClean="0"/>
              <a:t>кілька</a:t>
            </a:r>
            <a:r>
              <a:rPr lang="ru-RU" dirty="0" smtClean="0"/>
              <a:t> </a:t>
            </a:r>
            <a:r>
              <a:rPr lang="ru-RU" dirty="0" err="1" smtClean="0"/>
              <a:t>днів</a:t>
            </a:r>
            <a:r>
              <a:rPr lang="ru-RU" dirty="0" smtClean="0"/>
              <a:t> </a:t>
            </a:r>
            <a:r>
              <a:rPr lang="ru-RU" dirty="0" err="1" smtClean="0"/>
              <a:t>українці</a:t>
            </a:r>
            <a:r>
              <a:rPr lang="ru-RU" dirty="0" smtClean="0"/>
              <a:t> </a:t>
            </a:r>
            <a:r>
              <a:rPr lang="ru-RU" dirty="0" err="1" smtClean="0"/>
              <a:t>облаштували</a:t>
            </a:r>
            <a:r>
              <a:rPr lang="ru-RU" dirty="0" smtClean="0"/>
              <a:t> на </a:t>
            </a:r>
            <a:r>
              <a:rPr lang="ru-RU" dirty="0" err="1" smtClean="0"/>
              <a:t>ньому</a:t>
            </a:r>
            <a:r>
              <a:rPr lang="ru-RU" dirty="0" smtClean="0"/>
              <a:t> </a:t>
            </a:r>
            <a:r>
              <a:rPr lang="ru-RU" dirty="0" err="1" smtClean="0"/>
              <a:t>прикордонну</a:t>
            </a:r>
            <a:r>
              <a:rPr lang="ru-RU" dirty="0" smtClean="0"/>
              <a:t> заставу. Президент </a:t>
            </a:r>
            <a:r>
              <a:rPr lang="ru-RU" dirty="0" err="1" smtClean="0"/>
              <a:t>України</a:t>
            </a:r>
            <a:r>
              <a:rPr lang="ru-RU" dirty="0" smtClean="0"/>
              <a:t>  Л. Кучма </a:t>
            </a:r>
            <a:r>
              <a:rPr lang="ru-RU" dirty="0" err="1" smtClean="0"/>
              <a:t>особисто</a:t>
            </a:r>
            <a:r>
              <a:rPr lang="ru-RU" dirty="0" smtClean="0"/>
              <a:t> </a:t>
            </a:r>
            <a:r>
              <a:rPr lang="ru-RU" dirty="0" err="1" smtClean="0"/>
              <a:t>прилетів</a:t>
            </a:r>
            <a:r>
              <a:rPr lang="ru-RU" dirty="0" smtClean="0"/>
              <a:t> на </a:t>
            </a:r>
            <a:r>
              <a:rPr lang="ru-RU" dirty="0" err="1" smtClean="0"/>
              <a:t>острів</a:t>
            </a:r>
            <a:r>
              <a:rPr lang="ru-RU" dirty="0" smtClean="0"/>
              <a:t> </a:t>
            </a:r>
            <a:r>
              <a:rPr lang="ru-RU" dirty="0" err="1" smtClean="0"/>
              <a:t>і</a:t>
            </a:r>
            <a:r>
              <a:rPr lang="ru-RU" dirty="0" smtClean="0"/>
              <a:t> </a:t>
            </a:r>
            <a:r>
              <a:rPr lang="ru-RU" dirty="0" err="1" smtClean="0"/>
              <a:t>віддав</a:t>
            </a:r>
            <a:r>
              <a:rPr lang="ru-RU" dirty="0" smtClean="0"/>
              <a:t> </a:t>
            </a:r>
            <a:r>
              <a:rPr lang="ru-RU" dirty="0" err="1" smtClean="0"/>
              <a:t>розпорядження</a:t>
            </a:r>
            <a:r>
              <a:rPr lang="ru-RU" dirty="0" smtClean="0"/>
              <a:t> привести до </a:t>
            </a:r>
            <a:r>
              <a:rPr lang="ru-RU" dirty="0" err="1" smtClean="0"/>
              <a:t>бойової</a:t>
            </a:r>
            <a:r>
              <a:rPr lang="ru-RU" dirty="0" smtClean="0"/>
              <a:t> </a:t>
            </a:r>
            <a:r>
              <a:rPr lang="ru-RU" dirty="0" err="1" smtClean="0"/>
              <a:t>готовності</a:t>
            </a:r>
            <a:r>
              <a:rPr lang="ru-RU" dirty="0" smtClean="0"/>
              <a:t> </a:t>
            </a:r>
            <a:r>
              <a:rPr lang="ru-RU" dirty="0" err="1" smtClean="0"/>
              <a:t>частини</a:t>
            </a:r>
            <a:r>
              <a:rPr lang="ru-RU" dirty="0" smtClean="0"/>
              <a:t> ЗСУ та </a:t>
            </a:r>
            <a:r>
              <a:rPr lang="ru-RU" dirty="0" err="1" smtClean="0"/>
              <a:t>прикордонної</a:t>
            </a:r>
            <a:r>
              <a:rPr lang="ru-RU" dirty="0" smtClean="0"/>
              <a:t> </a:t>
            </a:r>
            <a:r>
              <a:rPr lang="ru-RU" dirty="0" err="1" smtClean="0"/>
              <a:t>служби</a:t>
            </a:r>
            <a:r>
              <a:rPr lang="ru-RU" dirty="0" smtClean="0"/>
              <a:t>. </a:t>
            </a:r>
            <a:r>
              <a:rPr lang="ru-RU" dirty="0" err="1" smtClean="0"/>
              <a:t>Росіяни</a:t>
            </a:r>
            <a:r>
              <a:rPr lang="ru-RU" dirty="0" smtClean="0"/>
              <a:t> </a:t>
            </a:r>
            <a:r>
              <a:rPr lang="ru-RU" dirty="0" err="1" smtClean="0"/>
              <a:t>попередили</a:t>
            </a:r>
            <a:r>
              <a:rPr lang="ru-RU" dirty="0" smtClean="0"/>
              <a:t>: </a:t>
            </a:r>
            <a:r>
              <a:rPr lang="ru-RU" dirty="0" err="1" smtClean="0"/>
              <a:t>якщо</a:t>
            </a:r>
            <a:r>
              <a:rPr lang="ru-RU" dirty="0" smtClean="0"/>
              <a:t> дамба </a:t>
            </a:r>
            <a:r>
              <a:rPr lang="ru-RU" dirty="0" err="1" smtClean="0"/>
              <a:t>наблизиться</a:t>
            </a:r>
            <a:r>
              <a:rPr lang="ru-RU" dirty="0" smtClean="0"/>
              <a:t> до острова, буде </a:t>
            </a:r>
            <a:r>
              <a:rPr lang="ru-RU" dirty="0" err="1" smtClean="0"/>
              <a:t>відкрито</a:t>
            </a:r>
            <a:r>
              <a:rPr lang="ru-RU" dirty="0" smtClean="0"/>
              <a:t> </a:t>
            </a:r>
            <a:r>
              <a:rPr lang="ru-RU" dirty="0" err="1" smtClean="0"/>
              <a:t>вогонь</a:t>
            </a:r>
            <a:r>
              <a:rPr lang="ru-RU" dirty="0" smtClean="0"/>
              <a:t> на </a:t>
            </a:r>
            <a:r>
              <a:rPr lang="ru-RU" dirty="0" err="1" smtClean="0"/>
              <a:t>поразку</a:t>
            </a:r>
            <a:r>
              <a:rPr lang="ru-RU" dirty="0" smtClean="0"/>
              <a:t>.</a:t>
            </a:r>
            <a:endParaRPr lang="uk-UA" dirty="0" smtClean="0"/>
          </a:p>
        </p:txBody>
      </p:sp>
      <p:pic>
        <p:nvPicPr>
          <p:cNvPr id="5" name="Picture 7" descr="https://static.apostrophe.ua/uploads/image/16563f5d964de69bd84eaf45c6b05cc7.jpg"/>
          <p:cNvPicPr>
            <a:picLocks noChangeAspect="1" noChangeArrowheads="1"/>
          </p:cNvPicPr>
          <p:nvPr/>
        </p:nvPicPr>
        <p:blipFill>
          <a:blip r:embed="rId2" cstate="print"/>
          <a:srcRect/>
          <a:stretch>
            <a:fillRect/>
          </a:stretch>
        </p:blipFill>
        <p:spPr bwMode="auto">
          <a:xfrm>
            <a:off x="5072066" y="4500546"/>
            <a:ext cx="3857619" cy="2357454"/>
          </a:xfrm>
          <a:prstGeom prst="rect">
            <a:avLst/>
          </a:prstGeom>
          <a:noFill/>
        </p:spPr>
      </p:pic>
      <p:sp>
        <p:nvSpPr>
          <p:cNvPr id="8" name="Прямоугольник 7"/>
          <p:cNvSpPr/>
          <p:nvPr/>
        </p:nvSpPr>
        <p:spPr>
          <a:xfrm>
            <a:off x="785786" y="214290"/>
            <a:ext cx="6101799" cy="584775"/>
          </a:xfrm>
          <a:prstGeom prst="rect">
            <a:avLst/>
          </a:prstGeom>
        </p:spPr>
        <p:txBody>
          <a:bodyPr wrap="none">
            <a:spAutoFit/>
          </a:bodyPr>
          <a:lstStyle/>
          <a:p>
            <a:r>
              <a:rPr lang="uk-UA" sz="3200" b="1" dirty="0" smtClean="0">
                <a:solidFill>
                  <a:srgbClr val="C00000"/>
                </a:solidFill>
                <a:latin typeface="Times New Roman" pitchFamily="18" charset="0"/>
                <a:cs typeface="Times New Roman" pitchFamily="18" charset="0"/>
              </a:rPr>
              <a:t>Загострення  навколо   о. </a:t>
            </a:r>
            <a:r>
              <a:rPr lang="uk-UA" sz="3200" b="1" dirty="0" err="1" smtClean="0">
                <a:solidFill>
                  <a:srgbClr val="C00000"/>
                </a:solidFill>
                <a:latin typeface="Times New Roman" pitchFamily="18" charset="0"/>
                <a:cs typeface="Times New Roman" pitchFamily="18" charset="0"/>
              </a:rPr>
              <a:t>Тузла</a:t>
            </a:r>
            <a:r>
              <a:rPr lang="uk-UA" sz="3200" b="1" dirty="0" smtClean="0">
                <a:solidFill>
                  <a:srgbClr val="C00000"/>
                </a:solidFill>
                <a:latin typeface="Times New Roman" pitchFamily="18" charset="0"/>
                <a:cs typeface="Times New Roman" pitchFamily="18" charset="0"/>
              </a:rPr>
              <a:t> </a:t>
            </a:r>
            <a:endParaRPr lang="uk-UA" sz="3200" b="1" dirty="0">
              <a:solidFill>
                <a:srgbClr val="C00000"/>
              </a:solidFill>
              <a:latin typeface="Times New Roman" pitchFamily="18" charset="0"/>
              <a:cs typeface="Times New Roman" pitchFamily="18" charset="0"/>
            </a:endParaRPr>
          </a:p>
        </p:txBody>
      </p:sp>
      <p:pic>
        <p:nvPicPr>
          <p:cNvPr id="27650" name="Picture 2" descr="https://static.apostrophe.ua/uploads/image/7efcf39f5e222ee7c1818d4c0b681220.jpg"/>
          <p:cNvPicPr>
            <a:picLocks noChangeAspect="1" noChangeArrowheads="1"/>
          </p:cNvPicPr>
          <p:nvPr/>
        </p:nvPicPr>
        <p:blipFill>
          <a:blip r:embed="rId3"/>
          <a:srcRect/>
          <a:stretch>
            <a:fillRect/>
          </a:stretch>
        </p:blipFill>
        <p:spPr bwMode="auto">
          <a:xfrm>
            <a:off x="15290" y="3143248"/>
            <a:ext cx="4699586" cy="3500462"/>
          </a:xfrm>
          <a:prstGeom prst="rect">
            <a:avLst/>
          </a:prstGeom>
          <a:noFill/>
        </p:spPr>
      </p:pic>
      <p:sp>
        <p:nvSpPr>
          <p:cNvPr id="10" name="Прямоугольник 9"/>
          <p:cNvSpPr/>
          <p:nvPr/>
        </p:nvSpPr>
        <p:spPr>
          <a:xfrm>
            <a:off x="4572000" y="3786190"/>
            <a:ext cx="4572000" cy="646331"/>
          </a:xfrm>
          <a:prstGeom prst="rect">
            <a:avLst/>
          </a:prstGeom>
        </p:spPr>
        <p:txBody>
          <a:bodyPr>
            <a:spAutoFit/>
          </a:bodyPr>
          <a:lstStyle/>
          <a:p>
            <a:r>
              <a:rPr lang="ru-RU" sz="1200" dirty="0" err="1" smtClean="0">
                <a:latin typeface="Times New Roman" pitchFamily="18" charset="0"/>
                <a:cs typeface="Times New Roman" pitchFamily="18" charset="0"/>
              </a:rPr>
              <a:t>Пантон</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із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прикордонниками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України</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його</a:t>
            </a:r>
            <a:r>
              <a:rPr lang="ru-RU" sz="1200" dirty="0" smtClean="0">
                <a:latin typeface="Times New Roman" pitchFamily="18" charset="0"/>
                <a:cs typeface="Times New Roman" pitchFamily="18" charset="0"/>
              </a:rPr>
              <a:t> видно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дамби</a:t>
            </a:r>
            <a:r>
              <a:rPr lang="ru-RU" sz="1200" dirty="0" smtClean="0">
                <a:latin typeface="Times New Roman" pitchFamily="18" charset="0"/>
                <a:cs typeface="Times New Roman" pitchFamily="18" charset="0"/>
              </a:rPr>
              <a:t>, яку </a:t>
            </a:r>
            <a:r>
              <a:rPr lang="ru-RU" sz="1200" dirty="0" err="1" smtClean="0">
                <a:latin typeface="Times New Roman" pitchFamily="18" charset="0"/>
                <a:cs typeface="Times New Roman" pitchFamily="18" charset="0"/>
              </a:rPr>
              <a:t>насипають</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російські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будівельники</a:t>
            </a:r>
            <a:r>
              <a:rPr lang="ru-RU" sz="1200" dirty="0" smtClean="0">
                <a:latin typeface="Times New Roman" pitchFamily="18" charset="0"/>
                <a:cs typeface="Times New Roman" pitchFamily="18" charset="0"/>
              </a:rPr>
              <a:t> в </a:t>
            </a:r>
            <a:r>
              <a:rPr lang="ru-RU" sz="1200" dirty="0" err="1" smtClean="0">
                <a:latin typeface="Times New Roman" pitchFamily="18" charset="0"/>
                <a:cs typeface="Times New Roman" pitchFamily="18" charset="0"/>
              </a:rPr>
              <a:t>Керченській</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протоці</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з</a:t>
            </a:r>
            <a:r>
              <a:rPr lang="ru-RU" sz="1200" dirty="0" smtClean="0">
                <a:latin typeface="Times New Roman" pitchFamily="18" charset="0"/>
                <a:cs typeface="Times New Roman" pitchFamily="18" charset="0"/>
              </a:rPr>
              <a:t> боку </a:t>
            </a:r>
            <a:r>
              <a:rPr lang="ru-RU" sz="1200" dirty="0" err="1" smtClean="0">
                <a:latin typeface="Times New Roman" pitchFamily="18" charset="0"/>
                <a:cs typeface="Times New Roman" pitchFamily="18" charset="0"/>
              </a:rPr>
              <a:t>Краснодарського</a:t>
            </a:r>
            <a:r>
              <a:rPr lang="ru-RU" sz="1200" dirty="0" smtClean="0">
                <a:latin typeface="Times New Roman" pitchFamily="18" charset="0"/>
                <a:cs typeface="Times New Roman" pitchFamily="18" charset="0"/>
              </a:rPr>
              <a:t> краю </a:t>
            </a:r>
            <a:r>
              <a:rPr lang="ru-RU" sz="1200" dirty="0" err="1" smtClean="0">
                <a:latin typeface="Times New Roman" pitchFamily="18" charset="0"/>
                <a:cs typeface="Times New Roman" pitchFamily="18" charset="0"/>
              </a:rPr>
              <a:t>Росії</a:t>
            </a:r>
            <a:r>
              <a:rPr lang="ru-RU" sz="1200" dirty="0" smtClean="0">
                <a:latin typeface="Times New Roman" pitchFamily="18" charset="0"/>
                <a:cs typeface="Times New Roman" pitchFamily="18" charset="0"/>
              </a:rPr>
              <a:t>, 23 </a:t>
            </a:r>
            <a:r>
              <a:rPr lang="ru-RU" sz="1200" dirty="0" err="1" smtClean="0">
                <a:latin typeface="Times New Roman" pitchFamily="18" charset="0"/>
                <a:cs typeface="Times New Roman" pitchFamily="18" charset="0"/>
              </a:rPr>
              <a:t>жовтня</a:t>
            </a:r>
            <a:r>
              <a:rPr lang="ru-RU" sz="1200" dirty="0" smtClean="0">
                <a:latin typeface="Times New Roman" pitchFamily="18" charset="0"/>
                <a:cs typeface="Times New Roman" pitchFamily="18" charset="0"/>
              </a:rPr>
              <a:t> 2003 року.</a:t>
            </a:r>
            <a:endParaRPr lang="uk-UA" sz="1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214422"/>
            <a:ext cx="8715404" cy="3323987"/>
          </a:xfrm>
          <a:prstGeom prst="rect">
            <a:avLst/>
          </a:prstGeom>
        </p:spPr>
        <p:txBody>
          <a:bodyPr wrap="square">
            <a:spAutoFit/>
          </a:bodyPr>
          <a:lstStyle/>
          <a:p>
            <a:pPr fontAlgn="base"/>
            <a:r>
              <a:rPr lang="uk-UA" dirty="0" smtClean="0"/>
              <a:t>   </a:t>
            </a:r>
            <a:r>
              <a:rPr lang="ru-RU" sz="1600" dirty="0" smtClean="0">
                <a:latin typeface="Times New Roman" pitchFamily="18" charset="0"/>
                <a:cs typeface="Times New Roman" pitchFamily="18" charset="0"/>
              </a:rPr>
              <a:t>У </a:t>
            </a:r>
            <a:r>
              <a:rPr lang="uk-UA" sz="1600" dirty="0" smtClean="0">
                <a:latin typeface="Times New Roman" pitchFamily="18" charset="0"/>
                <a:cs typeface="Times New Roman" pitchFamily="18" charset="0"/>
              </a:rPr>
              <a:t>жовтні</a:t>
            </a:r>
            <a:r>
              <a:rPr lang="ru-RU" sz="1600" dirty="0" smtClean="0">
                <a:latin typeface="Times New Roman" pitchFamily="18" charset="0"/>
                <a:cs typeface="Times New Roman" pitchFamily="18" charset="0"/>
              </a:rPr>
              <a:t> того ж року </a:t>
            </a:r>
            <a:r>
              <a:rPr lang="uk-UA" sz="1600" dirty="0" smtClean="0">
                <a:latin typeface="Times New Roman" pitchFamily="18" charset="0"/>
                <a:cs typeface="Times New Roman" pitchFamily="18" charset="0"/>
              </a:rPr>
              <a:t>будівництво</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греблі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зупинилося</a:t>
            </a:r>
            <a:r>
              <a:rPr lang="ru-RU" sz="1600" dirty="0" smtClean="0">
                <a:latin typeface="Times New Roman" pitchFamily="18" charset="0"/>
                <a:cs typeface="Times New Roman" pitchFamily="18" charset="0"/>
              </a:rPr>
              <a:t> за 102 </a:t>
            </a:r>
            <a:r>
              <a:rPr lang="ru-RU" sz="1600" dirty="0" err="1" smtClean="0">
                <a:latin typeface="Times New Roman" pitchFamily="18" charset="0"/>
                <a:cs typeface="Times New Roman" pitchFamily="18" charset="0"/>
              </a:rPr>
              <a:t>метрів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від</a:t>
            </a:r>
            <a:r>
              <a:rPr lang="ru-RU" sz="1600" dirty="0" smtClean="0">
                <a:latin typeface="Times New Roman" pitchFamily="18" charset="0"/>
                <a:cs typeface="Times New Roman" pitchFamily="18" charset="0"/>
              </a:rPr>
              <a:t> кордону, а </a:t>
            </a:r>
            <a:r>
              <a:rPr lang="ru-RU" sz="1600" dirty="0" err="1" smtClean="0">
                <a:latin typeface="Times New Roman" pitchFamily="18" charset="0"/>
                <a:cs typeface="Times New Roman" pitchFamily="18" charset="0"/>
              </a:rPr>
              <a:t>Київ</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і</a:t>
            </a:r>
            <a:r>
              <a:rPr lang="ru-RU" sz="1600" dirty="0" smtClean="0">
                <a:latin typeface="Times New Roman" pitchFamily="18" charset="0"/>
                <a:cs typeface="Times New Roman" pitchFamily="18" charset="0"/>
              </a:rPr>
              <a:t> Москва </a:t>
            </a:r>
            <a:r>
              <a:rPr lang="ru-RU" sz="1600" dirty="0" err="1" smtClean="0">
                <a:latin typeface="Times New Roman" pitchFamily="18" charset="0"/>
                <a:cs typeface="Times New Roman" pitchFamily="18" charset="0"/>
              </a:rPr>
              <a:t>перейшли</a:t>
            </a:r>
            <a:r>
              <a:rPr lang="ru-RU" sz="1600" dirty="0" smtClean="0">
                <a:latin typeface="Times New Roman" pitchFamily="18" charset="0"/>
                <a:cs typeface="Times New Roman" pitchFamily="18" charset="0"/>
              </a:rPr>
              <a:t> до </a:t>
            </a:r>
            <a:r>
              <a:rPr lang="ru-RU" sz="1600" dirty="0" err="1" smtClean="0">
                <a:latin typeface="Times New Roman" pitchFamily="18" charset="0"/>
                <a:cs typeface="Times New Roman" pitchFamily="18" charset="0"/>
              </a:rPr>
              <a:t>перемовин</a:t>
            </a:r>
            <a:r>
              <a:rPr lang="ru-RU" sz="1600" dirty="0" smtClean="0">
                <a:latin typeface="Times New Roman" pitchFamily="18" charset="0"/>
                <a:cs typeface="Times New Roman" pitchFamily="18" charset="0"/>
              </a:rPr>
              <a:t>. </a:t>
            </a:r>
          </a:p>
          <a:p>
            <a:pPr fontAlgn="base"/>
            <a:r>
              <a:rPr lang="uk-UA" sz="1600" b="1" dirty="0" smtClean="0">
                <a:latin typeface="Times New Roman" pitchFamily="18" charset="0"/>
                <a:cs typeface="Times New Roman" pitchFamily="18" charset="0"/>
              </a:rPr>
              <a:t>6 жовтня 2003 р. </a:t>
            </a:r>
            <a:r>
              <a:rPr lang="uk-UA" sz="1600" dirty="0" smtClean="0">
                <a:latin typeface="Times New Roman" pitchFamily="18" charset="0"/>
                <a:cs typeface="Times New Roman" pitchFamily="18" charset="0"/>
              </a:rPr>
              <a:t>до Москви відбув міністр закордонних справ України Костянтин Грищенко для урегулювання міждержавного конфлікту.</a:t>
            </a:r>
          </a:p>
          <a:p>
            <a:pPr fontAlgn="base"/>
            <a:r>
              <a:rPr lang="uk-UA" sz="1600" dirty="0" smtClean="0">
                <a:latin typeface="Times New Roman" pitchFamily="18" charset="0"/>
                <a:cs typeface="Times New Roman" pitchFamily="18" charset="0"/>
              </a:rPr>
              <a:t>     Будівництво дамби було зупинене 23 жовтня за 102 метрів від сухопутного державного кордону України, після того як у Москві Леонід Кучма і Володимир Путін погодили положення «Договору про співробітництво у використанні  Азовського моря і Керченської протоки», підписаного у грудні 2003 року.</a:t>
            </a:r>
          </a:p>
          <a:p>
            <a:pPr fontAlgn="base"/>
            <a:r>
              <a:rPr lang="uk-UA" sz="1600" dirty="0" smtClean="0">
                <a:latin typeface="Times New Roman" pitchFamily="18" charset="0"/>
                <a:cs typeface="Times New Roman" pitchFamily="18" charset="0"/>
              </a:rPr>
              <a:t> 2 грудня на </a:t>
            </a:r>
            <a:r>
              <a:rPr lang="uk-UA" sz="1600" dirty="0" err="1" smtClean="0">
                <a:latin typeface="Times New Roman" pitchFamily="18" charset="0"/>
                <a:cs typeface="Times New Roman" pitchFamily="18" charset="0"/>
              </a:rPr>
              <a:t>Тузлі</a:t>
            </a:r>
            <a:r>
              <a:rPr lang="uk-UA" sz="1600" dirty="0" smtClean="0">
                <a:latin typeface="Times New Roman" pitchFamily="18" charset="0"/>
                <a:cs typeface="Times New Roman" pitchFamily="18" charset="0"/>
              </a:rPr>
              <a:t> відкрилася нова українська прикордонна застава, проте питання демаркації російсько-українського кордону в акваторії Керченської протоки так і залишилось невирішеним.</a:t>
            </a:r>
          </a:p>
          <a:p>
            <a:pPr fontAlgn="base"/>
            <a:r>
              <a:rPr lang="uk-UA" sz="1600" dirty="0" smtClean="0">
                <a:latin typeface="Times New Roman" pitchFamily="18" charset="0"/>
                <a:cs typeface="Times New Roman" pitchFamily="18" charset="0"/>
              </a:rPr>
              <a:t>  Після анексії Криму, у червні 2014 року влада РФ прийняла рішення про будівництво моста між Кримом і Краснодарським краєм, який через острів </a:t>
            </a:r>
            <a:r>
              <a:rPr lang="uk-UA" sz="1600" dirty="0" err="1" smtClean="0">
                <a:latin typeface="Times New Roman" pitchFamily="18" charset="0"/>
                <a:cs typeface="Times New Roman" pitchFamily="18" charset="0"/>
              </a:rPr>
              <a:t>Тузла</a:t>
            </a:r>
            <a:r>
              <a:rPr lang="uk-UA" sz="1600" dirty="0" smtClean="0">
                <a:latin typeface="Times New Roman" pitchFamily="18" charset="0"/>
                <a:cs typeface="Times New Roman" pitchFamily="18" charset="0"/>
              </a:rPr>
              <a:t> і </a:t>
            </a:r>
            <a:r>
              <a:rPr lang="uk-UA" sz="1600" dirty="0" err="1" smtClean="0">
                <a:latin typeface="Times New Roman" pitchFamily="18" charset="0"/>
                <a:cs typeface="Times New Roman" pitchFamily="18" charset="0"/>
              </a:rPr>
              <a:t>Тузлинську</a:t>
            </a:r>
            <a:r>
              <a:rPr lang="uk-UA" sz="1600" dirty="0" smtClean="0">
                <a:latin typeface="Times New Roman" pitchFamily="18" charset="0"/>
                <a:cs typeface="Times New Roman" pitchFamily="18" charset="0"/>
              </a:rPr>
              <a:t> косу з'єднає Керченський і Таманський півострови; його автомобільну частину було відкрито 15 травня 2018 року</a:t>
            </a:r>
            <a:endParaRPr lang="uk-UA" sz="1600" dirty="0">
              <a:latin typeface="Times New Roman" pitchFamily="18" charset="0"/>
              <a:cs typeface="Times New Roman" pitchFamily="18" charset="0"/>
            </a:endParaRPr>
          </a:p>
        </p:txBody>
      </p:sp>
      <p:sp>
        <p:nvSpPr>
          <p:cNvPr id="6" name="Прямоугольник 5"/>
          <p:cNvSpPr/>
          <p:nvPr/>
        </p:nvSpPr>
        <p:spPr>
          <a:xfrm>
            <a:off x="500034" y="214290"/>
            <a:ext cx="7572428" cy="954107"/>
          </a:xfrm>
          <a:prstGeom prst="rect">
            <a:avLst/>
          </a:prstGeom>
        </p:spPr>
        <p:txBody>
          <a:bodyPr wrap="square">
            <a:spAutoFit/>
          </a:bodyPr>
          <a:lstStyle/>
          <a:p>
            <a:pPr algn="ctr">
              <a:buNone/>
            </a:pPr>
            <a:r>
              <a:rPr lang="uk-UA" sz="2800" b="1" dirty="0" smtClean="0">
                <a:latin typeface="Times New Roman" pitchFamily="18" charset="0"/>
                <a:cs typeface="Times New Roman" pitchFamily="18" charset="0"/>
              </a:rPr>
              <a:t>Недовгострокове вирішення  питання що до о. </a:t>
            </a:r>
            <a:r>
              <a:rPr lang="uk-UA" sz="2800" b="1" dirty="0" err="1" smtClean="0">
                <a:latin typeface="Times New Roman" pitchFamily="18" charset="0"/>
                <a:cs typeface="Times New Roman" pitchFamily="18" charset="0"/>
              </a:rPr>
              <a:t>Тузла</a:t>
            </a:r>
            <a:endParaRPr lang="uk-UA" sz="2800" b="1" dirty="0">
              <a:latin typeface="Times New Roman" pitchFamily="18" charset="0"/>
              <a:cs typeface="Times New Roman" pitchFamily="18" charset="0"/>
            </a:endParaRPr>
          </a:p>
        </p:txBody>
      </p:sp>
      <p:pic>
        <p:nvPicPr>
          <p:cNvPr id="1026" name="Picture 2" descr="BlackSeaNews | Чи є дійсним укладений Кучмою та Путіним договір про Азовське  море і Керченську протоку"/>
          <p:cNvPicPr>
            <a:picLocks noChangeAspect="1" noChangeArrowheads="1"/>
          </p:cNvPicPr>
          <p:nvPr/>
        </p:nvPicPr>
        <p:blipFill>
          <a:blip r:embed="rId2"/>
          <a:srcRect/>
          <a:stretch>
            <a:fillRect/>
          </a:stretch>
        </p:blipFill>
        <p:spPr bwMode="auto">
          <a:xfrm>
            <a:off x="4357686" y="4572008"/>
            <a:ext cx="4143404" cy="2285992"/>
          </a:xfrm>
          <a:prstGeom prst="rect">
            <a:avLst/>
          </a:prstGeom>
          <a:noFill/>
        </p:spPr>
      </p:pic>
      <p:pic>
        <p:nvPicPr>
          <p:cNvPr id="1028" name="Picture 4" descr="Річниця анексії Криму: переслідування та напади за прояви інакомислення |  Громадський Простір"/>
          <p:cNvPicPr>
            <a:picLocks noChangeAspect="1" noChangeArrowheads="1"/>
          </p:cNvPicPr>
          <p:nvPr/>
        </p:nvPicPr>
        <p:blipFill>
          <a:blip r:embed="rId3"/>
          <a:srcRect/>
          <a:stretch>
            <a:fillRect/>
          </a:stretch>
        </p:blipFill>
        <p:spPr bwMode="auto">
          <a:xfrm>
            <a:off x="571472" y="4786322"/>
            <a:ext cx="2857520" cy="205521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pPr algn="ctr">
              <a:buNone/>
            </a:pPr>
            <a:r>
              <a:rPr lang="uk-UA" sz="2800" dirty="0" smtClean="0"/>
              <a:t>ДОМАШНЕ ЗАВДАННЯ</a:t>
            </a:r>
          </a:p>
          <a:p>
            <a:pPr algn="ctr"/>
            <a:endParaRPr lang="uk-UA" sz="2800" dirty="0" smtClean="0"/>
          </a:p>
          <a:p>
            <a:pPr algn="ctr">
              <a:buNone/>
            </a:pPr>
            <a:r>
              <a:rPr lang="uk-UA" sz="2800" dirty="0" smtClean="0"/>
              <a:t>1.Опрацювати презентацію</a:t>
            </a:r>
          </a:p>
          <a:p>
            <a:pPr algn="ctr">
              <a:buNone/>
            </a:pPr>
            <a:r>
              <a:rPr lang="uk-UA" sz="2800" dirty="0" smtClean="0"/>
              <a:t>2. Підручник § 25</a:t>
            </a:r>
          </a:p>
          <a:p>
            <a:pPr algn="ctr">
              <a:buNone/>
            </a:pPr>
            <a:endParaRPr lang="uk-UA" sz="2800" dirty="0" smtClean="0"/>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solidFill>
                  <a:srgbClr val="002060"/>
                </a:solidFill>
              </a:rPr>
              <a:t>Урок 19  </a:t>
            </a:r>
            <a:br>
              <a:rPr lang="ru-RU" dirty="0" smtClean="0">
                <a:solidFill>
                  <a:srgbClr val="002060"/>
                </a:solidFill>
              </a:rPr>
            </a:br>
            <a:r>
              <a:rPr lang="ru-RU" dirty="0" smtClean="0">
                <a:solidFill>
                  <a:srgbClr val="002060"/>
                </a:solidFill>
              </a:rPr>
              <a:t>Тема . </a:t>
            </a:r>
            <a:r>
              <a:rPr lang="ru-RU" dirty="0" err="1" smtClean="0">
                <a:solidFill>
                  <a:srgbClr val="002060"/>
                </a:solidFill>
              </a:rPr>
              <a:t>Тузлівська</a:t>
            </a:r>
            <a:r>
              <a:rPr lang="ru-RU" dirty="0" smtClean="0">
                <a:solidFill>
                  <a:srgbClr val="002060"/>
                </a:solidFill>
              </a:rPr>
              <a:t> криза.</a:t>
            </a:r>
            <a:endParaRPr lang="uk-UA" dirty="0">
              <a:solidFill>
                <a:srgbClr val="002060"/>
              </a:solidFill>
            </a:endParaRPr>
          </a:p>
        </p:txBody>
      </p:sp>
      <p:pic>
        <p:nvPicPr>
          <p:cNvPr id="17410" name="Picture 2" descr="Конфлікт за Тузлу – 20 років тому Росія вперше випробувала Україну на  міцність - Апостроф"/>
          <p:cNvPicPr>
            <a:picLocks noChangeAspect="1" noChangeArrowheads="1"/>
          </p:cNvPicPr>
          <p:nvPr/>
        </p:nvPicPr>
        <p:blipFill>
          <a:blip r:embed="rId2"/>
          <a:srcRect/>
          <a:stretch>
            <a:fillRect/>
          </a:stretch>
        </p:blipFill>
        <p:spPr bwMode="auto">
          <a:xfrm>
            <a:off x="1500166" y="3357562"/>
            <a:ext cx="6215106" cy="32289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143000"/>
          </a:xfrm>
        </p:spPr>
        <p:txBody>
          <a:bodyPr/>
          <a:lstStyle/>
          <a:p>
            <a:pPr algn="ctr"/>
            <a:r>
              <a:rPr lang="uk-UA" dirty="0" smtClean="0">
                <a:solidFill>
                  <a:srgbClr val="002060"/>
                </a:solidFill>
              </a:rPr>
              <a:t>План</a:t>
            </a:r>
            <a:endParaRPr lang="uk-UA" dirty="0">
              <a:solidFill>
                <a:srgbClr val="002060"/>
              </a:solidFill>
            </a:endParaRPr>
          </a:p>
        </p:txBody>
      </p:sp>
      <p:sp>
        <p:nvSpPr>
          <p:cNvPr id="3" name="Содержимое 2"/>
          <p:cNvSpPr>
            <a:spLocks noGrp="1"/>
          </p:cNvSpPr>
          <p:nvPr>
            <p:ph idx="1"/>
          </p:nvPr>
        </p:nvSpPr>
        <p:spPr>
          <a:xfrm>
            <a:off x="500034" y="1428736"/>
            <a:ext cx="8229600" cy="4389120"/>
          </a:xfrm>
        </p:spPr>
        <p:txBody>
          <a:bodyPr/>
          <a:lstStyle/>
          <a:p>
            <a:pPr>
              <a:buNone/>
            </a:pPr>
            <a:r>
              <a:rPr lang="uk-UA" dirty="0" smtClean="0"/>
              <a:t> 1.  Острів </a:t>
            </a:r>
            <a:r>
              <a:rPr lang="uk-UA" dirty="0" err="1" smtClean="0"/>
              <a:t>Тузла</a:t>
            </a:r>
            <a:r>
              <a:rPr lang="uk-UA" dirty="0" smtClean="0"/>
              <a:t> його утворення та його приєднання до складу Криму .</a:t>
            </a:r>
          </a:p>
          <a:p>
            <a:pPr>
              <a:buNone/>
            </a:pPr>
            <a:r>
              <a:rPr lang="uk-UA" dirty="0" smtClean="0"/>
              <a:t>2 . Шахрайські дії РФ щодо о. </a:t>
            </a:r>
            <a:r>
              <a:rPr lang="uk-UA" dirty="0" err="1" smtClean="0"/>
              <a:t>Тузла</a:t>
            </a:r>
            <a:r>
              <a:rPr lang="uk-UA" dirty="0" smtClean="0"/>
              <a:t> </a:t>
            </a:r>
          </a:p>
          <a:p>
            <a:pPr>
              <a:buNone/>
            </a:pPr>
            <a:r>
              <a:rPr lang="uk-UA" dirty="0" smtClean="0"/>
              <a:t>3. Загострення навколо о. </a:t>
            </a:r>
            <a:r>
              <a:rPr lang="uk-UA" dirty="0" err="1" smtClean="0"/>
              <a:t>Тузла</a:t>
            </a:r>
            <a:r>
              <a:rPr lang="uk-UA" dirty="0" smtClean="0"/>
              <a:t> </a:t>
            </a:r>
          </a:p>
          <a:p>
            <a:pPr>
              <a:buNone/>
            </a:pPr>
            <a:r>
              <a:rPr lang="uk-UA" dirty="0" smtClean="0"/>
              <a:t>4. Недовгострокове вирішення питання щодо </a:t>
            </a:r>
            <a:r>
              <a:rPr lang="uk-UA" dirty="0" err="1" smtClean="0"/>
              <a:t>о.Тузла</a:t>
            </a:r>
            <a:endParaRPr lang="uk-UA" dirty="0"/>
          </a:p>
        </p:txBody>
      </p:sp>
      <p:pic>
        <p:nvPicPr>
          <p:cNvPr id="11266" name="Picture 2" descr="https://flot2017.com/wp-content/uploads/2020/10/tuzla_01.jpg"/>
          <p:cNvPicPr>
            <a:picLocks noChangeAspect="1" noChangeArrowheads="1"/>
          </p:cNvPicPr>
          <p:nvPr/>
        </p:nvPicPr>
        <p:blipFill>
          <a:blip r:embed="rId2"/>
          <a:srcRect/>
          <a:stretch>
            <a:fillRect/>
          </a:stretch>
        </p:blipFill>
        <p:spPr bwMode="auto">
          <a:xfrm>
            <a:off x="1071538" y="3786190"/>
            <a:ext cx="6829414" cy="28574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596" y="1428736"/>
            <a:ext cx="8286808" cy="3170099"/>
          </a:xfrm>
          <a:prstGeom prst="rect">
            <a:avLst/>
          </a:prstGeom>
        </p:spPr>
        <p:txBody>
          <a:bodyPr wrap="square">
            <a:spAutoFit/>
          </a:bodyPr>
          <a:lstStyle/>
          <a:p>
            <a:r>
              <a:rPr lang="uk-UA" dirty="0" smtClean="0"/>
              <a:t>   </a:t>
            </a:r>
            <a:r>
              <a:rPr lang="uk-UA" sz="2000" dirty="0" smtClean="0"/>
              <a:t>Острів </a:t>
            </a:r>
            <a:r>
              <a:rPr lang="uk-UA" sz="2000" dirty="0" err="1" smtClean="0"/>
              <a:t>Тузла</a:t>
            </a:r>
            <a:r>
              <a:rPr lang="uk-UA" sz="2000" dirty="0" smtClean="0"/>
              <a:t> утворився в 1925 році внаслідок природнього розмиття вузької коси, що була з'єднана з Таманським півостровом, котрий входив до складу Кубанської області Російської Федерації. Згодом керівництво СРСР вирішило включити цей острів до складу Криму, обґрунтовуючи це тим, що Керч є найближчим населеним пунктом . У 1941 році острівок площею 3 км2 був переданий до складу Кримської Автономної Республіки, яка у  1954 року відбулася передача Криму зі складу РРФСР до складу Української РСР, а 1991 року Україна здобула незалежність: </a:t>
            </a:r>
            <a:r>
              <a:rPr lang="uk-UA" sz="2000" dirty="0" err="1" smtClean="0"/>
              <a:t>Тузла</a:t>
            </a:r>
            <a:r>
              <a:rPr lang="uk-UA" sz="2000" dirty="0" smtClean="0"/>
              <a:t>, як і Крим, стали частиною вже суверенної держави. </a:t>
            </a:r>
            <a:endParaRPr lang="uk-UA" sz="2000" dirty="0"/>
          </a:p>
        </p:txBody>
      </p:sp>
      <p:pic>
        <p:nvPicPr>
          <p:cNvPr id="2050" name="Picture 2" descr="Тузлівська Амазонія"/>
          <p:cNvPicPr>
            <a:picLocks noChangeAspect="1" noChangeArrowheads="1"/>
          </p:cNvPicPr>
          <p:nvPr/>
        </p:nvPicPr>
        <p:blipFill>
          <a:blip r:embed="rId2"/>
          <a:srcRect/>
          <a:stretch>
            <a:fillRect/>
          </a:stretch>
        </p:blipFill>
        <p:spPr bwMode="auto">
          <a:xfrm>
            <a:off x="4929190" y="4286256"/>
            <a:ext cx="4214810" cy="2285992"/>
          </a:xfrm>
          <a:prstGeom prst="rect">
            <a:avLst/>
          </a:prstGeom>
          <a:noFill/>
        </p:spPr>
      </p:pic>
      <p:sp>
        <p:nvSpPr>
          <p:cNvPr id="9" name="Прямоугольник 8"/>
          <p:cNvSpPr/>
          <p:nvPr/>
        </p:nvSpPr>
        <p:spPr>
          <a:xfrm>
            <a:off x="357158" y="357166"/>
            <a:ext cx="8358246" cy="1077218"/>
          </a:xfrm>
          <a:prstGeom prst="rect">
            <a:avLst/>
          </a:prstGeom>
        </p:spPr>
        <p:txBody>
          <a:bodyPr wrap="square">
            <a:spAutoFit/>
          </a:bodyPr>
          <a:lstStyle/>
          <a:p>
            <a:pPr algn="ctr"/>
            <a:r>
              <a:rPr lang="uk-UA" sz="3200" b="1" dirty="0" smtClean="0">
                <a:solidFill>
                  <a:srgbClr val="002060"/>
                </a:solidFill>
              </a:rPr>
              <a:t>Острів </a:t>
            </a:r>
            <a:r>
              <a:rPr lang="uk-UA" sz="3200" b="1" dirty="0" err="1" smtClean="0">
                <a:solidFill>
                  <a:srgbClr val="002060"/>
                </a:solidFill>
              </a:rPr>
              <a:t>Тузла</a:t>
            </a:r>
            <a:r>
              <a:rPr lang="uk-UA" sz="3200" b="1" dirty="0" smtClean="0">
                <a:solidFill>
                  <a:srgbClr val="002060"/>
                </a:solidFill>
              </a:rPr>
              <a:t> його утворення та його приєднання до складу Криму </a:t>
            </a:r>
            <a:endParaRPr lang="uk-UA" sz="3200" b="1" dirty="0">
              <a:solidFill>
                <a:srgbClr val="002060"/>
              </a:solidFill>
            </a:endParaRPr>
          </a:p>
        </p:txBody>
      </p:sp>
      <p:pic>
        <p:nvPicPr>
          <p:cNvPr id="2052" name="Picture 4" descr="Хроніки незалежності. Чи була Тузла репетицією анексії Криму? - портал  новин LB.ua"/>
          <p:cNvPicPr>
            <a:picLocks noChangeAspect="1" noChangeArrowheads="1"/>
          </p:cNvPicPr>
          <p:nvPr/>
        </p:nvPicPr>
        <p:blipFill>
          <a:blip r:embed="rId3"/>
          <a:srcRect/>
          <a:stretch>
            <a:fillRect/>
          </a:stretch>
        </p:blipFill>
        <p:spPr bwMode="auto">
          <a:xfrm>
            <a:off x="142844" y="4643446"/>
            <a:ext cx="4786282" cy="22145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85852" y="78579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400" dirty="0" smtClean="0">
                <a:solidFill>
                  <a:srgbClr val="FF0000"/>
                </a:solidFill>
              </a:rPr>
              <a:t>1</a:t>
            </a:r>
            <a:endParaRPr lang="uk-UA" sz="5400" dirty="0">
              <a:solidFill>
                <a:srgbClr val="FF0000"/>
              </a:solidFill>
            </a:endParaRPr>
          </a:p>
        </p:txBody>
      </p:sp>
      <p:sp>
        <p:nvSpPr>
          <p:cNvPr id="7" name="Прямоугольник 6"/>
          <p:cNvSpPr/>
          <p:nvPr/>
        </p:nvSpPr>
        <p:spPr>
          <a:xfrm>
            <a:off x="1285852" y="171448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smtClean="0">
                <a:solidFill>
                  <a:schemeClr val="bg1"/>
                </a:solidFill>
              </a:rPr>
              <a:t>3</a:t>
            </a:r>
            <a:endParaRPr lang="uk-UA" sz="3600" dirty="0">
              <a:solidFill>
                <a:schemeClr val="bg1"/>
              </a:solidFill>
            </a:endParaRPr>
          </a:p>
        </p:txBody>
      </p:sp>
      <p:sp>
        <p:nvSpPr>
          <p:cNvPr id="8" name="Прямоугольник 7"/>
          <p:cNvSpPr/>
          <p:nvPr/>
        </p:nvSpPr>
        <p:spPr>
          <a:xfrm>
            <a:off x="1285852" y="40005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1285852" y="285749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1357290" y="507207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2357422"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4357686"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5357818"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Прямоугольник 13"/>
          <p:cNvSpPr/>
          <p:nvPr/>
        </p:nvSpPr>
        <p:spPr>
          <a:xfrm>
            <a:off x="6357950"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p:nvSpPr>
        <p:spPr>
          <a:xfrm>
            <a:off x="7358082"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Прямоугольник 15"/>
          <p:cNvSpPr/>
          <p:nvPr/>
        </p:nvSpPr>
        <p:spPr>
          <a:xfrm>
            <a:off x="3357554" y="178592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Прямоугольник 16"/>
          <p:cNvSpPr/>
          <p:nvPr/>
        </p:nvSpPr>
        <p:spPr>
          <a:xfrm>
            <a:off x="3357554" y="78579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smtClean="0">
                <a:solidFill>
                  <a:srgbClr val="FFFF00"/>
                </a:solidFill>
              </a:rPr>
              <a:t>2</a:t>
            </a:r>
            <a:endParaRPr lang="uk-UA" sz="4400" dirty="0">
              <a:solidFill>
                <a:srgbClr val="FFFF00"/>
              </a:solidFill>
            </a:endParaRPr>
          </a:p>
        </p:txBody>
      </p:sp>
      <p:sp>
        <p:nvSpPr>
          <p:cNvPr id="18" name="Прямоугольник 17"/>
          <p:cNvSpPr/>
          <p:nvPr/>
        </p:nvSpPr>
        <p:spPr>
          <a:xfrm>
            <a:off x="3357554" y="285749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угольник 18"/>
          <p:cNvSpPr/>
          <p:nvPr/>
        </p:nvSpPr>
        <p:spPr>
          <a:xfrm>
            <a:off x="3357554" y="38576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Прямоугольник 19"/>
          <p:cNvSpPr/>
          <p:nvPr/>
        </p:nvSpPr>
        <p:spPr>
          <a:xfrm>
            <a:off x="4643438" y="357166"/>
            <a:ext cx="3714776" cy="830997"/>
          </a:xfrm>
          <a:prstGeom prst="rect">
            <a:avLst/>
          </a:prstGeom>
        </p:spPr>
        <p:txBody>
          <a:bodyPr wrap="square">
            <a:spAutoFit/>
          </a:bodyPr>
          <a:lstStyle/>
          <a:p>
            <a:r>
              <a:rPr lang="uk-UA" sz="4800" b="1" dirty="0" smtClean="0">
                <a:solidFill>
                  <a:srgbClr val="FF0000"/>
                </a:solidFill>
              </a:rPr>
              <a:t>КРОСВОРД</a:t>
            </a:r>
            <a:endParaRPr lang="uk-UA" sz="4800" b="1" dirty="0">
              <a:solidFill>
                <a:srgbClr val="FF0000"/>
              </a:solidFill>
            </a:endParaRPr>
          </a:p>
        </p:txBody>
      </p:sp>
      <p:sp>
        <p:nvSpPr>
          <p:cNvPr id="21" name="Прямоугольник 20"/>
          <p:cNvSpPr/>
          <p:nvPr/>
        </p:nvSpPr>
        <p:spPr>
          <a:xfrm>
            <a:off x="4714844" y="2928934"/>
            <a:ext cx="4429156" cy="2862322"/>
          </a:xfrm>
          <a:prstGeom prst="rect">
            <a:avLst/>
          </a:prstGeom>
        </p:spPr>
        <p:txBody>
          <a:bodyPr wrap="square">
            <a:spAutoFit/>
          </a:bodyPr>
          <a:lstStyle/>
          <a:p>
            <a:pPr marL="342900" indent="-342900">
              <a:buAutoNum type="arabicPeriod"/>
            </a:pPr>
            <a:r>
              <a:rPr lang="ru-RU" dirty="0" smtClean="0">
                <a:latin typeface="Times New Roman" pitchFamily="18" charset="0"/>
                <a:ea typeface="Calibri" pitchFamily="34" charset="0"/>
                <a:cs typeface="Times New Roman" pitchFamily="18" charset="0"/>
              </a:rPr>
              <a:t>Російській </a:t>
            </a:r>
            <a:r>
              <a:rPr lang="ru-RU" dirty="0" err="1" smtClean="0">
                <a:latin typeface="Times New Roman" pitchFamily="18" charset="0"/>
                <a:ea typeface="Calibri" pitchFamily="34" charset="0"/>
                <a:cs typeface="Times New Roman" pitchFamily="18" charset="0"/>
              </a:rPr>
              <a:t>Федерації</a:t>
            </a:r>
            <a:r>
              <a:rPr lang="ru-RU" dirty="0" smtClean="0">
                <a:latin typeface="Times New Roman" pitchFamily="18" charset="0"/>
                <a:ea typeface="Calibri" pitchFamily="34" charset="0"/>
                <a:cs typeface="Times New Roman" pitchFamily="18" charset="0"/>
              </a:rPr>
              <a:t> заявляла про </a:t>
            </a:r>
            <a:r>
              <a:rPr lang="ru-RU" dirty="0" err="1" smtClean="0">
                <a:latin typeface="Times New Roman" pitchFamily="18" charset="0"/>
                <a:ea typeface="Calibri" pitchFamily="34" charset="0"/>
                <a:cs typeface="Times New Roman" pitchFamily="18" charset="0"/>
              </a:rPr>
              <a:t>свої</a:t>
            </a:r>
            <a:r>
              <a:rPr lang="ru-RU" dirty="0" smtClean="0">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територіальні</a:t>
            </a:r>
            <a:r>
              <a:rPr lang="ru-RU" dirty="0" smtClean="0">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претензії</a:t>
            </a:r>
            <a:r>
              <a:rPr lang="ru-RU" dirty="0" smtClean="0">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Україні</a:t>
            </a:r>
            <a:r>
              <a:rPr lang="ru-RU" dirty="0" smtClean="0">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щодо</a:t>
            </a:r>
            <a:r>
              <a:rPr lang="ru-RU" dirty="0" smtClean="0">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чого</a:t>
            </a:r>
            <a:r>
              <a:rPr lang="ru-RU" dirty="0" smtClean="0">
                <a:latin typeface="Times New Roman" pitchFamily="18" charset="0"/>
                <a:ea typeface="Calibri" pitchFamily="34" charset="0"/>
                <a:cs typeface="Times New Roman" pitchFamily="18" charset="0"/>
              </a:rPr>
              <a:t>?</a:t>
            </a:r>
          </a:p>
          <a:p>
            <a:pPr marL="342900" indent="-342900">
              <a:buAutoNum type="arabicPeriod"/>
            </a:pPr>
            <a:r>
              <a:rPr lang="uk-UA" dirty="0" smtClean="0"/>
              <a:t> Керівництво СРСР вирішило включити  острів </a:t>
            </a:r>
            <a:r>
              <a:rPr lang="uk-UA" dirty="0" err="1" smtClean="0"/>
              <a:t>Тузла</a:t>
            </a:r>
            <a:r>
              <a:rPr lang="uk-UA" dirty="0" smtClean="0"/>
              <a:t> до складу  якої території ?</a:t>
            </a:r>
          </a:p>
          <a:p>
            <a:pPr marL="342900" indent="-342900">
              <a:buAutoNum type="arabicPeriod"/>
            </a:pPr>
            <a:r>
              <a:rPr lang="uk-UA" dirty="0" smtClean="0"/>
              <a:t>В 1991 року о. </a:t>
            </a:r>
            <a:r>
              <a:rPr lang="uk-UA" dirty="0" err="1" smtClean="0"/>
              <a:t>Тузла</a:t>
            </a:r>
            <a:r>
              <a:rPr lang="uk-UA" dirty="0" smtClean="0"/>
              <a:t>, як і Крим, стали частиною вже суверенної якої держави ?</a:t>
            </a:r>
            <a:endParaRPr lang="ru-RU" dirty="0" smtClean="0">
              <a:latin typeface="Times New Roman" pitchFamily="18" charset="0"/>
              <a:ea typeface="Calibri" pitchFamily="34" charset="0"/>
              <a:cs typeface="Times New Roman" pitchFamily="18" charset="0"/>
            </a:endParaRPr>
          </a:p>
          <a:p>
            <a:pPr marL="342900" indent="-342900">
              <a:buAutoNum type="arabicPeriod"/>
            </a:pPr>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714356"/>
            <a:ext cx="8229600" cy="1143000"/>
          </a:xfrm>
        </p:spPr>
        <p:txBody>
          <a:bodyPr>
            <a:normAutofit fontScale="90000"/>
          </a:bodyPr>
          <a:lstStyle/>
          <a:p>
            <a:r>
              <a:rPr lang="uk-UA" sz="5400" dirty="0" smtClean="0">
                <a:solidFill>
                  <a:srgbClr val="FF0000"/>
                </a:solidFill>
              </a:rPr>
              <a:t>« Асоціативний кущ»</a:t>
            </a:r>
            <a:br>
              <a:rPr lang="uk-UA" sz="5400" dirty="0" smtClean="0">
                <a:solidFill>
                  <a:srgbClr val="FF0000"/>
                </a:solidFill>
              </a:rPr>
            </a:br>
            <a:endParaRPr lang="uk-UA" dirty="0"/>
          </a:p>
        </p:txBody>
      </p:sp>
      <p:sp>
        <p:nvSpPr>
          <p:cNvPr id="4" name="Прямоугольник 3"/>
          <p:cNvSpPr/>
          <p:nvPr/>
        </p:nvSpPr>
        <p:spPr>
          <a:xfrm>
            <a:off x="928662" y="1928802"/>
            <a:ext cx="6233181" cy="678327"/>
          </a:xfrm>
          <a:prstGeom prst="rect">
            <a:avLst/>
          </a:prstGeom>
        </p:spPr>
        <p:txBody>
          <a:bodyPr wrap="none">
            <a:spAutoFit/>
          </a:bodyPr>
          <a:lstStyle/>
          <a:p>
            <a:pPr algn="ctr">
              <a:lnSpc>
                <a:spcPct val="115000"/>
              </a:lnSpc>
            </a:pPr>
            <a:r>
              <a:rPr lang="uk-UA" sz="3600" dirty="0" smtClean="0">
                <a:solidFill>
                  <a:srgbClr val="FF0000"/>
                </a:solidFill>
                <a:latin typeface="Times New Roman" pitchFamily="18" charset="0"/>
                <a:cs typeface="Times New Roman" pitchFamily="18" charset="0"/>
              </a:rPr>
              <a:t>З чим у вас асоціюється слово </a:t>
            </a:r>
          </a:p>
        </p:txBody>
      </p:sp>
      <p:sp>
        <p:nvSpPr>
          <p:cNvPr id="6" name="Прямоугольник 5"/>
          <p:cNvSpPr/>
          <p:nvPr/>
        </p:nvSpPr>
        <p:spPr>
          <a:xfrm>
            <a:off x="2071670" y="3071810"/>
            <a:ext cx="4357347" cy="830997"/>
          </a:xfrm>
          <a:prstGeom prst="rect">
            <a:avLst/>
          </a:prstGeom>
        </p:spPr>
        <p:txBody>
          <a:bodyPr wrap="none">
            <a:spAutoFit/>
          </a:bodyPr>
          <a:lstStyle/>
          <a:p>
            <a:r>
              <a:rPr lang="uk-UA" sz="4800" b="1" dirty="0" smtClean="0">
                <a:solidFill>
                  <a:srgbClr val="0000CC"/>
                </a:solidFill>
              </a:rPr>
              <a:t>Шахрайство ?</a:t>
            </a:r>
            <a:endParaRPr lang="uk-UA"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714488"/>
            <a:ext cx="8501122" cy="2308324"/>
          </a:xfrm>
          <a:prstGeom prst="rect">
            <a:avLst/>
          </a:prstGeom>
        </p:spPr>
        <p:txBody>
          <a:bodyPr wrap="square">
            <a:spAutoFit/>
          </a:bodyPr>
          <a:lstStyle/>
          <a:p>
            <a:pPr algn="ctr"/>
            <a:r>
              <a:rPr lang="uk-UA" sz="3600" b="1" dirty="0" smtClean="0">
                <a:solidFill>
                  <a:srgbClr val="0000CC"/>
                </a:solidFill>
              </a:rPr>
              <a:t>Шахрайство</a:t>
            </a:r>
            <a:r>
              <a:rPr lang="ru-RU" sz="3600" dirty="0" smtClean="0"/>
              <a:t> - </a:t>
            </a:r>
            <a:r>
              <a:rPr lang="ru-RU" sz="3600" dirty="0" err="1" smtClean="0"/>
              <a:t>заволодіння</a:t>
            </a:r>
            <a:r>
              <a:rPr lang="ru-RU" sz="3600" dirty="0" smtClean="0"/>
              <a:t> чужим </a:t>
            </a:r>
            <a:r>
              <a:rPr lang="ru-RU" sz="3600" dirty="0" err="1" smtClean="0"/>
              <a:t>майном</a:t>
            </a:r>
            <a:r>
              <a:rPr lang="ru-RU" sz="3600" dirty="0" smtClean="0"/>
              <a:t> </a:t>
            </a:r>
            <a:r>
              <a:rPr lang="ru-RU" sz="3600" dirty="0" err="1" smtClean="0"/>
              <a:t>або</a:t>
            </a:r>
            <a:r>
              <a:rPr lang="ru-RU" sz="3600" dirty="0" smtClean="0"/>
              <a:t> </a:t>
            </a:r>
            <a:r>
              <a:rPr lang="ru-RU" sz="3600" dirty="0" err="1" smtClean="0"/>
              <a:t>придбання</a:t>
            </a:r>
            <a:r>
              <a:rPr lang="ru-RU" sz="3600" dirty="0" smtClean="0"/>
              <a:t> права на </a:t>
            </a:r>
            <a:r>
              <a:rPr lang="ru-RU" sz="3600" dirty="0" err="1" smtClean="0"/>
              <a:t>майно</a:t>
            </a:r>
            <a:r>
              <a:rPr lang="ru-RU" sz="3600" dirty="0" smtClean="0"/>
              <a:t> шляхом обману </a:t>
            </a:r>
            <a:r>
              <a:rPr lang="ru-RU" sz="3600" dirty="0" err="1" smtClean="0"/>
              <a:t>чи</a:t>
            </a:r>
            <a:r>
              <a:rPr lang="ru-RU" sz="3600" dirty="0" smtClean="0"/>
              <a:t> </a:t>
            </a:r>
            <a:r>
              <a:rPr lang="ru-RU" sz="3600" dirty="0" err="1" smtClean="0"/>
              <a:t>зловживання</a:t>
            </a:r>
            <a:r>
              <a:rPr lang="ru-RU" sz="3600" dirty="0" smtClean="0"/>
              <a:t> </a:t>
            </a:r>
            <a:r>
              <a:rPr lang="ru-RU" sz="3600" dirty="0" err="1" smtClean="0"/>
              <a:t>довірою</a:t>
            </a:r>
            <a:endParaRPr lang="uk-UA"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14282" y="1142984"/>
            <a:ext cx="864399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0975" algn="just" fontAlgn="base">
              <a:spcBef>
                <a:spcPct val="0"/>
              </a:spcBef>
              <a:spcAft>
                <a:spcPct val="0"/>
              </a:spcAft>
            </a:pP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Найвагомішим</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для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України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було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визнання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незалежності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Росією</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Водно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час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визнання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України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перешкоджало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Російській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Федерації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заявляти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свої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територіальні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претензії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lang="uk-UA" sz="2000" dirty="0" smtClean="0">
                <a:latin typeface="Times New Roman" pitchFamily="18" charset="0"/>
                <a:cs typeface="Times New Roman" pitchFamily="18" charset="0"/>
              </a:rPr>
              <a:t> Незважаючи на свій невеликий розмір, острів </a:t>
            </a:r>
            <a:r>
              <a:rPr lang="uk-UA" sz="2000" dirty="0" err="1" smtClean="0">
                <a:latin typeface="Times New Roman" pitchFamily="18" charset="0"/>
                <a:cs typeface="Times New Roman" pitchFamily="18" charset="0"/>
              </a:rPr>
              <a:t>Тузла</a:t>
            </a:r>
            <a:r>
              <a:rPr lang="uk-UA" sz="2000" dirty="0" smtClean="0">
                <a:latin typeface="Times New Roman" pitchFamily="18" charset="0"/>
                <a:cs typeface="Times New Roman" pitchFamily="18" charset="0"/>
              </a:rPr>
              <a:t> виявився стратегічно важливим — від РФ він відділявся мілководним каналом, а від півострова Крим — глибоководним, що робило Україну одноосібним власником </a:t>
            </a:r>
            <a:r>
              <a:rPr lang="uk-UA" sz="2000" dirty="0" err="1" smtClean="0">
                <a:latin typeface="Times New Roman" pitchFamily="18" charset="0"/>
                <a:cs typeface="Times New Roman" pitchFamily="18" charset="0"/>
              </a:rPr>
              <a:t>судоходного</a:t>
            </a:r>
            <a:r>
              <a:rPr lang="uk-UA" sz="2000" dirty="0" smtClean="0">
                <a:latin typeface="Times New Roman" pitchFamily="18" charset="0"/>
                <a:cs typeface="Times New Roman" pitchFamily="18" charset="0"/>
              </a:rPr>
              <a:t> проходу через Керченську протоку.</a:t>
            </a: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чого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травні</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1992 р.</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ВР РФ заявила,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що</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документи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передання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1954 р.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Кримської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області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Україні</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мають</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юридичної</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сили</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моменту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їх</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прийняття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Прямоугольник 6"/>
          <p:cNvSpPr/>
          <p:nvPr/>
        </p:nvSpPr>
        <p:spPr>
          <a:xfrm>
            <a:off x="714348" y="357166"/>
            <a:ext cx="7640361" cy="646331"/>
          </a:xfrm>
          <a:prstGeom prst="rect">
            <a:avLst/>
          </a:prstGeom>
        </p:spPr>
        <p:txBody>
          <a:bodyPr wrap="none">
            <a:spAutoFit/>
          </a:bodyPr>
          <a:lstStyle/>
          <a:p>
            <a:r>
              <a:rPr lang="uk-UA" sz="3600" b="1" dirty="0" smtClean="0">
                <a:solidFill>
                  <a:srgbClr val="0000CC"/>
                </a:solidFill>
              </a:rPr>
              <a:t>Шахрайські дії РФ щодо  о. </a:t>
            </a:r>
            <a:r>
              <a:rPr lang="uk-UA" sz="3600" b="1" dirty="0" err="1" smtClean="0">
                <a:solidFill>
                  <a:srgbClr val="0000CC"/>
                </a:solidFill>
              </a:rPr>
              <a:t>Тузла</a:t>
            </a:r>
            <a:r>
              <a:rPr lang="uk-UA" sz="3600" b="1" dirty="0" smtClean="0">
                <a:solidFill>
                  <a:srgbClr val="0000CC"/>
                </a:solidFill>
              </a:rPr>
              <a:t> </a:t>
            </a:r>
            <a:endParaRPr lang="uk-UA" sz="3600" b="1" dirty="0">
              <a:solidFill>
                <a:srgbClr val="0000CC"/>
              </a:solidFill>
            </a:endParaRPr>
          </a:p>
        </p:txBody>
      </p:sp>
      <p:pic>
        <p:nvPicPr>
          <p:cNvPr id="18435" name="Picture 3" descr="Як це було: Хронологія передачі Криму до складу України в 1954 році"/>
          <p:cNvPicPr>
            <a:picLocks noChangeAspect="1" noChangeArrowheads="1"/>
          </p:cNvPicPr>
          <p:nvPr/>
        </p:nvPicPr>
        <p:blipFill>
          <a:blip r:embed="rId2" cstate="print"/>
          <a:srcRect/>
          <a:stretch>
            <a:fillRect/>
          </a:stretch>
        </p:blipFill>
        <p:spPr bwMode="auto">
          <a:xfrm>
            <a:off x="6215074" y="3857628"/>
            <a:ext cx="2381220" cy="2564080"/>
          </a:xfrm>
          <a:prstGeom prst="rect">
            <a:avLst/>
          </a:prstGeom>
          <a:noFill/>
        </p:spPr>
      </p:pic>
      <p:pic>
        <p:nvPicPr>
          <p:cNvPr id="18437" name="Picture 5" descr="https://img.pravda.com/images/doc/5/f/5f65930-k1.jpg"/>
          <p:cNvPicPr>
            <a:picLocks noChangeAspect="1" noChangeArrowheads="1"/>
          </p:cNvPicPr>
          <p:nvPr/>
        </p:nvPicPr>
        <p:blipFill>
          <a:blip r:embed="rId3"/>
          <a:srcRect/>
          <a:stretch>
            <a:fillRect/>
          </a:stretch>
        </p:blipFill>
        <p:spPr bwMode="auto">
          <a:xfrm>
            <a:off x="857224" y="4071942"/>
            <a:ext cx="2000264" cy="2457447"/>
          </a:xfrm>
          <a:prstGeom prst="rect">
            <a:avLst/>
          </a:prstGeom>
          <a:noFill/>
        </p:spPr>
      </p:pic>
      <p:pic>
        <p:nvPicPr>
          <p:cNvPr id="10" name="Рисунок 9" descr="https://www.20khvylyn.com/netcat_files/Image/The_transfer_of_Crimea.jpg">
            <a:hlinkClick r:id="rId4" tgtFrame="&quot;_blank&quot;"/>
          </p:cNvPr>
          <p:cNvPicPr/>
          <p:nvPr/>
        </p:nvPicPr>
        <p:blipFill>
          <a:blip r:embed="rId5" cstate="print"/>
          <a:srcRect/>
          <a:stretch>
            <a:fillRect/>
          </a:stretch>
        </p:blipFill>
        <p:spPr bwMode="auto">
          <a:xfrm>
            <a:off x="3000364" y="4429132"/>
            <a:ext cx="2976562" cy="210597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1500174"/>
            <a:ext cx="7143800" cy="4031873"/>
          </a:xfrm>
          <a:prstGeom prst="rect">
            <a:avLst/>
          </a:prstGeom>
        </p:spPr>
        <p:txBody>
          <a:bodyPr wrap="square">
            <a:spAutoFit/>
          </a:bodyPr>
          <a:lstStyle/>
          <a:p>
            <a:pPr algn="ctr"/>
            <a:r>
              <a:rPr lang="uk-UA" sz="3200" b="1" dirty="0" smtClean="0"/>
              <a:t>Територіальна цілісність або територіальна недоторканність держави</a:t>
            </a:r>
            <a:r>
              <a:rPr lang="uk-UA" sz="3200" dirty="0" smtClean="0"/>
              <a:t> — принцип міжнародного публічного права, згідно з яким територія держави є недоторканною від посягань з боку інших держав шляхом застосування військової сили або загрози силою.</a:t>
            </a:r>
            <a:endParaRPr lang="uk-UA"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433</TotalTime>
  <Words>717</Words>
  <PresentationFormat>Экран (4:3)</PresentationFormat>
  <Paragraphs>50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Поток</vt:lpstr>
      <vt:lpstr> Перевірка домашнього завдання </vt:lpstr>
      <vt:lpstr>Урок 19   Тема . Тузлівська криза.</vt:lpstr>
      <vt:lpstr>План</vt:lpstr>
      <vt:lpstr>Слайд 4</vt:lpstr>
      <vt:lpstr>Слайд 5</vt:lpstr>
      <vt:lpstr>« Асоціативний кущ»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Перевірка домашнього завдання</dc:title>
  <dc:creator>Administrator</dc:creator>
  <cp:lastModifiedBy>Administrator</cp:lastModifiedBy>
  <cp:revision>38</cp:revision>
  <dcterms:created xsi:type="dcterms:W3CDTF">2024-01-28T16:58:12Z</dcterms:created>
  <dcterms:modified xsi:type="dcterms:W3CDTF">2024-01-30T17:17:58Z</dcterms:modified>
</cp:coreProperties>
</file>