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1" r:id="rId1"/>
  </p:sldMasterIdLst>
  <p:notesMasterIdLst>
    <p:notesMasterId r:id="rId37"/>
  </p:notesMasterIdLst>
  <p:sldIdLst>
    <p:sldId id="396" r:id="rId2"/>
    <p:sldId id="381" r:id="rId3"/>
    <p:sldId id="382" r:id="rId4"/>
    <p:sldId id="383" r:id="rId5"/>
    <p:sldId id="363" r:id="rId6"/>
    <p:sldId id="390" r:id="rId7"/>
    <p:sldId id="362" r:id="rId8"/>
    <p:sldId id="307" r:id="rId9"/>
    <p:sldId id="384" r:id="rId10"/>
    <p:sldId id="397" r:id="rId11"/>
    <p:sldId id="385" r:id="rId12"/>
    <p:sldId id="386" r:id="rId13"/>
    <p:sldId id="323" r:id="rId14"/>
    <p:sldId id="387" r:id="rId15"/>
    <p:sldId id="388" r:id="rId16"/>
    <p:sldId id="365" r:id="rId17"/>
    <p:sldId id="391" r:id="rId18"/>
    <p:sldId id="366" r:id="rId19"/>
    <p:sldId id="368" r:id="rId20"/>
    <p:sldId id="370" r:id="rId21"/>
    <p:sldId id="371" r:id="rId22"/>
    <p:sldId id="389" r:id="rId23"/>
    <p:sldId id="373" r:id="rId24"/>
    <p:sldId id="392" r:id="rId25"/>
    <p:sldId id="374" r:id="rId26"/>
    <p:sldId id="375" r:id="rId27"/>
    <p:sldId id="393" r:id="rId28"/>
    <p:sldId id="376" r:id="rId29"/>
    <p:sldId id="377" r:id="rId30"/>
    <p:sldId id="378" r:id="rId31"/>
    <p:sldId id="379" r:id="rId32"/>
    <p:sldId id="380" r:id="rId33"/>
    <p:sldId id="319" r:id="rId34"/>
    <p:sldId id="395" r:id="rId35"/>
    <p:sldId id="394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FFFF00"/>
    <a:srgbClr val="000066"/>
    <a:srgbClr val="CC3300"/>
    <a:srgbClr val="FF3399"/>
    <a:srgbClr val="6600CC"/>
    <a:srgbClr val="33CC33"/>
    <a:srgbClr val="0099FF"/>
    <a:srgbClr val="FF7C80"/>
    <a:srgbClr val="BDD81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60"/>
  </p:normalViewPr>
  <p:slideViewPr>
    <p:cSldViewPr>
      <p:cViewPr varScale="1">
        <p:scale>
          <a:sx n="63" d="100"/>
          <a:sy n="63" d="100"/>
        </p:scale>
        <p:origin x="-61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BA7129-FEEC-4CDD-997B-8A3396E421AA}" type="datetimeFigureOut">
              <a:rPr lang="uk-UA"/>
              <a:pPr>
                <a:defRPr/>
              </a:pPr>
              <a:t>27.01.2024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835745B-D456-4951-B660-385EA246981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FC9B6-76F2-444A-BDD2-537A4891C263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BF83-E821-4F23-81E3-8F7A22226FF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FC9B6-76F2-444A-BDD2-537A4891C263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BF83-E821-4F23-81E3-8F7A22226FF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FC9B6-76F2-444A-BDD2-537A4891C263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BF83-E821-4F23-81E3-8F7A22226FF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FC9B6-76F2-444A-BDD2-537A4891C263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BF83-E821-4F23-81E3-8F7A22226FF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FC9B6-76F2-444A-BDD2-537A4891C263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BF83-E821-4F23-81E3-8F7A22226FF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FC9B6-76F2-444A-BDD2-537A4891C263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BF83-E821-4F23-81E3-8F7A22226FF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FC9B6-76F2-444A-BDD2-537A4891C263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BF83-E821-4F23-81E3-8F7A22226FF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FC9B6-76F2-444A-BDD2-537A4891C263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BF83-E821-4F23-81E3-8F7A22226FF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FC9B6-76F2-444A-BDD2-537A4891C263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BF83-E821-4F23-81E3-8F7A22226FF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FC9B6-76F2-444A-BDD2-537A4891C263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BF83-E821-4F23-81E3-8F7A22226FF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FC9B6-76F2-444A-BDD2-537A4891C263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BF83-E821-4F23-81E3-8F7A22226FF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FC9B6-76F2-444A-BDD2-537A4891C263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BF83-E821-4F23-81E3-8F7A22226FF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radiosvoboda.org/a/29613169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k.wikipedia.org/wiki/&#1053;&#1072;&#1094;&#1110;&#1086;&#1085;&#1072;&#1083;&#1100;&#1085;&#1072;_&#1082;&#1085;&#1080;&#1075;&#1072;_&#1087;&#1072;&#1084;'&#1103;&#1090;&#1110;_&#1078;&#1077;&#1088;&#1090;&#1074;_&#1043;&#1086;&#1083;&#1086;&#1076;&#1086;&#1084;&#1086;&#1088;&#1091;_1932&#8212;1933_&#1088;&#1086;&#1082;&#1110;&#1074;_&#1074;_&#1059;&#1082;&#1088;&#1072;&#1111;&#1085;&#1110;" TargetMode="Externa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714356"/>
            <a:ext cx="82868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r>
              <a:rPr lang="uk-UA" sz="2400" dirty="0" smtClean="0">
                <a:solidFill>
                  <a:schemeClr val="bg1"/>
                </a:solidFill>
                <a:latin typeface="+mn-lt"/>
              </a:rPr>
              <a:t>                   Перевірка домашнього завдання </a:t>
            </a:r>
          </a:p>
          <a:p>
            <a:endParaRPr lang="uk-UA" sz="2400" dirty="0" smtClean="0">
              <a:solidFill>
                <a:schemeClr val="bg1"/>
              </a:solidFill>
              <a:latin typeface="+mn-lt"/>
            </a:endParaRPr>
          </a:p>
          <a:p>
            <a:r>
              <a:rPr lang="uk-UA" sz="2400" dirty="0" smtClean="0">
                <a:solidFill>
                  <a:schemeClr val="bg1"/>
                </a:solidFill>
                <a:latin typeface="+mn-lt"/>
              </a:rPr>
              <a:t>Тема. Масові депортації, кампанія з розкуркулення, насильницька колективізація. 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+mn-lt"/>
              </a:rPr>
              <a:t>1. Колективізація – це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+mn-lt"/>
              </a:rPr>
              <a:t> 2 Курс на колективізацію взято коли було ? 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+mn-lt"/>
              </a:rPr>
              <a:t> 3. Назвіть причини колективізації ?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+mn-lt"/>
              </a:rPr>
              <a:t> 4. Які були результати та наслідки колективізації? </a:t>
            </a:r>
            <a:endParaRPr lang="uk-UA" sz="2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43174" y="857232"/>
            <a:ext cx="4415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>
                <a:solidFill>
                  <a:srgbClr val="FF0000"/>
                </a:solidFill>
                <a:latin typeface="+mn-lt"/>
              </a:rPr>
              <a:t>« Асоціативний кущ»</a:t>
            </a:r>
            <a:endParaRPr lang="uk-UA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2428868"/>
            <a:ext cx="6233181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uk-UA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 чим у вас асоціюється слово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43042" y="3571876"/>
            <a:ext cx="6072230" cy="128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uk-UA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ТЕРОР</a:t>
            </a:r>
            <a:r>
              <a:rPr lang="uk-UA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87682"/>
            <a:ext cx="85010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Терор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(лат. 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terror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— страх,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жах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  -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неприховане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насилля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представників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державного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апарату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народу 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метою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придушення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опозиції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всього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загалу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метою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викликати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жах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залишити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думки про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опір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642918"/>
            <a:ext cx="1224136" cy="1862048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tx1">
                <a:lumMod val="95000"/>
                <a:lumOff val="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1500" b="1" i="1" dirty="0" smtClean="0"/>
              <a:t>Т</a:t>
            </a:r>
            <a:endParaRPr lang="ru-RU" sz="115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143108" y="714356"/>
            <a:ext cx="1224136" cy="1862048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tx1">
                <a:lumMod val="95000"/>
                <a:lumOff val="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1500" b="1" i="1" dirty="0" smtClean="0"/>
              <a:t>Е</a:t>
            </a:r>
            <a:endParaRPr lang="ru-RU" sz="115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643306" y="500042"/>
            <a:ext cx="1224136" cy="1862048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tx1">
                <a:lumMod val="95000"/>
                <a:lumOff val="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1500" b="1" i="1" dirty="0" smtClean="0"/>
              <a:t>Р</a:t>
            </a:r>
            <a:endParaRPr lang="ru-RU" sz="115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143504" y="571480"/>
            <a:ext cx="1224136" cy="1862048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tx1">
                <a:lumMod val="95000"/>
                <a:lumOff val="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1500" b="1" i="1" dirty="0" smtClean="0"/>
              <a:t>О</a:t>
            </a:r>
            <a:endParaRPr lang="ru-RU" sz="115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643702" y="714356"/>
            <a:ext cx="1224136" cy="1862048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tx1">
                <a:lumMod val="95000"/>
                <a:lumOff val="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1500" b="1" i="1" dirty="0" smtClean="0"/>
              <a:t>Р</a:t>
            </a:r>
            <a:endParaRPr lang="ru-RU" sz="11500" b="1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8604"/>
            <a:ext cx="87154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1930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рік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–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створення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ГУЛАГу</a:t>
            </a:r>
            <a:endParaRPr lang="ru-RU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(Головного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управління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таборів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14282" y="2500306"/>
            <a:ext cx="3255963" cy="1668462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Політичні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>
              <a:defRPr/>
            </a:pP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репресії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1920-1930-х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рр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786314" y="2143116"/>
            <a:ext cx="3429000" cy="908050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Розкуркулення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429256" y="3286124"/>
            <a:ext cx="3505200" cy="1066800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Боротьба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з </a:t>
            </a:r>
          </a:p>
          <a:p>
            <a:pPr algn="ctr">
              <a:defRPr/>
            </a:pP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шкідництвом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00562" y="5072074"/>
            <a:ext cx="3505200" cy="1392238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Політичні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репресії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та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репресії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в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армії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14348" y="5214950"/>
            <a:ext cx="2743200" cy="1219200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Депортація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>
              <a:defRPr/>
            </a:pP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народів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8328408">
            <a:off x="3829233" y="3935693"/>
            <a:ext cx="357190" cy="1342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право 8"/>
          <p:cNvSpPr/>
          <p:nvPr/>
        </p:nvSpPr>
        <p:spPr>
          <a:xfrm>
            <a:off x="3571868" y="2500306"/>
            <a:ext cx="114300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право 9"/>
          <p:cNvSpPr/>
          <p:nvPr/>
        </p:nvSpPr>
        <p:spPr>
          <a:xfrm>
            <a:off x="3571868" y="3500438"/>
            <a:ext cx="1714512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елка вниз 12"/>
          <p:cNvSpPr/>
          <p:nvPr/>
        </p:nvSpPr>
        <p:spPr>
          <a:xfrm>
            <a:off x="2000232" y="4214818"/>
            <a:ext cx="428628" cy="928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429000"/>
            <a:ext cx="292895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5720" y="319089"/>
            <a:ext cx="8534752" cy="2985433"/>
          </a:xfrm>
          <a:prstGeom prst="rect">
            <a:avLst/>
          </a:prstGeom>
          <a:solidFill>
            <a:srgbClr val="FF9933">
              <a:alpha val="53000"/>
            </a:srgb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терор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найменування періоду в історії СРСР (1937 — 1938 роки), коли сталінські репресії були різко посилені й доведені до максимуму своєї інтенсивності. Інша поширена назва цього </a:t>
            </a:r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«Єжо́вщина», пов'язана з тим, що керівником народного комісаріату внутрішніх справ у той час був Микола Іванович Єжов</a:t>
            </a:r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Сигналом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початку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послужило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вбивство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Кірова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1934 р. ЦВК і РНК СРСР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прийняли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постанову «Про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діючі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кримінально-процесуальні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союзних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Рисунок 4" descr="Ежов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8934"/>
            <a:ext cx="2786082" cy="353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AutoShape 2" descr="C:\Users\Administrator\Desktop\07_jNU0aJV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436" name="AutoShape 4" descr="C:\Users\Administrator\Desktop\07_jNU0aJV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438" name="AutoShape 6" descr="C:\Users\Administrator\Desktop\07_jNU0aJV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8440" name="Picture 8" descr="©  Фото личный архив Натальи Хаютиной"/>
          <p:cNvPicPr>
            <a:picLocks noChangeAspect="1" noChangeArrowheads="1"/>
          </p:cNvPicPr>
          <p:nvPr/>
        </p:nvPicPr>
        <p:blipFill>
          <a:blip r:embed="rId4"/>
          <a:srcRect l="28750" t="2219" r="2500"/>
          <a:stretch>
            <a:fillRect/>
          </a:stretch>
        </p:blipFill>
        <p:spPr bwMode="auto">
          <a:xfrm>
            <a:off x="5643570" y="3071810"/>
            <a:ext cx="3394112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57166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defRPr/>
            </a:pP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Сигналом до початку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масових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репресій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послужило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вбивство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Сергія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Кірова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1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грудня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1934 р.  1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грудня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1934 р. за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ініціативою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Сталіна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ЦВК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і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РНК СРСР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прийняли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постанову «Про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внесення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змін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у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діючі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кримінально-процесуальні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кодекси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союзних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республік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»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наступного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rgbClr val="000066"/>
                </a:solidFill>
                <a:latin typeface="Calibri" pitchFamily="34" charset="0"/>
              </a:rPr>
              <a:t>змісту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:</a:t>
            </a:r>
            <a:endParaRPr lang="ru-RU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3" name="Рисунок 1" descr="m9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8"/>
            <a:ext cx="292895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14744" y="1571612"/>
            <a:ext cx="50006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Слідство в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цих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справах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закінчувати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в            строк не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більше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десяти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днів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;</a:t>
            </a:r>
          </a:p>
          <a:p>
            <a:pPr marL="342900" indent="-342900" algn="ctr">
              <a:buFont typeface="Wingdings" pitchFamily="2" charset="2"/>
              <a:buChar char="§"/>
              <a:defRPr/>
            </a:pP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Обвинувальний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висновок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вручати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обвинувачуваним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за одну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добу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до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розгляду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справи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суді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;</a:t>
            </a:r>
          </a:p>
          <a:p>
            <a:pPr marL="342900" indent="-342900" algn="ctr">
              <a:buFont typeface="Wingdings" pitchFamily="2" charset="2"/>
              <a:buChar char="§"/>
              <a:defRPr/>
            </a:pP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Справи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слухати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без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участі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сторін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;</a:t>
            </a:r>
          </a:p>
          <a:p>
            <a:pPr marL="342900" indent="-342900" algn="ctr">
              <a:buFont typeface="Wingdings" pitchFamily="2" charset="2"/>
              <a:buChar char="§"/>
              <a:defRPr/>
            </a:pP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Касаційного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оскарження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вироків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, як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і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подачі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клопотань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про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помилування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, не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допускати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;</a:t>
            </a:r>
          </a:p>
          <a:p>
            <a:pPr marL="342900" indent="-342900" algn="ctr">
              <a:buFont typeface="Wingdings" pitchFamily="2" charset="2"/>
              <a:buChar char="§"/>
              <a:defRPr/>
            </a:pP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Вирок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до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вищої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міри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покарання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здійснювати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негайно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після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винесення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вироку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5286388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Протягом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декількох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наступних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років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Сталін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використовував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убивство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Кірова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як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привід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для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остаточної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розправи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з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колишніми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політичними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супротивниками,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що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очолювали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різні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опозиційні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лінії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партії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в 1920-і роки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або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що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брали в них участь. </a:t>
            </a:r>
          </a:p>
          <a:p>
            <a:pPr algn="ctr">
              <a:defRPr/>
            </a:pP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Всі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вони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були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знищені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за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звинуваченнями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терористичній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</a:rPr>
              <a:t>діяльності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571480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Було </a:t>
            </a:r>
            <a:r>
              <a:rPr lang="uk-UA" sz="2400" dirty="0" err="1" smtClean="0">
                <a:solidFill>
                  <a:schemeClr val="bg1"/>
                </a:solidFill>
              </a:rPr>
              <a:t>принято</a:t>
            </a:r>
            <a:r>
              <a:rPr lang="uk-UA" sz="2400" dirty="0" smtClean="0">
                <a:solidFill>
                  <a:schemeClr val="bg1"/>
                </a:solidFill>
              </a:rPr>
              <a:t> закон, згідно з яким робітника за найменшу провину звільняли з роботи, залишаючи без картки споживача, із подальшим виселенням його сім’ї з квартири.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0" y="2000240"/>
            <a:ext cx="2952328" cy="40320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720" y="2571744"/>
            <a:ext cx="56436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Одним з найгучніших процесів за сталінського терору була </a:t>
            </a:r>
            <a:r>
              <a:rPr lang="uk-UA" sz="2800" dirty="0" err="1" smtClean="0">
                <a:solidFill>
                  <a:schemeClr val="bg1"/>
                </a:solidFill>
              </a:rPr>
              <a:t>т.з</a:t>
            </a:r>
            <a:r>
              <a:rPr lang="uk-UA" sz="2800" dirty="0" smtClean="0">
                <a:solidFill>
                  <a:schemeClr val="bg1"/>
                </a:solidFill>
              </a:rPr>
              <a:t>. «Шахтинська справа» 1928 року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000504"/>
            <a:ext cx="5515372" cy="264318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332656"/>
            <a:ext cx="7416824" cy="1008112"/>
          </a:xfrm>
          <a:solidFill>
            <a:srgbClr val="FF9933">
              <a:alpha val="47000"/>
            </a:srgbClr>
          </a:solidFill>
        </p:spPr>
        <p:txBody>
          <a:bodyPr>
            <a:normAutofit fontScale="90000"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1928 </a:t>
            </a:r>
            <a:r>
              <a:rPr lang="ru-RU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lang="uk-UA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– Шахтинська справа</a:t>
            </a:r>
            <a:r>
              <a:rPr lang="ru-RU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1556793"/>
            <a:ext cx="5472607" cy="4183236"/>
          </a:xfrm>
        </p:spPr>
        <p:txBody>
          <a:bodyPr/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Репресії проти технічної 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інтелігенції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Аналогічними </a:t>
            </a:r>
            <a:r>
              <a:rPr lang="uk-UA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шахтинської справи </a:t>
            </a:r>
            <a:r>
              <a:rPr lang="uk-UA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стають: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uk-UA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справа </a:t>
            </a:r>
            <a:r>
              <a:rPr lang="uk-UA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“харківського центра” </a:t>
            </a:r>
            <a:r>
              <a:rPr lang="uk-UA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шкідників;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uk-UA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справа </a:t>
            </a:r>
            <a:r>
              <a:rPr lang="uk-UA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“московського центра” </a:t>
            </a:r>
            <a:r>
              <a:rPr lang="uk-UA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шкідників;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uk-UA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справа СВУ;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uk-UA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справа </a:t>
            </a:r>
            <a:r>
              <a:rPr lang="uk-UA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“Трудової селянської партії</a:t>
            </a:r>
            <a:r>
              <a:rPr lang="uk-UA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uk-UA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t="26110"/>
          <a:stretch>
            <a:fillRect/>
          </a:stretch>
        </p:blipFill>
        <p:spPr>
          <a:xfrm>
            <a:off x="5995902" y="1785926"/>
            <a:ext cx="2933850" cy="4892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5000636"/>
            <a:ext cx="2843972" cy="1705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5695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357166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«Справа про контрреволюційну організацію інженерів та техніків, що працювали в кам'яновугільній промисловості СРСР» — сфабрикований судовий процес над «шкідниками» у вугільній промисловості у Шахтинському районі Донбасу. Перший політичний процес в СРСР, під час якого засуджено велику групу керівників вугільної промисловості Донбасу. Проходив 18 травня — 6 липня 1928 у Москві.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1736" y="1857364"/>
            <a:ext cx="5929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ОДПУ висунула обвинувачення підсудним у намаганні </a:t>
            </a:r>
            <a:r>
              <a:rPr lang="uk-UA" b="1" dirty="0" smtClean="0">
                <a:solidFill>
                  <a:srgbClr val="FFFF00"/>
                </a:solidFill>
              </a:rPr>
              <a:t>зруйнувати вугільну промисловість Донбасу — найважливішої паливної бази СРСР і таким чином зірвати індустріалізацію СРСР</a:t>
            </a:r>
            <a:r>
              <a:rPr lang="uk-UA" dirty="0" smtClean="0">
                <a:solidFill>
                  <a:srgbClr val="FFFF00"/>
                </a:solidFill>
              </a:rPr>
              <a:t> .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16"/>
            <a:ext cx="2571726" cy="26432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71736" y="3286124"/>
            <a:ext cx="6572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Зрештою, суд виправдав чотирьох підсудних, чотирьом призначив заходи покарання умовно, дев'ять чоловік були ув'язнені на термін від одного до трьох років. Більшість обвинувачених було засуджено на тривалі терміни – від чотирьох до десяти років, 11 осіб були засуджені до розстрілу.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4929198"/>
            <a:ext cx="8215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«Шахтинська справа» стала початком масових репресій проти технічної еліти не тільки на шахтах, а й взагалі у промисловості. Поняття «</a:t>
            </a:r>
            <a:r>
              <a:rPr lang="uk-UA" dirty="0" err="1" smtClean="0">
                <a:solidFill>
                  <a:schemeClr val="bg1"/>
                </a:solidFill>
              </a:rPr>
              <a:t>шахтинці</a:t>
            </a:r>
            <a:r>
              <a:rPr lang="uk-UA" dirty="0" smtClean="0">
                <a:solidFill>
                  <a:schemeClr val="bg1"/>
                </a:solidFill>
              </a:rPr>
              <a:t>» почало використовуватись, як загальне для так званих «шкідників». В пресі йшла пропагандистська кампанія, в колективах проходили збори і мітинги. Згодом за допомогою «пильних робітників» були арештовані понад чверть інженерів не тільки Шахтинського району, а й усього Донбасу.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92887" cy="1224138"/>
          </a:xfrm>
          <a:solidFill>
            <a:srgbClr val="FF9933">
              <a:alpha val="47000"/>
            </a:srgbClr>
          </a:solidFill>
        </p:spPr>
        <p:txBody>
          <a:bodyPr>
            <a:normAutofit fontScale="90000"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1930 р. – </a:t>
            </a:r>
            <a:r>
              <a:rPr lang="en-US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ru-RU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права  СВУ. </a:t>
            </a:r>
            <a:r>
              <a:rPr lang="ru-RU" sz="3600" b="1" cap="none" spc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b="1" cap="none" spc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b="1" cap="none" spc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Репресії </a:t>
            </a:r>
            <a:r>
              <a:rPr lang="ru-RU" sz="36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проти</a:t>
            </a:r>
            <a:r>
              <a:rPr lang="ru-RU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української</a:t>
            </a:r>
            <a:r>
              <a:rPr lang="ru-RU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ru-RU" sz="36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інтелігенції</a:t>
            </a:r>
            <a:r>
              <a:rPr lang="ru-RU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1772815"/>
            <a:ext cx="5472607" cy="3967213"/>
          </a:xfrm>
        </p:spPr>
        <p:txBody>
          <a:bodyPr>
            <a:normAutofit fontScale="92500"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Спі́лки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ви́зволення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Украї́ни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показовий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45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керівниками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діячами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СВУ,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відбувся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оперному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Харкові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9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до 19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1930 року.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Судили </a:t>
            </a:r>
            <a:r>
              <a:rPr lang="uk-UA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чоловік, а репресували </a:t>
            </a:r>
            <a:r>
              <a:rPr lang="uk-UA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474.</a:t>
            </a:r>
            <a:endParaRPr lang="uk-UA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Репресії </a:t>
            </a:r>
            <a:r>
              <a:rPr lang="uk-UA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 діячів українізації та української культури («</a:t>
            </a:r>
            <a:r>
              <a:rPr lang="uk-UA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бывших</a:t>
            </a:r>
            <a:r>
              <a:rPr lang="uk-UA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  <a:endParaRPr lang="uk-UA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Знищення </a:t>
            </a:r>
            <a:r>
              <a:rPr lang="uk-UA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можливих захисників українського </a:t>
            </a:r>
            <a:r>
              <a:rPr lang="uk-UA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селянства.  </a:t>
            </a:r>
            <a:endParaRPr lang="uk-UA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Репресії </a:t>
            </a:r>
            <a:r>
              <a:rPr lang="uk-UA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 українського </a:t>
            </a:r>
            <a:r>
              <a:rPr lang="uk-UA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селянства.</a:t>
            </a:r>
            <a:endParaRPr lang="uk-UA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437112"/>
            <a:ext cx="3048264" cy="2170364"/>
          </a:xfrm>
          <a:prstGeom prst="rect">
            <a:avLst/>
          </a:prstGeom>
        </p:spPr>
      </p:pic>
      <p:pic>
        <p:nvPicPr>
          <p:cNvPr id="8" name="Picture 2" descr="http://vsiknygy.net.ua/wp-content/uploads/2012/02/271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913" y="1772667"/>
            <a:ext cx="3196503" cy="244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61623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44825"/>
            <a:ext cx="8208911" cy="3895204"/>
          </a:xfrm>
        </p:spPr>
        <p:txBody>
          <a:bodyPr/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    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1931 р.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відбувся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так званого „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центру”, за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репресовані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інтелігенції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3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uk-UA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Репресії </a:t>
            </a:r>
            <a:r>
              <a:rPr lang="uk-UA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 українських </a:t>
            </a:r>
            <a:r>
              <a:rPr lang="uk-UA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істориків.</a:t>
            </a:r>
            <a:endParaRPr lang="ru-RU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uk-UA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Арешт і заслання М. </a:t>
            </a:r>
            <a:r>
              <a:rPr lang="uk-UA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Грушевського.  </a:t>
            </a:r>
            <a:endParaRPr lang="ru-RU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uk-UA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Смерть  М. Грушевського у м. </a:t>
            </a:r>
            <a:r>
              <a:rPr lang="uk-UA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Кисловодську.  </a:t>
            </a:r>
            <a:endParaRPr lang="ru-RU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black">
          <a:xfrm>
            <a:off x="755576" y="332656"/>
            <a:ext cx="7992887" cy="1224138"/>
          </a:xfrm>
          <a:prstGeom prst="rect">
            <a:avLst/>
          </a:prstGeom>
          <a:solidFill>
            <a:srgbClr val="FF9933">
              <a:alpha val="47000"/>
            </a:srgbClr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1931р. – </a:t>
            </a:r>
            <a:r>
              <a:rPr lang="en-US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ru-RU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права  УНЦ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77072"/>
            <a:ext cx="1728192" cy="2565604"/>
          </a:xfrm>
          <a:prstGeom prst="rect">
            <a:avLst/>
          </a:prstGeom>
        </p:spPr>
      </p:pic>
      <p:pic>
        <p:nvPicPr>
          <p:cNvPr id="6" name="Picture 5" descr="http://upload.wikimedia.org/wikipedia/uk/2/21/%D0%AF%D0%B2%D0%BE%D1%80%D1%81%D1%8C%D0%BA%D0%B8%D0%B9_%D0%9C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2099" y="4077072"/>
            <a:ext cx="1861949" cy="2565604"/>
          </a:xfrm>
          <a:prstGeom prst="rect">
            <a:avLst/>
          </a:prstGeom>
          <a:noFill/>
        </p:spPr>
      </p:pic>
      <p:pic>
        <p:nvPicPr>
          <p:cNvPr id="7" name="Picture 8" descr="http://his.img.pravda.com/images/doc/f/b/fb56f06-pic-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000504"/>
            <a:ext cx="2777437" cy="285749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99594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785926"/>
            <a:ext cx="8715404" cy="1828800"/>
          </a:xfrm>
        </p:spPr>
        <p:txBody>
          <a:bodyPr/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+mn-lt"/>
              </a:rPr>
              <a:t>Урок  2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0</a:t>
            </a:r>
            <a:r>
              <a:rPr lang="uk-UA" sz="2400" dirty="0" smtClean="0">
                <a:solidFill>
                  <a:schemeClr val="bg1"/>
                </a:solidFill>
                <a:latin typeface="+mn-lt"/>
              </a:rPr>
              <a:t>   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+mn-lt"/>
              </a:rPr>
            </a:br>
            <a:r>
              <a:rPr lang="uk-UA" sz="3600" dirty="0" smtClean="0">
                <a:solidFill>
                  <a:srgbClr val="002060"/>
                </a:solidFill>
                <a:effectLst/>
                <a:latin typeface="+mn-lt"/>
              </a:rPr>
              <a:t>Тема. Політичні процеси кінця 1920-х – початку 1930-х рр. </a:t>
            </a:r>
            <a:br>
              <a:rPr lang="uk-UA" sz="360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uk-UA" sz="3600" dirty="0" smtClean="0">
                <a:solidFill>
                  <a:srgbClr val="002060"/>
                </a:solidFill>
                <a:effectLst/>
                <a:latin typeface="+mn-lt"/>
              </a:rPr>
              <a:t>Масові репресії.</a:t>
            </a:r>
            <a:endParaRPr lang="uk-UA" sz="3600" dirty="0">
              <a:solidFill>
                <a:srgbClr val="002060"/>
              </a:solidFill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1772817"/>
            <a:ext cx="5616623" cy="3967212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Репресії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 діячів  української культури та носіїв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історичної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народної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black">
          <a:xfrm>
            <a:off x="755576" y="332656"/>
            <a:ext cx="7992887" cy="1224138"/>
          </a:xfrm>
          <a:prstGeom prst="rect">
            <a:avLst/>
          </a:prstGeom>
          <a:solidFill>
            <a:srgbClr val="FF9933">
              <a:alpha val="47000"/>
            </a:srgbClr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1932 р. – розстріл </a:t>
            </a:r>
            <a:r>
              <a:rPr lang="ru-RU" sz="36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українських</a:t>
            </a:r>
            <a:r>
              <a:rPr lang="ru-RU" sz="36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кобзарів</a:t>
            </a:r>
            <a:endParaRPr lang="ru-RU" sz="3600" b="1" cap="none" spc="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d:\Yaroslav\Desktop\урок 2016 методпортал\images.jpg"/>
          <p:cNvPicPr>
            <a:picLocks noChangeAspect="1" noChangeArrowheads="1"/>
          </p:cNvPicPr>
          <p:nvPr/>
        </p:nvPicPr>
        <p:blipFill>
          <a:blip r:embed="rId2" cstate="print"/>
          <a:srcRect l="15714"/>
          <a:stretch>
            <a:fillRect/>
          </a:stretch>
        </p:blipFill>
        <p:spPr bwMode="auto">
          <a:xfrm>
            <a:off x="6156176" y="1772817"/>
            <a:ext cx="2880320" cy="191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+Все для роботи\10 клас. Все для уроків\10 клас. Історія України\+Тема 7. Соц.-ек. та пол.  перетв. (1929 – 1938)\+Урок 114-115 Масові репресії\p9PB5e1rRO4.jpg"/>
          <p:cNvPicPr>
            <a:picLocks noChangeAspect="1" noChangeArrowheads="1"/>
          </p:cNvPicPr>
          <p:nvPr/>
        </p:nvPicPr>
        <p:blipFill rotWithShape="1">
          <a:blip r:embed="rId3" cstate="print"/>
          <a:srcRect l="2993" t="32206" r="4008" b="13428"/>
          <a:stretch/>
        </p:blipFill>
        <p:spPr bwMode="auto">
          <a:xfrm>
            <a:off x="251521" y="3068960"/>
            <a:ext cx="576063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Yaroslav\Desktop\урок 2016 методпортал\p1030789_novyy_razmer-358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1913" y="3908792"/>
            <a:ext cx="1908845" cy="254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29948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black">
          <a:xfrm>
            <a:off x="362454" y="188640"/>
            <a:ext cx="8424935" cy="1152128"/>
          </a:xfrm>
          <a:prstGeom prst="rect">
            <a:avLst/>
          </a:prstGeom>
          <a:solidFill>
            <a:srgbClr val="FF9933">
              <a:alpha val="47000"/>
            </a:srgbClr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29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Українська </a:t>
            </a:r>
            <a:r>
              <a:rPr lang="ru-RU" sz="29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Автокефальна</a:t>
            </a:r>
            <a:r>
              <a:rPr lang="ru-RU" sz="29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9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Православна</a:t>
            </a:r>
            <a:r>
              <a:rPr lang="ru-RU" sz="29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9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Церква</a:t>
            </a:r>
            <a:r>
              <a:rPr lang="ru-RU" sz="37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lang="ru-RU" sz="3700" b="1" cap="none" spc="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defRPr/>
            </a:pPr>
            <a:r>
              <a:rPr lang="ru-RU" sz="2500" b="1" cap="none" spc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ru-RU" sz="25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УАПЦ)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355976" y="1700809"/>
            <a:ext cx="4608512" cy="4039220"/>
          </a:xfrm>
        </p:spPr>
        <p:txBody>
          <a:bodyPr>
            <a:no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Все 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священство та активні вірні УАПЦ були заарештовані, заслані та розстріляні НКВД протягом 1930 — 1937 рр. Напередодні Другої світової війни були ліквідовані майже всі прояви УАПЦ в </a:t>
            </a:r>
            <a:r>
              <a:rPr 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підрадянській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Україні.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Вже 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через 7 років ліквідація УАПЦ завершується. Було розстріляно колишнього митрополита УАПЦ Василя </a:t>
            </a:r>
            <a:r>
              <a:rPr lang="uk-UA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Липківського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</a:t>
            </a:r>
            <a:r>
              <a:rPr lang="uk-UA" sz="2400" dirty="0">
                <a:solidFill>
                  <a:srgbClr val="1E9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solidFill>
                  <a:srgbClr val="1E9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9" descr="http://www.territoryterror.org.ua/image.php?ci_themeid=129&amp;fileno=2&amp;x=250&amp;y=2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3" y="1484784"/>
            <a:ext cx="1974438" cy="2304256"/>
          </a:xfrm>
          <a:prstGeom prst="rect">
            <a:avLst/>
          </a:prstGeom>
          <a:noFill/>
        </p:spPr>
      </p:pic>
      <p:pic>
        <p:nvPicPr>
          <p:cNvPr id="9" name="Picture 11" descr="http://upload.wikimedia.org/wikipedia/uk/a/ab/EpyskopyUAPC(194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4079313"/>
            <a:ext cx="1974439" cy="2374023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316" y="2185548"/>
            <a:ext cx="1909295" cy="27556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14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1932 – 1937 рр. – </a:t>
            </a:r>
            <a:r>
              <a:rPr lang="uk-UA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“безбожна</a:t>
            </a:r>
            <a:r>
              <a:rPr lang="uk-UA" sz="2800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пятирічка”</a:t>
            </a:r>
            <a:r>
              <a:rPr lang="uk-UA" sz="2800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Проголошено курс на ліквідацію в СРСР усіх релігійних конфесій і зовнішніх виявів релігійності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uk-UA" sz="280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2" descr="ÐÐ°ÑÑÐ¸Ð½ÐºÐ¸ Ð¿Ð¾ Ð·Ð°Ð¿ÑÐ¾ÑÑ Ð±ÐµÐ·Ð±Ð¾Ð¶Ð½Ð° Ð¿'ÑÑÐ¸ÑÑÑÐºÐ°"/>
          <p:cNvPicPr>
            <a:picLocks noChangeAspect="1" noChangeArrowheads="1"/>
          </p:cNvPicPr>
          <p:nvPr/>
        </p:nvPicPr>
        <p:blipFill>
          <a:blip r:embed="rId2" cstate="print"/>
          <a:srcRect l="17128" r="16723"/>
          <a:stretch>
            <a:fillRect/>
          </a:stretch>
        </p:blipFill>
        <p:spPr bwMode="auto">
          <a:xfrm>
            <a:off x="285720" y="2714620"/>
            <a:ext cx="3746205" cy="3185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455" y="1556793"/>
            <a:ext cx="5649705" cy="4183236"/>
          </a:xfrm>
        </p:spPr>
        <p:txBody>
          <a:bodyPr>
            <a:normAutofit fontScale="92500"/>
          </a:bodyPr>
          <a:lstStyle/>
          <a:p>
            <a:pPr marL="0" lvl="0" indent="0">
              <a:spcBef>
                <a:spcPts val="0"/>
              </a:spcBef>
              <a:buClrTx/>
              <a:buNone/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Голодомо́р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1932–1933 років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масовий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навмисно зорганізований 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радянською владою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голод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призвів до багатомільйонних людських втрат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ClrTx/>
              <a:buNone/>
              <a:defRPr/>
            </a:pP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Загинуло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 6,5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чоловік.</a:t>
            </a:r>
            <a:endParaRPr lang="uk-UA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Викликаний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свідомими і цілеспрямованими заходами вищого керівництва Радянського Союзу на чолі зі Сталіним, розрахованими на придушення українського національно-визвольного руху і фізичного знищення частини українських селян.</a:t>
            </a:r>
            <a:endParaRPr lang="uk-UA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black">
          <a:xfrm>
            <a:off x="362454" y="476672"/>
            <a:ext cx="8424935" cy="792088"/>
          </a:xfrm>
          <a:prstGeom prst="rect">
            <a:avLst/>
          </a:prstGeom>
          <a:solidFill>
            <a:srgbClr val="FF9933">
              <a:alpha val="47000"/>
            </a:srgbClr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32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1932 - 1933 </a:t>
            </a:r>
            <a:r>
              <a:rPr lang="ru-RU" sz="32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рр</a:t>
            </a:r>
            <a:r>
              <a:rPr lang="ru-RU" sz="32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– Голодомор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5366571"/>
            <a:ext cx="2251428" cy="1368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045" y="1556793"/>
            <a:ext cx="2658743" cy="2088231"/>
          </a:xfrm>
          <a:prstGeom prst="rect">
            <a:avLst/>
          </a:prstGeom>
        </p:spPr>
      </p:pic>
      <p:pic>
        <p:nvPicPr>
          <p:cNvPr id="7" name="Picture 6" descr="http://www.ukrnationalism.org.ua/get/img.cgi?n=86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5031" y="4365104"/>
            <a:ext cx="2658743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00972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 smtClean="0">
                <a:solidFill>
                  <a:srgbClr val="FFFF00"/>
                </a:solidFill>
                <a:latin typeface="Monotype Corsiva" pitchFamily="66" charset="0"/>
              </a:rPr>
              <a:t>Свідчення очевидців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71612"/>
            <a:ext cx="5186370" cy="4709160"/>
          </a:xfrm>
        </p:spPr>
        <p:txBody>
          <a:bodyPr/>
          <a:lstStyle/>
          <a:p>
            <a:pPr marL="342900" indent="-342900" algn="just">
              <a:lnSpc>
                <a:spcPts val="2100"/>
              </a:lnSpc>
              <a:buFont typeface="Lucida Sans" pitchFamily="34" charset="0"/>
              <a:buAutoNum type="arabicPeriod"/>
            </a:pPr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Спогади вже старого ветерана про трагедію своєї "малої батьківщини" - села </a:t>
            </a:r>
            <a:r>
              <a:rPr lang="uk-UA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Званівка</a:t>
            </a:r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 Донеччині в1932-1933 роках</a:t>
            </a:r>
            <a:endParaRPr lang="ru-RU" sz="2000" dirty="0" smtClean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Lucida Sans" pitchFamily="34" charset="0"/>
              <a:buAutoNum type="arabicPeriod"/>
            </a:pPr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ПУТІЛІНА Алла Федорівна, 1956 року народження, м. Донецьк, записано зі спогадів своєї бабусі, (одиниця збереження № 1470)</a:t>
            </a:r>
            <a:r>
              <a:rPr lang="uk-UA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rgbClr val="0000FF"/>
              </a:solidFill>
              <a:latin typeface="Calibri" pitchFamily="34" charset="0"/>
            </a:endParaRPr>
          </a:p>
          <a:p>
            <a:pPr>
              <a:buNone/>
            </a:pPr>
            <a:endParaRPr lang="uk-UA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14282" y="4214818"/>
            <a:ext cx="5286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https://www.radiosvoboda.org/a/29613169.html</a:t>
            </a:r>
            <a:endParaRPr lang="uk-UA" dirty="0"/>
          </a:p>
        </p:txBody>
      </p:sp>
      <p:pic>
        <p:nvPicPr>
          <p:cNvPr id="5" name="Picture 6" descr="https://www.spilka.pt/images/novyny/2018/10/10.JPG"/>
          <p:cNvPicPr>
            <a:picLocks noChangeAspect="1" noChangeArrowheads="1"/>
          </p:cNvPicPr>
          <p:nvPr/>
        </p:nvPicPr>
        <p:blipFill>
          <a:blip r:embed="rId3"/>
          <a:srcRect l="30083" t="10809" r="14175" b="31580"/>
          <a:stretch>
            <a:fillRect/>
          </a:stretch>
        </p:blipFill>
        <p:spPr bwMode="auto">
          <a:xfrm>
            <a:off x="5643570" y="1285860"/>
            <a:ext cx="331628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4357694"/>
            <a:ext cx="21431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4714884"/>
            <a:ext cx="6000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https://uk.wikipedia.org/wiki/</a:t>
            </a:r>
            <a:r>
              <a:rPr lang="uk-UA" dirty="0" smtClean="0">
                <a:hlinkClick r:id="rId5"/>
              </a:rPr>
              <a:t>Національна_книга_пам%27яті_жертв_Голодомору_1932—1933_років_в_Україні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5500702"/>
            <a:ext cx="6143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https://uk.wikipedia.org/wiki/</a:t>
            </a:r>
            <a:r>
              <a:rPr lang="uk-UA" dirty="0" smtClean="0">
                <a:hlinkClick r:id="rId5"/>
              </a:rPr>
              <a:t>Національна_книга_пам%27яті_жертв_Голодомору_1932—1933_років_в_Україні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643" y="1462996"/>
            <a:ext cx="4404361" cy="4277032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Репресії </a:t>
            </a:r>
            <a:r>
              <a:rPr lang="uk-UA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 української  творчої </a:t>
            </a:r>
            <a:r>
              <a:rPr lang="uk-UA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інтелігенції.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Початок </a:t>
            </a:r>
            <a:r>
              <a:rPr lang="uk-UA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згортання </a:t>
            </a:r>
            <a:r>
              <a:rPr lang="uk-UA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українізації.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Репресували </a:t>
            </a:r>
            <a:r>
              <a:rPr lang="uk-UA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</a:t>
            </a:r>
            <a:r>
              <a:rPr lang="uk-UA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Вишню.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1933</a:t>
            </a:r>
            <a:r>
              <a:rPr lang="uk-UA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самогубство М. </a:t>
            </a:r>
            <a:r>
              <a:rPr lang="uk-UA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Хвильового,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Скрипника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У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грудні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1934 р. у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справі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званого „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білогвардійців-терористів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засуджено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розстрілу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інтелігенції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Черговими </a:t>
            </a:r>
            <a:r>
              <a:rPr lang="uk-UA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жертвами репресій стали</a:t>
            </a:r>
            <a:r>
              <a:rPr lang="uk-UA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Куліш, М. Зеров, Є. Плужник.</a:t>
            </a:r>
            <a:endParaRPr lang="uk-UA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uk-UA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black">
          <a:xfrm>
            <a:off x="362454" y="476672"/>
            <a:ext cx="8424935" cy="792088"/>
          </a:xfrm>
          <a:prstGeom prst="rect">
            <a:avLst/>
          </a:prstGeom>
          <a:solidFill>
            <a:srgbClr val="FF9933">
              <a:alpha val="47000"/>
            </a:srgbClr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3200" b="1" cap="none" spc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1933 - 1934 </a:t>
            </a:r>
            <a:r>
              <a:rPr lang="ru-RU" sz="3200" b="1" cap="none" spc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рр</a:t>
            </a:r>
            <a:r>
              <a:rPr lang="ru-RU" sz="32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– </a:t>
            </a:r>
            <a:r>
              <a:rPr lang="en-US" sz="32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ru-RU" sz="32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права  УВО</a:t>
            </a:r>
          </a:p>
        </p:txBody>
      </p:sp>
      <p:pic>
        <p:nvPicPr>
          <p:cNvPr id="5" name="Picture 3" descr="d:\Yaroslav\Desktop\урок 2016 методпортал\О._Вишн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9004" y="1462996"/>
            <a:ext cx="1720720" cy="235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1462996"/>
            <a:ext cx="1788602" cy="2350095"/>
          </a:xfrm>
          <a:prstGeom prst="rect">
            <a:avLst/>
          </a:prstGeom>
        </p:spPr>
      </p:pic>
      <p:pic>
        <p:nvPicPr>
          <p:cNvPr id="7" name="Picture 12" descr="https://upload.wikimedia.org/wikipedia/commons/thumb/0/07/Skrypnyk_Mykola.jpg/220px-Skrypnyk_Myko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7820" y="4396182"/>
            <a:ext cx="1609257" cy="223172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 descr="http://www.ukrlit.vn.ua/biography/kulis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6296" y="4293096"/>
            <a:ext cx="1680119" cy="2338046"/>
          </a:xfrm>
          <a:prstGeom prst="rect">
            <a:avLst/>
          </a:prstGeom>
          <a:noFill/>
        </p:spPr>
      </p:pic>
      <p:pic>
        <p:nvPicPr>
          <p:cNvPr id="9" name="Picture 5" descr="http://img.istpravda.com.ua/images/doc/b/1/b1100c0-13106297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454" y="4858734"/>
            <a:ext cx="1520700" cy="1758748"/>
          </a:xfrm>
          <a:prstGeom prst="rect">
            <a:avLst/>
          </a:prstGeom>
          <a:noFill/>
        </p:spPr>
      </p:pic>
      <p:pic>
        <p:nvPicPr>
          <p:cNvPr id="10" name="Picture 7" descr="http://upload.wikimedia.org/wikipedia/uk/thumb/c/ce/%D0%9F%D0%BB%D1%83%D0%B6%D0%BD%D0%B8%D0%BA_%D0%84.jpg/200px-%D0%9F%D0%BB%D1%83%D0%B6%D0%BD%D0%B8%D0%BA_%D0%84.jpg"/>
          <p:cNvPicPr>
            <a:picLocks noChangeAspect="1" noChangeArrowheads="1"/>
          </p:cNvPicPr>
          <p:nvPr/>
        </p:nvPicPr>
        <p:blipFill rotWithShape="1">
          <a:blip r:embed="rId7"/>
          <a:srcRect l="8903" t="12484" r="8458" b="9479"/>
          <a:stretch/>
        </p:blipFill>
        <p:spPr bwMode="auto">
          <a:xfrm>
            <a:off x="2755234" y="4858734"/>
            <a:ext cx="1384718" cy="1775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93069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081" y="1700808"/>
            <a:ext cx="3672406" cy="460851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 bwMode="black">
          <a:xfrm>
            <a:off x="539552" y="404664"/>
            <a:ext cx="8424935" cy="792088"/>
          </a:xfrm>
          <a:prstGeom prst="rect">
            <a:avLst/>
          </a:prstGeom>
          <a:solidFill>
            <a:srgbClr val="FF9933">
              <a:alpha val="47000"/>
            </a:srgbClr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defRPr/>
            </a:pPr>
            <a:r>
              <a:rPr lang="ru-RU" sz="32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Друга половина 1930-х </a:t>
            </a:r>
            <a:r>
              <a:rPr lang="ru-RU" sz="32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рр</a:t>
            </a:r>
            <a:r>
              <a:rPr lang="ru-RU" sz="32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– </a:t>
            </a:r>
            <a:r>
              <a:rPr lang="ru-RU" sz="3200" b="1" cap="none" spc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32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Розстріляне</a:t>
            </a:r>
            <a:r>
              <a:rPr lang="ru-RU" sz="32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відродження</a:t>
            </a:r>
            <a:r>
              <a:rPr lang="ru-RU" sz="32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412777"/>
            <a:ext cx="53217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Масове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  української  творчої інтелігенції та діячів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українізації.</a:t>
            </a:r>
          </a:p>
          <a:p>
            <a:pPr lvl="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неповними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репресовано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академіків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Протягом 1933 р.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звинуваченнями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усунуто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1649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науковців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Жахливого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89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212 —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примушено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замовкнути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64 – заслано,  83 –  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емігрували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роки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втратила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талановитих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письменників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861732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428604"/>
            <a:ext cx="83582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липня 1937 р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Сталін підписав рушення ЦК ВКП(б), на основі якого з'явився таємний оперативний  наказ по НКВС СРСР із визначенням розверстки </a:t>
            </a:r>
            <a:r>
              <a:rPr lang="uk-UA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“ворогів</a:t>
            </a:r>
            <a:r>
              <a:rPr lang="uk-UA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народу”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22859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чотири місяці викрити й репресувати  269 тис. ворогів</a:t>
            </a:r>
            <a:endParaRPr 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0298" y="3286124"/>
            <a:ext cx="2160240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76 тис.</a:t>
            </a:r>
          </a:p>
          <a:p>
            <a:pPr algn="ctr"/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І категорія</a:t>
            </a:r>
          </a:p>
          <a:p>
            <a:pPr algn="ctr"/>
            <a:endParaRPr lang="uk-UA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4214818"/>
            <a:ext cx="1584176" cy="13531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29256" y="3143248"/>
            <a:ext cx="2160240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193 тис.</a:t>
            </a:r>
          </a:p>
          <a:p>
            <a:pPr algn="ctr"/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ІІ категорія</a:t>
            </a:r>
          </a:p>
          <a:p>
            <a:pPr algn="ctr"/>
            <a:endParaRPr lang="uk-UA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ÐÐ°ÑÑÐ¸Ð½ÐºÐ¸ Ð¿Ð¾ Ð·Ð°Ð¿ÑÐ¾ÑÑ ÑÐµÑÐµÑÐºÐ° Ð¿Ð½Ð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000504"/>
            <a:ext cx="1944216" cy="1462719"/>
          </a:xfrm>
          <a:prstGeom prst="rect">
            <a:avLst/>
          </a:prstGeom>
          <a:noFill/>
        </p:spPr>
      </p:pic>
      <p:pic>
        <p:nvPicPr>
          <p:cNvPr id="10" name="Picture 2" descr="ÐÐ°ÑÑÐ¸Ð½ÐºÐ¸ Ð¿Ð¾ Ð·Ð°Ð¿ÑÐ¾ÑÑ ÑÐµÐºÑÑÑ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8934"/>
            <a:ext cx="2285984" cy="392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357422" y="5715016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Чекісти офіційно отримали дозвіл використовувати фізичні  методи впливу на допитуваних. </a:t>
            </a:r>
          </a:p>
          <a:p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Під тортурами люди зізнавалися в будь-яких злочинах.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5" y="4357694"/>
            <a:ext cx="4427985" cy="250030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5897" y="170376"/>
            <a:ext cx="5256584" cy="4338744"/>
          </a:xfrm>
          <a:prstGeom prst="rect">
            <a:avLst/>
          </a:prstGeom>
        </p:spPr>
      </p:pic>
      <p:pic>
        <p:nvPicPr>
          <p:cNvPr id="5" name="Picture 4" descr="D:\+Все для роботи\10 клас. Все для уроків\10 клас. Історія України\+Тема 7. Соц.-ек. та пол.  перетв. (1929 – 1938)\+Урок 114-115 Масові репресії\Z5zITBr0xdA.jpg"/>
          <p:cNvPicPr>
            <a:picLocks noChangeAspect="1" noChangeArrowheads="1"/>
          </p:cNvPicPr>
          <p:nvPr/>
        </p:nvPicPr>
        <p:blipFill rotWithShape="1">
          <a:blip r:embed="rId4" cstate="print"/>
          <a:srcRect l="7251" t="29475" r="10465" b="10774"/>
          <a:stretch/>
        </p:blipFill>
        <p:spPr bwMode="auto">
          <a:xfrm>
            <a:off x="179512" y="185152"/>
            <a:ext cx="3384376" cy="432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4429132"/>
            <a:ext cx="4070378" cy="24288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2221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1412776"/>
            <a:ext cx="5328591" cy="4327253"/>
          </a:xfrm>
        </p:spPr>
        <p:txBody>
          <a:bodyPr>
            <a:normAutofit/>
          </a:bodyPr>
          <a:lstStyle/>
          <a:p>
            <a:pPr marL="0" lvl="0" indent="0" algn="just" fontAlgn="base">
              <a:spcBef>
                <a:spcPts val="0"/>
              </a:spcBef>
              <a:buClrTx/>
              <a:buNone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займали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видне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засуджені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 основному до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розстрілу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fontAlgn="base">
              <a:spcBef>
                <a:spcPts val="0"/>
              </a:spcBef>
              <a:buClrTx/>
              <a:buNone/>
              <a:defRPr/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Дехто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став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чекати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арешту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покінчив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врятувати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сім’ю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переслідувань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fontAlgn="base">
              <a:spcBef>
                <a:spcPts val="0"/>
              </a:spcBef>
              <a:buClrTx/>
              <a:buNone/>
              <a:defRPr/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звинувачуваннями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знищені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видні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діячі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революції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Бухарін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Троцький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Зіновєв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Каменєв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Риков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3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black">
          <a:xfrm>
            <a:off x="539552" y="404664"/>
            <a:ext cx="8424935" cy="792088"/>
          </a:xfrm>
          <a:prstGeom prst="rect">
            <a:avLst/>
          </a:prstGeom>
          <a:solidFill>
            <a:srgbClr val="FF9933">
              <a:alpha val="47000"/>
            </a:srgbClr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defRPr/>
            </a:pPr>
            <a:r>
              <a:rPr lang="ru-RU" sz="32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 1933 р. до 1936 р. </a:t>
            </a:r>
            <a:r>
              <a:rPr lang="ru-RU" sz="32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проводилося</a:t>
            </a:r>
            <a:r>
              <a:rPr lang="ru-RU" sz="32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</a:t>
            </a:r>
            <a:r>
              <a:rPr lang="ru-RU" sz="32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генеральна</a:t>
            </a:r>
            <a:r>
              <a:rPr lang="ru-RU" sz="32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чистка» ВКП (б)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2321" y="5310347"/>
            <a:ext cx="1595235" cy="143842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00" y="5321498"/>
            <a:ext cx="1458768" cy="142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 descr="Bukhar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1313588"/>
            <a:ext cx="1581468" cy="197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3" descr="Trocki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9400" y="1313588"/>
            <a:ext cx="1493940" cy="19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grigory_zinovie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3658" y="3433354"/>
            <a:ext cx="1546418" cy="179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292" y="3377825"/>
            <a:ext cx="1517047" cy="1853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7024" y="4758920"/>
            <a:ext cx="2541240" cy="19622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28" y="4797029"/>
            <a:ext cx="2156176" cy="18590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160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7086600" cy="857256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План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643050"/>
            <a:ext cx="8429652" cy="5214950"/>
          </a:xfrm>
        </p:spPr>
        <p:txBody>
          <a:bodyPr>
            <a:normAutofit fontScale="40000" lnSpcReduction="20000"/>
          </a:bodyPr>
          <a:lstStyle/>
          <a:p>
            <a:pPr marL="530352" indent="-457200">
              <a:buAutoNum type="arabicPeriod"/>
            </a:pPr>
            <a:r>
              <a:rPr lang="ru-RU" sz="7000" b="1" dirty="0" smtClean="0">
                <a:solidFill>
                  <a:schemeClr val="bg1"/>
                </a:solidFill>
              </a:rPr>
              <a:t>Причини </a:t>
            </a:r>
            <a:r>
              <a:rPr lang="ru-RU" sz="7000" b="1" dirty="0" err="1" smtClean="0">
                <a:solidFill>
                  <a:schemeClr val="bg1"/>
                </a:solidFill>
              </a:rPr>
              <a:t>масових</a:t>
            </a:r>
            <a:r>
              <a:rPr lang="ru-RU" sz="7000" b="1" dirty="0" smtClean="0">
                <a:solidFill>
                  <a:schemeClr val="bg1"/>
                </a:solidFill>
              </a:rPr>
              <a:t> </a:t>
            </a:r>
            <a:r>
              <a:rPr lang="ru-RU" sz="7000" b="1" dirty="0" err="1" smtClean="0">
                <a:solidFill>
                  <a:schemeClr val="bg1"/>
                </a:solidFill>
              </a:rPr>
              <a:t>репресій</a:t>
            </a:r>
            <a:r>
              <a:rPr lang="ru-RU" sz="7000" b="1" dirty="0" smtClean="0">
                <a:solidFill>
                  <a:schemeClr val="bg1"/>
                </a:solidFill>
              </a:rPr>
              <a:t> 30-рр. ХХ ст. в </a:t>
            </a:r>
            <a:r>
              <a:rPr lang="ru-RU" sz="7000" b="1" dirty="0" err="1" smtClean="0">
                <a:solidFill>
                  <a:schemeClr val="bg1"/>
                </a:solidFill>
              </a:rPr>
              <a:t>Україні</a:t>
            </a:r>
            <a:endParaRPr lang="ru-RU" sz="7000" b="1" dirty="0" smtClean="0">
              <a:solidFill>
                <a:schemeClr val="bg1"/>
              </a:solidFill>
            </a:endParaRPr>
          </a:p>
          <a:p>
            <a:pPr marL="530352" indent="-457200">
              <a:buAutoNum type="arabicPeriod"/>
            </a:pPr>
            <a:r>
              <a:rPr lang="uk-UA" sz="7000" b="1" dirty="0" smtClean="0">
                <a:solidFill>
                  <a:schemeClr val="bg1"/>
                </a:solidFill>
              </a:rPr>
              <a:t>Періодизація  масових репресій 30- рр. ХХ ст. в Україні</a:t>
            </a:r>
          </a:p>
          <a:p>
            <a:pPr marL="530352" indent="-457200">
              <a:buAutoNum type="arabicPeriod"/>
            </a:pPr>
            <a:r>
              <a:rPr lang="vi-VN" sz="7000" b="1" dirty="0" smtClean="0">
                <a:solidFill>
                  <a:schemeClr val="bg1"/>
                </a:solidFill>
              </a:rPr>
              <a:t>Великий терор</a:t>
            </a:r>
            <a:r>
              <a:rPr lang="uk-UA" sz="7000" b="1" dirty="0" smtClean="0">
                <a:solidFill>
                  <a:schemeClr val="bg1"/>
                </a:solidFill>
              </a:rPr>
              <a:t>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uk-UA" sz="5000" b="1" dirty="0" smtClean="0">
                <a:solidFill>
                  <a:schemeClr val="bg1"/>
                </a:solidFill>
              </a:rPr>
              <a:t>    </a:t>
            </a:r>
            <a:r>
              <a:rPr lang="ru-RU" sz="5000" b="1" dirty="0" smtClean="0">
                <a:solidFill>
                  <a:srgbClr val="FFFF00"/>
                </a:solidFill>
              </a:rPr>
              <a:t>1930 </a:t>
            </a:r>
            <a:r>
              <a:rPr lang="ru-RU" sz="5000" b="1" dirty="0" err="1" smtClean="0">
                <a:solidFill>
                  <a:srgbClr val="FFFF00"/>
                </a:solidFill>
              </a:rPr>
              <a:t>рік</a:t>
            </a:r>
            <a:r>
              <a:rPr lang="ru-RU" sz="5000" b="1" dirty="0" smtClean="0">
                <a:solidFill>
                  <a:srgbClr val="FFFF00"/>
                </a:solidFill>
              </a:rPr>
              <a:t> – </a:t>
            </a:r>
            <a:r>
              <a:rPr lang="ru-RU" sz="5000" b="1" dirty="0" err="1" smtClean="0">
                <a:solidFill>
                  <a:srgbClr val="FFFF00"/>
                </a:solidFill>
              </a:rPr>
              <a:t>створення</a:t>
            </a:r>
            <a:r>
              <a:rPr lang="ru-RU" sz="5000" b="1" dirty="0" smtClean="0">
                <a:solidFill>
                  <a:srgbClr val="FFFF00"/>
                </a:solidFill>
              </a:rPr>
              <a:t> </a:t>
            </a:r>
            <a:r>
              <a:rPr lang="ru-RU" sz="5000" b="1" dirty="0" err="1" smtClean="0">
                <a:solidFill>
                  <a:srgbClr val="FFFF00"/>
                </a:solidFill>
              </a:rPr>
              <a:t>ГУЛАГу</a:t>
            </a:r>
            <a:r>
              <a:rPr lang="ru-RU" sz="5000" b="1" dirty="0" smtClean="0">
                <a:solidFill>
                  <a:srgbClr val="FFFF00"/>
                </a:solidFill>
              </a:rPr>
              <a:t> (Головного </a:t>
            </a:r>
            <a:r>
              <a:rPr lang="ru-RU" sz="5000" b="1" dirty="0" err="1" smtClean="0">
                <a:solidFill>
                  <a:srgbClr val="FFFF00"/>
                </a:solidFill>
              </a:rPr>
              <a:t>управління</a:t>
            </a:r>
            <a:r>
              <a:rPr lang="ru-RU" sz="5000" b="1" dirty="0" smtClean="0">
                <a:solidFill>
                  <a:srgbClr val="FFFF00"/>
                </a:solidFill>
              </a:rPr>
              <a:t> </a:t>
            </a:r>
            <a:r>
              <a:rPr lang="ru-RU" sz="5000" b="1" dirty="0" err="1" smtClean="0">
                <a:solidFill>
                  <a:srgbClr val="FFFF00"/>
                </a:solidFill>
              </a:rPr>
              <a:t>таборів</a:t>
            </a:r>
            <a:r>
              <a:rPr lang="ru-RU" sz="5000" b="1" dirty="0" smtClean="0">
                <a:solidFill>
                  <a:srgbClr val="FFFF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5000" b="1" dirty="0" smtClean="0">
                <a:solidFill>
                  <a:srgbClr val="FFFF00"/>
                </a:solidFill>
              </a:rPr>
              <a:t>    </a:t>
            </a:r>
            <a:r>
              <a:rPr lang="en-US" sz="5000" b="1" dirty="0" smtClean="0">
                <a:solidFill>
                  <a:srgbClr val="FFFF00"/>
                </a:solidFill>
              </a:rPr>
              <a:t>1928 </a:t>
            </a:r>
            <a:r>
              <a:rPr lang="ru-RU" sz="5000" b="1" dirty="0" err="1" smtClean="0">
                <a:solidFill>
                  <a:srgbClr val="FFFF00"/>
                </a:solidFill>
              </a:rPr>
              <a:t>р</a:t>
            </a:r>
            <a:r>
              <a:rPr lang="uk-UA" sz="5000" b="1" dirty="0" smtClean="0">
                <a:solidFill>
                  <a:srgbClr val="FFFF00"/>
                </a:solidFill>
              </a:rPr>
              <a:t>. – Шахтинська справа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5000" b="1" dirty="0" smtClean="0">
                <a:solidFill>
                  <a:srgbClr val="FFFF00"/>
                </a:solidFill>
              </a:rPr>
              <a:t>    Репресії </a:t>
            </a:r>
            <a:r>
              <a:rPr lang="ru-RU" sz="5000" b="1" dirty="0" err="1" smtClean="0">
                <a:solidFill>
                  <a:srgbClr val="FFFF00"/>
                </a:solidFill>
              </a:rPr>
              <a:t>проти</a:t>
            </a:r>
            <a:r>
              <a:rPr lang="ru-RU" sz="5000" b="1" dirty="0" smtClean="0">
                <a:solidFill>
                  <a:srgbClr val="FFFF00"/>
                </a:solidFill>
              </a:rPr>
              <a:t> </a:t>
            </a:r>
            <a:r>
              <a:rPr lang="ru-RU" sz="5000" b="1" dirty="0" err="1" smtClean="0">
                <a:solidFill>
                  <a:srgbClr val="FFFF00"/>
                </a:solidFill>
              </a:rPr>
              <a:t>української</a:t>
            </a:r>
            <a:r>
              <a:rPr lang="ru-RU" sz="5000" b="1" dirty="0" smtClean="0">
                <a:solidFill>
                  <a:srgbClr val="FFFF00"/>
                </a:solidFill>
              </a:rPr>
              <a:t>  </a:t>
            </a:r>
            <a:r>
              <a:rPr lang="ru-RU" sz="5000" b="1" dirty="0" err="1" smtClean="0">
                <a:solidFill>
                  <a:srgbClr val="FFFF00"/>
                </a:solidFill>
              </a:rPr>
              <a:t>інтелігенції</a:t>
            </a:r>
            <a:r>
              <a:rPr lang="ru-RU" sz="5000" b="1" dirty="0" smtClean="0">
                <a:solidFill>
                  <a:srgbClr val="FFFF00"/>
                </a:solidFill>
              </a:rPr>
              <a:t>.</a:t>
            </a:r>
            <a:r>
              <a:rPr lang="uk-UA" sz="5000" b="1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uk-UA" sz="5000" b="1" dirty="0" smtClean="0">
                <a:solidFill>
                  <a:srgbClr val="FFFF00"/>
                </a:solidFill>
              </a:rPr>
              <a:t>    Репресії проти діячів  української культури та носіїв історичної                   народної пам'яті.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uk-UA" sz="5000" b="1" dirty="0" smtClean="0">
                <a:solidFill>
                  <a:srgbClr val="FFFF00"/>
                </a:solidFill>
              </a:rPr>
              <a:t>   1932 – 1937 рр. – </a:t>
            </a:r>
            <a:r>
              <a:rPr lang="uk-UA" sz="5000" b="1" dirty="0" err="1" smtClean="0">
                <a:solidFill>
                  <a:srgbClr val="FFFF00"/>
                </a:solidFill>
              </a:rPr>
              <a:t>“безбожна</a:t>
            </a:r>
            <a:r>
              <a:rPr lang="uk-UA" sz="5000" b="1" dirty="0" smtClean="0">
                <a:solidFill>
                  <a:srgbClr val="FFFF00"/>
                </a:solidFill>
              </a:rPr>
              <a:t> </a:t>
            </a:r>
            <a:r>
              <a:rPr lang="uk-UA" sz="5000" b="1" dirty="0" err="1" smtClean="0">
                <a:solidFill>
                  <a:srgbClr val="FFFF00"/>
                </a:solidFill>
              </a:rPr>
              <a:t>пятирічка”</a:t>
            </a:r>
            <a:endParaRPr lang="uk-UA" sz="50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5000" b="1" dirty="0" smtClean="0">
                <a:solidFill>
                  <a:srgbClr val="FFFF00"/>
                </a:solidFill>
              </a:rPr>
              <a:t>   </a:t>
            </a:r>
            <a:r>
              <a:rPr lang="vi-VN" sz="5000" b="1" dirty="0" smtClean="0">
                <a:solidFill>
                  <a:srgbClr val="FFFF00"/>
                </a:solidFill>
              </a:rPr>
              <a:t>Голодомо́р 1932–1933 років</a:t>
            </a:r>
            <a:endParaRPr lang="ru-RU" sz="50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5000" b="1" dirty="0" smtClean="0">
                <a:solidFill>
                  <a:srgbClr val="FFFF00"/>
                </a:solidFill>
              </a:rPr>
              <a:t>    Друга половина 1930-х </a:t>
            </a:r>
            <a:r>
              <a:rPr lang="ru-RU" sz="5000" b="1" dirty="0" err="1" smtClean="0">
                <a:solidFill>
                  <a:srgbClr val="FFFF00"/>
                </a:solidFill>
              </a:rPr>
              <a:t>рр</a:t>
            </a:r>
            <a:r>
              <a:rPr lang="ru-RU" sz="5000" b="1" dirty="0" smtClean="0">
                <a:solidFill>
                  <a:srgbClr val="FFFF00"/>
                </a:solidFill>
              </a:rPr>
              <a:t>. – «</a:t>
            </a:r>
            <a:r>
              <a:rPr lang="ru-RU" sz="5000" b="1" dirty="0" err="1" smtClean="0">
                <a:solidFill>
                  <a:srgbClr val="FFFF00"/>
                </a:solidFill>
              </a:rPr>
              <a:t>Розстріляне</a:t>
            </a:r>
            <a:r>
              <a:rPr lang="ru-RU" sz="5000" b="1" dirty="0" smtClean="0">
                <a:solidFill>
                  <a:srgbClr val="FFFF00"/>
                </a:solidFill>
              </a:rPr>
              <a:t> </a:t>
            </a:r>
            <a:r>
              <a:rPr lang="ru-RU" sz="5000" b="1" dirty="0" err="1" smtClean="0">
                <a:solidFill>
                  <a:srgbClr val="FFFF00"/>
                </a:solidFill>
              </a:rPr>
              <a:t>відродження</a:t>
            </a:r>
            <a:r>
              <a:rPr lang="ru-RU" sz="5000" b="1" dirty="0" smtClean="0">
                <a:solidFill>
                  <a:srgbClr val="FFFF00"/>
                </a:solidFill>
              </a:rPr>
              <a:t>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uk-UA" sz="5000" b="1" dirty="0" smtClean="0">
                <a:solidFill>
                  <a:srgbClr val="FFFF00"/>
                </a:solidFill>
              </a:rPr>
              <a:t>    2 липня 1937 р. - розверстки </a:t>
            </a:r>
            <a:r>
              <a:rPr lang="uk-UA" sz="5000" b="1" dirty="0" err="1" smtClean="0">
                <a:solidFill>
                  <a:srgbClr val="FFFF00"/>
                </a:solidFill>
              </a:rPr>
              <a:t>“ворогів</a:t>
            </a:r>
            <a:r>
              <a:rPr lang="uk-UA" sz="5000" b="1" dirty="0" smtClean="0">
                <a:solidFill>
                  <a:srgbClr val="FFFF00"/>
                </a:solidFill>
              </a:rPr>
              <a:t> </a:t>
            </a:r>
            <a:r>
              <a:rPr lang="uk-UA" sz="5000" b="1" dirty="0" err="1" smtClean="0">
                <a:solidFill>
                  <a:srgbClr val="FFFF00"/>
                </a:solidFill>
              </a:rPr>
              <a:t>народу”</a:t>
            </a:r>
            <a:r>
              <a:rPr lang="uk-UA" sz="5000" b="1" dirty="0" smtClean="0">
                <a:solidFill>
                  <a:srgbClr val="FFFF00"/>
                </a:solidFill>
              </a:rPr>
              <a:t>.</a:t>
            </a:r>
          </a:p>
          <a:p>
            <a:pPr>
              <a:buFont typeface="Arial" pitchFamily="34" charset="0"/>
              <a:buChar char="•"/>
              <a:defRPr/>
            </a:pPr>
            <a:endParaRPr lang="uk-UA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352" indent="-457200">
              <a:buAutoNum type="arabicPeriod"/>
            </a:pP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352" indent="-457200">
              <a:buAutoNum type="arabicPeriod"/>
            </a:pPr>
            <a:endParaRPr lang="uk-UA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3" y="1484785"/>
            <a:ext cx="4248471" cy="4255244"/>
          </a:xfrm>
        </p:spPr>
        <p:txBody>
          <a:bodyPr/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вищому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знищені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5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маршалів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3, з 5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рангу – 3, ІІ рангу – 10, з 57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командирпів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50, з 186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комдивів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154, з 16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армійських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комісарів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та ІІ рангу – 16, з 26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корпусних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комісарів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25, з 64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дивізійних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комісарів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58, з 456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полків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401.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black">
          <a:xfrm>
            <a:off x="539552" y="404664"/>
            <a:ext cx="8424935" cy="792088"/>
          </a:xfrm>
          <a:prstGeom prst="rect">
            <a:avLst/>
          </a:prstGeom>
          <a:solidFill>
            <a:srgbClr val="FF9933">
              <a:alpha val="47000"/>
            </a:srgbClr>
          </a:solidFill>
          <a:ln w="15875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24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1937 р. </a:t>
            </a:r>
            <a:r>
              <a:rPr lang="ru-RU" sz="2400" b="1" cap="none" spc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почався</a:t>
            </a:r>
            <a:r>
              <a:rPr lang="ru-RU" sz="2400" b="1" cap="none" spc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розгул</a:t>
            </a:r>
            <a:r>
              <a:rPr lang="ru-RU" sz="24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репресій</a:t>
            </a:r>
            <a:r>
              <a:rPr lang="ru-RU" sz="24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ru-RU" sz="2400" b="1" cap="none" spc="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defRPr/>
            </a:pPr>
            <a:r>
              <a:rPr lang="ru-RU" sz="2400" b="1" cap="none" spc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Знищенню</a:t>
            </a:r>
            <a:r>
              <a:rPr lang="ru-RU" sz="2400" b="1" cap="none" spc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підлягала</a:t>
            </a:r>
            <a:r>
              <a:rPr lang="ru-RU" sz="24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тепер</a:t>
            </a:r>
            <a:r>
              <a:rPr lang="ru-RU" sz="24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Червона</a:t>
            </a:r>
            <a:r>
              <a:rPr lang="ru-RU" sz="24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армія</a:t>
            </a:r>
            <a:r>
              <a:rPr lang="ru-RU" sz="2400" b="1" cap="none" spc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1" descr="30338_t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/>
          </a:blip>
          <a:srcRect/>
          <a:stretch>
            <a:fillRect/>
          </a:stretch>
        </p:blipFill>
        <p:spPr bwMode="auto">
          <a:xfrm>
            <a:off x="5292081" y="1484784"/>
            <a:ext cx="3668246" cy="216023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3" descr="19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1" y="4221088"/>
            <a:ext cx="3664084" cy="245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9711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285860"/>
            <a:ext cx="4857784" cy="4039220"/>
          </a:xfrm>
        </p:spPr>
        <p:txBody>
          <a:bodyPr>
            <a:normAutofit fontScale="925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Наказом НКВС № 00447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1937 р.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передбачалося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трійками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засуджених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перебувають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таборах ГУЛАГу і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в'язницях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Рішеннями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трійок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розстріляні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ув'язнених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колимських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таборів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black">
          <a:xfrm>
            <a:off x="539552" y="404664"/>
            <a:ext cx="8424935" cy="792088"/>
          </a:xfrm>
          <a:prstGeom prst="rect">
            <a:avLst/>
          </a:prstGeom>
          <a:solidFill>
            <a:srgbClr val="FF9933">
              <a:alpha val="47000"/>
            </a:srgbClr>
          </a:solidFill>
          <a:ln w="15875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ru-RU" sz="2000" b="1" cap="none" spc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10.07.1934 р</a:t>
            </a:r>
            <a:r>
              <a:rPr lang="ru-RU" sz="2000" b="1" cap="none" spc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- </a:t>
            </a:r>
            <a:r>
              <a:rPr lang="ru-RU" sz="2000" b="1" cap="none" spc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Постановою</a:t>
            </a:r>
            <a:r>
              <a:rPr lang="ru-RU" sz="2000" b="1" cap="none" spc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ЦВК і РНК СРСР разом з НКВС </a:t>
            </a:r>
            <a:r>
              <a:rPr lang="ru-RU" sz="2000" b="1" cap="none" spc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була</a:t>
            </a:r>
            <a:r>
              <a:rPr lang="ru-RU" sz="2000" b="1" cap="none" spc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створена система </a:t>
            </a:r>
            <a:r>
              <a:rPr lang="ru-RU" sz="2000" b="1" cap="none" spc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таборів</a:t>
            </a:r>
            <a:r>
              <a:rPr lang="ru-RU" sz="2000" b="1" cap="none" spc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ГУЛАГ</a:t>
            </a:r>
            <a:endParaRPr lang="uk-UA" sz="2000" b="1" cap="none" spc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upload.wikimedia.org/wikipedia/commons/thumb/5/51/Gulag_Location_Map.png/1024px-Gulag_Location_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500174"/>
            <a:ext cx="2700139" cy="177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Рисунок8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5857884" y="3643314"/>
            <a:ext cx="3069927" cy="296308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786322"/>
            <a:ext cx="208994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640soo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28992" y="4643446"/>
            <a:ext cx="1803488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75509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black">
          <a:xfrm>
            <a:off x="539552" y="404664"/>
            <a:ext cx="8424935" cy="792088"/>
          </a:xfrm>
          <a:prstGeom prst="rect">
            <a:avLst/>
          </a:prstGeom>
          <a:solidFill>
            <a:srgbClr val="FF9933">
              <a:alpha val="47000"/>
            </a:srgbClr>
          </a:solidFill>
          <a:ln w="15875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ru-RU" sz="2000" b="1" cap="none" spc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lang="ru-RU" sz="2000" b="1" cap="none" spc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квітня</a:t>
            </a:r>
            <a:r>
              <a:rPr lang="ru-RU" sz="2000" b="1" cap="none" spc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cap="none" spc="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1935 р</a:t>
            </a:r>
            <a:r>
              <a:rPr lang="ru-RU" sz="2000" b="1" cap="none" spc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— в СРСР </a:t>
            </a:r>
            <a:r>
              <a:rPr lang="ru-RU" sz="2000" b="1" cap="none" spc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прийнята</a:t>
            </a:r>
            <a:r>
              <a:rPr lang="ru-RU" sz="2000" b="1" cap="none" spc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постанова РНК № </a:t>
            </a:r>
            <a:r>
              <a:rPr lang="ru-RU" sz="2000" b="1" cap="none" spc="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3.598, </a:t>
            </a:r>
            <a:r>
              <a:rPr lang="ru-RU" sz="2000" b="1" cap="none" spc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яка </a:t>
            </a:r>
            <a:r>
              <a:rPr lang="ru-RU" sz="2000" b="1" cap="none" spc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передбачала</a:t>
            </a:r>
            <a:r>
              <a:rPr lang="ru-RU" sz="2000" b="1" cap="none" spc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cap="none" spc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смертну</a:t>
            </a:r>
            <a:r>
              <a:rPr lang="ru-RU" sz="2000" b="1" cap="none" spc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кару для </a:t>
            </a:r>
            <a:r>
              <a:rPr lang="ru-RU" sz="2000" b="1" cap="none" spc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дітей</a:t>
            </a:r>
            <a:r>
              <a:rPr lang="ru-RU" sz="2000" b="1" cap="none" spc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cap="none" spc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віком</a:t>
            </a:r>
            <a:r>
              <a:rPr lang="ru-RU" sz="2000" b="1" cap="none" spc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cap="none" spc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від</a:t>
            </a:r>
            <a:r>
              <a:rPr lang="ru-RU" sz="2000" b="1" cap="none" spc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lang="ru-RU" sz="2000" b="1" cap="none" spc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років</a:t>
            </a:r>
            <a:endParaRPr lang="ru-RU" sz="2000" b="1" cap="none" spc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D:\+Все для роботи\10 клас. Все для уроків\10 клас. Історія України\+Тема 7. Соц.-ек. та пол.  перетв. (1929 – 1938)\7 квітня 1935р. — в СРСР прийнята постанова РНК № 3.598 яка передбачала смертну кару для дітей віком від 12 рокі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12775"/>
            <a:ext cx="438504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М А М А\10 кл. Все для уроків\10 клас. Історія України\+Тема 7. Соціально-економічні та політичні  перетворення (1929 – 1938)\+Урок 114-115 Масові репресії\Фото дітей ворогів народу. Спецдитбудинок Наркомпросу. СРСР, 1930-ті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134" y="1412775"/>
            <a:ext cx="4055314" cy="504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786314" y="5517231"/>
            <a:ext cx="3818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ворогів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Спецдитбудинок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Наркомпросу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СРСР, 1930-ті.</a:t>
            </a:r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0160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107504" y="158415"/>
            <a:ext cx="8856984" cy="473975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defRPr/>
            </a:pPr>
            <a:endParaRPr lang="ru-RU" dirty="0">
              <a:cs typeface="+mn-cs"/>
            </a:endParaRPr>
          </a:p>
          <a:p>
            <a:pPr>
              <a:defRPr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dirty="0" smtClean="0">
                <a:solidFill>
                  <a:schemeClr val="bg1"/>
                </a:solidFill>
              </a:rPr>
              <a:t>Отже</a:t>
            </a:r>
            <a:r>
              <a:rPr lang="ru-RU" sz="1600" dirty="0">
                <a:solidFill>
                  <a:schemeClr val="bg1"/>
                </a:solidFill>
              </a:rPr>
              <a:t>, в 30-ті роки </a:t>
            </a:r>
            <a:r>
              <a:rPr lang="ru-RU" sz="1600" dirty="0" err="1">
                <a:solidFill>
                  <a:schemeClr val="bg1"/>
                </a:solidFill>
              </a:rPr>
              <a:t>терор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був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тотальним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охоплював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усі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верстви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населення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 У </a:t>
            </a:r>
            <a:r>
              <a:rPr lang="ru-RU" sz="1600" dirty="0" err="1">
                <a:solidFill>
                  <a:schemeClr val="bg1"/>
                </a:solidFill>
              </a:rPr>
              <a:t>суспільстві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поширилися</a:t>
            </a:r>
            <a:r>
              <a:rPr lang="ru-RU" sz="1600" dirty="0">
                <a:solidFill>
                  <a:schemeClr val="bg1"/>
                </a:solidFill>
              </a:rPr>
              <a:t> доноси, </a:t>
            </a:r>
            <a:r>
              <a:rPr lang="ru-RU" sz="1600" dirty="0" err="1">
                <a:solidFill>
                  <a:schemeClr val="bg1"/>
                </a:solidFill>
              </a:rPr>
              <a:t>взаємна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підозра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пошуки</a:t>
            </a:r>
            <a:r>
              <a:rPr lang="ru-RU" sz="1600" dirty="0">
                <a:solidFill>
                  <a:schemeClr val="bg1"/>
                </a:solidFill>
              </a:rPr>
              <a:t> „</a:t>
            </a:r>
            <a:r>
              <a:rPr lang="ru-RU" sz="1600" dirty="0" err="1">
                <a:solidFill>
                  <a:schemeClr val="bg1"/>
                </a:solidFill>
              </a:rPr>
              <a:t>ворогів</a:t>
            </a:r>
            <a:r>
              <a:rPr lang="ru-RU" sz="1600" dirty="0">
                <a:solidFill>
                  <a:schemeClr val="bg1"/>
                </a:solidFill>
              </a:rPr>
              <a:t> народу”. </a:t>
            </a:r>
            <a:r>
              <a:rPr lang="ru-RU" sz="1600" dirty="0" err="1">
                <a:solidFill>
                  <a:schemeClr val="bg1"/>
                </a:solidFill>
              </a:rPr>
              <a:t>Головним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наслідком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масових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репресій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було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фізичне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винищення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найбільш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активної</a:t>
            </a:r>
            <a:r>
              <a:rPr lang="ru-RU" sz="1600" dirty="0">
                <a:solidFill>
                  <a:schemeClr val="bg1"/>
                </a:solidFill>
              </a:rPr>
              <a:t> та </a:t>
            </a:r>
            <a:r>
              <a:rPr lang="ru-RU" sz="1600" dirty="0" err="1">
                <a:solidFill>
                  <a:schemeClr val="bg1"/>
                </a:solidFill>
              </a:rPr>
              <a:t>інтелектуальної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частини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нації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тотальне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розтління</a:t>
            </a:r>
            <a:r>
              <a:rPr lang="ru-RU" sz="1600" dirty="0">
                <a:solidFill>
                  <a:schemeClr val="bg1"/>
                </a:solidFill>
              </a:rPr>
              <a:t> тих, кого </a:t>
            </a:r>
            <a:r>
              <a:rPr lang="ru-RU" sz="1600" dirty="0" err="1">
                <a:solidFill>
                  <a:schemeClr val="bg1"/>
                </a:solidFill>
              </a:rPr>
              <a:t>терор</a:t>
            </a:r>
            <a:r>
              <a:rPr lang="ru-RU" sz="1600" dirty="0">
                <a:solidFill>
                  <a:schemeClr val="bg1"/>
                </a:solidFill>
              </a:rPr>
              <a:t> не </a:t>
            </a:r>
            <a:r>
              <a:rPr lang="ru-RU" sz="1600" dirty="0" err="1">
                <a:solidFill>
                  <a:schemeClr val="bg1"/>
                </a:solidFill>
              </a:rPr>
              <a:t>зачепив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r>
              <a:rPr lang="uk-UA" sz="1600" dirty="0" smtClean="0">
                <a:solidFill>
                  <a:schemeClr val="bg1"/>
                </a:solidFill>
              </a:rPr>
              <a:t>Народ під впливом закликів «про світле майбутнє» здійснював трудові подвиги, радів із кожних успіхів країни та вірив у те, що казав їх вождь (Й. Сталін): </a:t>
            </a:r>
          </a:p>
          <a:p>
            <a:pPr algn="ctr"/>
            <a:r>
              <a:rPr lang="uk-UA" sz="1600" dirty="0" smtClean="0">
                <a:solidFill>
                  <a:srgbClr val="FFFF00"/>
                </a:solidFill>
              </a:rPr>
              <a:t>«Жити стало краще, жити стало веселіше».</a:t>
            </a:r>
            <a:endParaRPr lang="ru-RU" sz="1600" dirty="0">
              <a:solidFill>
                <a:srgbClr val="FFFF00"/>
              </a:solidFill>
            </a:endParaRPr>
          </a:p>
          <a:p>
            <a:pPr lvl="0" algn="just"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    Шляхом </a:t>
            </a:r>
            <a:r>
              <a:rPr lang="ru-RU" sz="1600" dirty="0" err="1">
                <a:solidFill>
                  <a:schemeClr val="bg1"/>
                </a:solidFill>
              </a:rPr>
              <a:t>репресій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відбулося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остаточне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утвердження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сталінського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тоталітарного</a:t>
            </a:r>
            <a:r>
              <a:rPr lang="ru-RU" sz="1600" dirty="0">
                <a:solidFill>
                  <a:schemeClr val="bg1"/>
                </a:solidFill>
              </a:rPr>
              <a:t> режиму в СРСР і в </a:t>
            </a:r>
            <a:r>
              <a:rPr lang="ru-RU" sz="1600" dirty="0" err="1">
                <a:solidFill>
                  <a:schemeClr val="bg1"/>
                </a:solidFill>
              </a:rPr>
              <a:t>Україні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зокрема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800</a:t>
            </a:r>
            <a:r>
              <a:rPr lang="ru-RU" sz="1600" dirty="0">
                <a:solidFill>
                  <a:schemeClr val="bg1"/>
                </a:solidFill>
              </a:rPr>
              <a:t> 000 </a:t>
            </a:r>
            <a:r>
              <a:rPr lang="ru-RU" sz="1600" dirty="0" err="1">
                <a:solidFill>
                  <a:schemeClr val="bg1"/>
                </a:solidFill>
              </a:rPr>
              <a:t>ч</a:t>
            </a:r>
            <a:r>
              <a:rPr lang="ru-RU" sz="1600" dirty="0" err="1" smtClean="0">
                <a:solidFill>
                  <a:schemeClr val="bg1"/>
                </a:solidFill>
              </a:rPr>
              <a:t>оловік</a:t>
            </a:r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ru-RU" sz="1600" dirty="0" err="1" smtClean="0">
                <a:solidFill>
                  <a:schemeClr val="bg1"/>
                </a:solidFill>
              </a:rPr>
              <a:t>розстріляні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</a:rPr>
              <a:t>18 000 000  </a:t>
            </a:r>
            <a:r>
              <a:rPr lang="ru-RU" sz="1600" dirty="0" err="1">
                <a:solidFill>
                  <a:schemeClr val="bg1"/>
                </a:solidFill>
              </a:rPr>
              <a:t>ч</a:t>
            </a:r>
            <a:r>
              <a:rPr lang="ru-RU" sz="1600" dirty="0" err="1" smtClean="0">
                <a:solidFill>
                  <a:schemeClr val="bg1"/>
                </a:solidFill>
              </a:rPr>
              <a:t>оловік</a:t>
            </a:r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ru-RU" sz="1600" dirty="0" err="1" smtClean="0">
                <a:solidFill>
                  <a:schemeClr val="bg1"/>
                </a:solidFill>
              </a:rPr>
              <a:t>позбавлені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волі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     За </a:t>
            </a:r>
            <a:r>
              <a:rPr lang="ru-RU" sz="1600" dirty="0" err="1">
                <a:solidFill>
                  <a:schemeClr val="bg1"/>
                </a:solidFill>
              </a:rPr>
              <a:t>підрахунками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деяких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істориків</a:t>
            </a:r>
            <a:r>
              <a:rPr lang="ru-RU" sz="1600" dirty="0">
                <a:solidFill>
                  <a:schemeClr val="bg1"/>
                </a:solidFill>
              </a:rPr>
              <a:t>, 80 </a:t>
            </a:r>
            <a:r>
              <a:rPr lang="ru-RU" sz="1600" dirty="0" err="1">
                <a:solidFill>
                  <a:schemeClr val="bg1"/>
                </a:solidFill>
              </a:rPr>
              <a:t>мільйонів</a:t>
            </a:r>
            <a:r>
              <a:rPr lang="ru-RU" sz="1600" dirty="0">
                <a:solidFill>
                  <a:schemeClr val="bg1"/>
                </a:solidFill>
              </a:rPr>
              <a:t> людей </a:t>
            </a:r>
            <a:r>
              <a:rPr lang="ru-RU" sz="1600" dirty="0" err="1">
                <a:solidFill>
                  <a:schemeClr val="bg1"/>
                </a:solidFill>
              </a:rPr>
              <a:t>було</a:t>
            </a:r>
            <a:r>
              <a:rPr lang="ru-RU" sz="1600" dirty="0">
                <a:solidFill>
                  <a:schemeClr val="bg1"/>
                </a:solidFill>
              </a:rPr>
              <a:t> б в </a:t>
            </a:r>
            <a:r>
              <a:rPr lang="ru-RU" sz="1600" dirty="0" err="1">
                <a:solidFill>
                  <a:schemeClr val="bg1"/>
                </a:solidFill>
              </a:rPr>
              <a:t>Україні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нині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якби</a:t>
            </a:r>
            <a:r>
              <a:rPr lang="ru-RU" sz="1600" dirty="0">
                <a:solidFill>
                  <a:schemeClr val="bg1"/>
                </a:solidFill>
              </a:rPr>
              <a:t> не </a:t>
            </a:r>
            <a:r>
              <a:rPr lang="ru-RU" sz="1600" dirty="0" err="1">
                <a:solidFill>
                  <a:schemeClr val="bg1"/>
                </a:solidFill>
              </a:rPr>
              <a:t>репресії</a:t>
            </a:r>
            <a:r>
              <a:rPr lang="ru-RU" sz="1600" dirty="0">
                <a:solidFill>
                  <a:schemeClr val="bg1"/>
                </a:solidFill>
              </a:rPr>
              <a:t> та </a:t>
            </a:r>
            <a:r>
              <a:rPr lang="ru-RU" sz="1600" dirty="0" err="1">
                <a:solidFill>
                  <a:schemeClr val="bg1"/>
                </a:solidFill>
              </a:rPr>
              <a:t>голодомори</a:t>
            </a:r>
            <a:r>
              <a:rPr lang="ru-RU" sz="1600" dirty="0">
                <a:solidFill>
                  <a:schemeClr val="bg1"/>
                </a:solidFill>
              </a:rPr>
              <a:t> за </a:t>
            </a:r>
            <a:r>
              <a:rPr lang="ru-RU" sz="1600" dirty="0" err="1">
                <a:solidFill>
                  <a:schemeClr val="bg1"/>
                </a:solidFill>
              </a:rPr>
              <a:t>радянської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влади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 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black">
          <a:xfrm>
            <a:off x="539552" y="404664"/>
            <a:ext cx="8424935" cy="792088"/>
          </a:xfrm>
          <a:prstGeom prst="rect">
            <a:avLst/>
          </a:prstGeom>
          <a:solidFill>
            <a:srgbClr val="FF9933">
              <a:alpha val="47000"/>
            </a:srgbClr>
          </a:solidFill>
          <a:ln w="15875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ru-RU" sz="2800" b="1" cap="none" spc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ЖЕРТВИ «ВЕЛИКОГО ТЕРОРУ»</a:t>
            </a:r>
          </a:p>
        </p:txBody>
      </p:sp>
      <p:pic>
        <p:nvPicPr>
          <p:cNvPr id="7" name="Рисунок 1" descr="3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642268"/>
            <a:ext cx="2954309" cy="221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5143512"/>
            <a:ext cx="2755573" cy="156222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861017"/>
            <a:ext cx="2265149" cy="187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574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400" b="0" dirty="0" smtClean="0">
                <a:solidFill>
                  <a:srgbClr val="FF0000"/>
                </a:solidFill>
              </a:rPr>
              <a:t>Пройдіть тестування на тему</a:t>
            </a:r>
            <a:r>
              <a:rPr lang="uk-UA" sz="4400" b="0" dirty="0" smtClean="0">
                <a:solidFill>
                  <a:srgbClr val="FF0000"/>
                </a:solidFill>
              </a:rPr>
              <a:t>:</a:t>
            </a:r>
            <a:r>
              <a:rPr lang="uk-UA" sz="4400" dirty="0" smtClean="0">
                <a:solidFill>
                  <a:srgbClr val="002060"/>
                </a:solidFill>
                <a:effectLst/>
              </a:rPr>
              <a:t> Політичні процеси кінця 1920-х – початку 1930-х рр. </a:t>
            </a:r>
            <a:br>
              <a:rPr lang="uk-UA" sz="4400" dirty="0" smtClean="0">
                <a:solidFill>
                  <a:srgbClr val="002060"/>
                </a:solidFill>
                <a:effectLst/>
              </a:rPr>
            </a:br>
            <a:r>
              <a:rPr lang="uk-UA" sz="4400" dirty="0" smtClean="0">
                <a:solidFill>
                  <a:srgbClr val="002060"/>
                </a:solidFill>
                <a:effectLst/>
              </a:rPr>
              <a:t>Масові репресії.</a:t>
            </a:r>
            <a:r>
              <a:rPr lang="uk-UA" sz="4400" b="0" dirty="0" smtClean="0">
                <a:solidFill>
                  <a:srgbClr val="FF0000"/>
                </a:solidFill>
              </a:rPr>
              <a:t> </a:t>
            </a:r>
            <a:r>
              <a:rPr lang="uk-UA" b="0" dirty="0" smtClean="0"/>
              <a:t/>
            </a:r>
            <a:br>
              <a:rPr lang="uk-UA" b="0" dirty="0" smtClean="0"/>
            </a:b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4143380"/>
            <a:ext cx="6643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https://vseosvita.ua/test/start/muv713?authuser=0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1571612"/>
            <a:ext cx="7715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ДОМАШНЕ ЗАВДАННЯ</a:t>
            </a:r>
          </a:p>
          <a:p>
            <a:pPr algn="ctr"/>
            <a:endParaRPr lang="uk-UA" sz="2400" dirty="0" smtClean="0">
              <a:solidFill>
                <a:schemeClr val="bg1"/>
              </a:solidFill>
            </a:endParaRPr>
          </a:p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1.Опрацювати презентацію</a:t>
            </a:r>
          </a:p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2. Підручник § 20-21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571480"/>
            <a:ext cx="80010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 smtClean="0">
                <a:solidFill>
                  <a:srgbClr val="FFFF00"/>
                </a:solidFill>
              </a:rPr>
              <a:t>Репресії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>
                <a:solidFill>
                  <a:schemeClr val="bg1"/>
                </a:solidFill>
              </a:rPr>
              <a:t>система заходів, які передбачають усунення, ізоляцію, знищення політичних ворогів (справжніх або надуманих), конкуруючих соціальних груп, етнічних спільнот із метою встановлення панування або зламу опору.</a:t>
            </a:r>
            <a:endParaRPr lang="uk-UA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71472" y="214290"/>
            <a:ext cx="81439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Масові репресії – невід’ємний елемент  сталінської системи управління, </a:t>
            </a:r>
            <a:r>
              <a:rPr lang="vi-VN" sz="2400" b="1" dirty="0" smtClean="0">
                <a:solidFill>
                  <a:schemeClr val="bg1"/>
                </a:solidFill>
                <a:latin typeface="+mn-lt"/>
                <a:ea typeface="+mj-ea"/>
                <a:cs typeface="Times New Roman" panose="02020603050405020304" pitchFamily="18" charset="0"/>
              </a:rPr>
              <a:t>що здійснювалися в СРСР в 1930-і — 1950-і роки і звичайно пов'язані з іменем </a:t>
            </a:r>
            <a:endParaRPr lang="uk-UA" sz="2400" b="1" dirty="0" smtClean="0">
              <a:solidFill>
                <a:schemeClr val="bg1"/>
              </a:solidFill>
              <a:latin typeface="+mn-lt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solidFill>
                  <a:schemeClr val="bg1"/>
                </a:solidFill>
                <a:latin typeface="+mn-lt"/>
                <a:ea typeface="+mj-ea"/>
                <a:cs typeface="Times New Roman" panose="02020603050405020304" pitchFamily="18" charset="0"/>
              </a:rPr>
              <a:t>Й.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+mn-lt"/>
                <a:ea typeface="+mj-ea"/>
                <a:cs typeface="Times New Roman" panose="02020603050405020304" pitchFamily="18" charset="0"/>
              </a:rPr>
              <a:t>В. Сталіна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vi-VN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Д</a:t>
            </a:r>
            <a:r>
              <a:rPr lang="vi-VN" sz="2400" b="1" dirty="0" smtClean="0">
                <a:solidFill>
                  <a:schemeClr val="bg1"/>
                </a:solidFill>
                <a:latin typeface="+mn-lt"/>
              </a:rPr>
              <a:t>иктатора Радянського Союзу в цей період. До цього явища можна віднести чистки в рядах правлячої ВКП(б)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+mn-lt"/>
              </a:rPr>
              <a:t>(після 1952 р. КПРС), розкуркулення, депортації цілих етнічних груп і гоніння за підозрілими особами, всюдисущий контроль за «саботажниками», масові ув'язнення і розстріли «ворогів народу». 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endParaRPr lang="uk-UA" sz="24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482" name="Picture 2" descr="Майже половина росіян виправдовує репресії сталінської епох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4071942"/>
            <a:ext cx="5786478" cy="2786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473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571480"/>
            <a:ext cx="8501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Поряд із репресіями вдосконалювалася система тотального контролю над суспільством. Підростаюче покоління через комсомольську та піонерську організації виховувалося в дусі ненависті до «ворогів народу», необхідності непримиренної боротьби зі «шпигунами», «шкідниками» на виробництві, «куркулями», заохочувалися навіть доноси на батьків. Сили дітей та молоді спрямовувалися на активнішу участь в індустріалізації країни й колективізації сільського господарства, зміцнення дисципліни та підвищення якості навчання.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3429000"/>
            <a:ext cx="4248150" cy="31813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7"/>
            <a:ext cx="8784976" cy="864095"/>
          </a:xfrm>
          <a:solidFill>
            <a:srgbClr val="FF7C80">
              <a:alpha val="34000"/>
            </a:srgbClr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20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</a:t>
            </a:r>
            <a:r>
              <a:rPr lang="ru-RU" sz="3200" cap="non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масових</a:t>
            </a:r>
            <a:r>
              <a:rPr lang="ru-RU" sz="320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cap="non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репресій</a:t>
            </a:r>
            <a:r>
              <a:rPr lang="ru-RU" sz="320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30-рр. ХХ ст. в </a:t>
            </a:r>
            <a:r>
              <a:rPr lang="ru-RU" sz="3200" cap="non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endParaRPr lang="ru-RU" sz="3200" cap="none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412776"/>
            <a:ext cx="8712967" cy="4104456"/>
          </a:xfrm>
        </p:spPr>
        <p:txBody>
          <a:bodyPr>
            <a:normAutofit fontScale="92500" lnSpcReduction="20000"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-180975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Репресії в Україні були цілеспрямованою політикою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винищення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соціальної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бази українського національного руху.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-180975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   2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 Репресії призвели до страшних наслідків. Один лише голодомор 1932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–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1933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р. забрав близько 9 млн. життів; скільки ж українців загалом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було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розстріляно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замордовано в </a:t>
            </a:r>
            <a:r>
              <a:rPr lang="uk-UA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застінках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НКВС та  померло в таборах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невідомо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й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досі.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-180975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   3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Тоталітарний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в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СРСР.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Встановлення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адміністративно-командної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-180975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СРСР (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перемога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Сталіна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Насадження в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страху та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вождя.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-180975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5.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Суцільна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колективізація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Примусовий характер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-180975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6.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Форсована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індустріалізація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-180975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7. Курс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СРСР на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революцію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-180975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-180975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D:\+Все для роботи\10 клас. Все для уроків\10 клас. Історія України\+Тема 7. Соц.-ек. та пол.  перетв. (1929 – 1938)\+Урок 114-115 Масові репресії\anti_soviet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5143512"/>
            <a:ext cx="2861072" cy="149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В Україні відзначають День пам'яті жертв політичних репресій: що треба  знати про терор - 24 Кана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72074"/>
            <a:ext cx="4143404" cy="16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3450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157163"/>
            <a:ext cx="8501122" cy="954087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Періодизація  масових репресій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30-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рр. ХХ ст. </a:t>
            </a:r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Україні: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295275" y="1341438"/>
            <a:ext cx="85693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1950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(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1928-1931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шахтинська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справа»,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інтелігенцією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шкідниками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і «саботажниками»,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селянами, початок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розкуркулення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депортацій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колективізації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Визволення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(СВУ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УАПЦ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1950" algn="just"/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(1932-1934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терор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голодом, заборона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українізації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і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постишевські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репресії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інтелігенції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діячів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науки і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журналістів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361950" algn="just"/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Третій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(1936- 1938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«великого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терору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повʼязана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масовими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репресіями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 центрі якого були репресії проти військових.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5" descr="p63m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12160" y="5127090"/>
            <a:ext cx="2774682" cy="161427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454" y="4941167"/>
            <a:ext cx="2068966" cy="17901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5127090"/>
            <a:ext cx="3096344" cy="1604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>
            <a:off x="5500694" y="1000108"/>
            <a:ext cx="1428760" cy="171451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chemeClr val="tx1"/>
                </a:solidFill>
              </a:rPr>
              <a:t>Т</a:t>
            </a:r>
            <a:endParaRPr lang="uk-UA" sz="6000" b="1" dirty="0">
              <a:solidFill>
                <a:schemeClr val="tx1"/>
              </a:solidFill>
            </a:endParaRPr>
          </a:p>
        </p:txBody>
      </p:sp>
      <p:sp>
        <p:nvSpPr>
          <p:cNvPr id="3" name="Параллелограмм 2"/>
          <p:cNvSpPr/>
          <p:nvPr/>
        </p:nvSpPr>
        <p:spPr>
          <a:xfrm flipV="1">
            <a:off x="1714480" y="3786190"/>
            <a:ext cx="1643074" cy="1571636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smtClean="0">
                <a:solidFill>
                  <a:schemeClr val="tx1"/>
                </a:solidFill>
              </a:rPr>
              <a:t>О</a:t>
            </a:r>
            <a:endParaRPr lang="uk-UA" sz="6000" dirty="0">
              <a:solidFill>
                <a:schemeClr val="tx1"/>
              </a:solidFill>
            </a:endParaRPr>
          </a:p>
        </p:txBody>
      </p:sp>
      <p:sp>
        <p:nvSpPr>
          <p:cNvPr id="4" name="Параллелограмм 3"/>
          <p:cNvSpPr/>
          <p:nvPr/>
        </p:nvSpPr>
        <p:spPr>
          <a:xfrm>
            <a:off x="3571868" y="2428868"/>
            <a:ext cx="1285884" cy="1143008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smtClean="0">
                <a:solidFill>
                  <a:schemeClr val="tx1"/>
                </a:solidFill>
              </a:rPr>
              <a:t>Р</a:t>
            </a:r>
            <a:endParaRPr lang="uk-UA" sz="6000" dirty="0">
              <a:solidFill>
                <a:schemeClr val="tx1"/>
              </a:solidFill>
            </a:endParaRPr>
          </a:p>
        </p:txBody>
      </p:sp>
      <p:sp>
        <p:nvSpPr>
          <p:cNvPr id="5" name="Параллелограмм 4"/>
          <p:cNvSpPr/>
          <p:nvPr/>
        </p:nvSpPr>
        <p:spPr>
          <a:xfrm>
            <a:off x="2285984" y="785794"/>
            <a:ext cx="1143008" cy="1285884"/>
          </a:xfrm>
          <a:prstGeom prst="parallelogram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smtClean="0"/>
              <a:t>І</a:t>
            </a:r>
            <a:endParaRPr lang="uk-UA" sz="6000" dirty="0"/>
          </a:p>
        </p:txBody>
      </p:sp>
      <p:sp>
        <p:nvSpPr>
          <p:cNvPr id="6" name="Параллелограмм 5"/>
          <p:cNvSpPr/>
          <p:nvPr/>
        </p:nvSpPr>
        <p:spPr>
          <a:xfrm>
            <a:off x="1214414" y="1785926"/>
            <a:ext cx="1214446" cy="1357322"/>
          </a:xfrm>
          <a:prstGeom prst="parallelogram">
            <a:avLst/>
          </a:prstGeom>
          <a:solidFill>
            <a:srgbClr val="BDD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smtClean="0">
                <a:solidFill>
                  <a:schemeClr val="tx1"/>
                </a:solidFill>
              </a:rPr>
              <a:t>Е</a:t>
            </a:r>
            <a:endParaRPr lang="uk-UA" sz="6000" dirty="0">
              <a:solidFill>
                <a:schemeClr val="tx1"/>
              </a:solidFill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1214414" y="3000372"/>
            <a:ext cx="1143008" cy="1214446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smtClean="0"/>
              <a:t>Г</a:t>
            </a:r>
            <a:endParaRPr lang="uk-UA" sz="6000" dirty="0"/>
          </a:p>
        </p:txBody>
      </p:sp>
      <p:sp>
        <p:nvSpPr>
          <p:cNvPr id="8" name="Параллелограмм 7"/>
          <p:cNvSpPr/>
          <p:nvPr/>
        </p:nvSpPr>
        <p:spPr>
          <a:xfrm>
            <a:off x="3000364" y="3357562"/>
            <a:ext cx="1357322" cy="1500198"/>
          </a:xfrm>
          <a:prstGeom prst="parallelogram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араллелограмм 8"/>
          <p:cNvSpPr/>
          <p:nvPr/>
        </p:nvSpPr>
        <p:spPr>
          <a:xfrm>
            <a:off x="2214546" y="2000240"/>
            <a:ext cx="1216152" cy="1571636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араллелограмм 9"/>
          <p:cNvSpPr/>
          <p:nvPr/>
        </p:nvSpPr>
        <p:spPr>
          <a:xfrm>
            <a:off x="4714876" y="1357298"/>
            <a:ext cx="1143008" cy="1500198"/>
          </a:xfrm>
          <a:prstGeom prst="parallelogram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араллелограмм 10"/>
          <p:cNvSpPr/>
          <p:nvPr/>
        </p:nvSpPr>
        <p:spPr>
          <a:xfrm>
            <a:off x="3357554" y="1500174"/>
            <a:ext cx="1357322" cy="1000132"/>
          </a:xfrm>
          <a:prstGeom prst="parallelogram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smtClean="0"/>
              <a:t>Н</a:t>
            </a:r>
            <a:endParaRPr lang="uk-UA" sz="6000" dirty="0"/>
          </a:p>
        </p:txBody>
      </p:sp>
      <p:sp>
        <p:nvSpPr>
          <p:cNvPr id="12" name="Параллелограмм 11"/>
          <p:cNvSpPr/>
          <p:nvPr/>
        </p:nvSpPr>
        <p:spPr>
          <a:xfrm>
            <a:off x="4357686" y="2786058"/>
            <a:ext cx="1357322" cy="1785950"/>
          </a:xfrm>
          <a:prstGeom prst="parallelogram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smtClean="0"/>
              <a:t>Ф</a:t>
            </a:r>
            <a:endParaRPr lang="uk-UA" sz="6000" dirty="0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3714744" y="4286256"/>
            <a:ext cx="1000132" cy="1214446"/>
          </a:xfrm>
          <a:prstGeom prst="flowChartProcess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smtClean="0"/>
              <a:t>П</a:t>
            </a:r>
            <a:endParaRPr lang="uk-UA" sz="6000" dirty="0"/>
          </a:p>
        </p:txBody>
      </p:sp>
      <p:sp>
        <p:nvSpPr>
          <p:cNvPr id="14" name="Параллелограмм 13"/>
          <p:cNvSpPr/>
          <p:nvPr/>
        </p:nvSpPr>
        <p:spPr>
          <a:xfrm>
            <a:off x="5572132" y="2428868"/>
            <a:ext cx="1214446" cy="2071702"/>
          </a:xfrm>
          <a:prstGeom prst="parallelogram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smtClean="0"/>
              <a:t>Р</a:t>
            </a:r>
            <a:endParaRPr lang="uk-UA" sz="6000" dirty="0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6643702" y="1785926"/>
            <a:ext cx="857256" cy="1785950"/>
          </a:xfrm>
          <a:prstGeom prst="flowChartProcess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smtClean="0">
                <a:solidFill>
                  <a:schemeClr val="tx1"/>
                </a:solidFill>
              </a:rPr>
              <a:t>А</a:t>
            </a:r>
            <a:endParaRPr lang="uk-UA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2087</TotalTime>
  <Words>1765</Words>
  <Application>Microsoft Office PowerPoint</Application>
  <PresentationFormat>Экран (4:3)</PresentationFormat>
  <Paragraphs>181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Апекс</vt:lpstr>
      <vt:lpstr>Слайд 1</vt:lpstr>
      <vt:lpstr>Урок  20     Тема. Політичні процеси кінця 1920-х – початку 1930-х рр.  Масові репресії.</vt:lpstr>
      <vt:lpstr>План</vt:lpstr>
      <vt:lpstr>Слайд 4</vt:lpstr>
      <vt:lpstr>Слайд 5</vt:lpstr>
      <vt:lpstr>Слайд 6</vt:lpstr>
      <vt:lpstr>Причини масових репресій 30-рр. ХХ ст. в Україні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1928 р. – Шахтинська справа </vt:lpstr>
      <vt:lpstr>Слайд 17</vt:lpstr>
      <vt:lpstr>1930 р. – Cправа  СВУ.  Репресії проти української  інтелігенції.</vt:lpstr>
      <vt:lpstr>Слайд 19</vt:lpstr>
      <vt:lpstr>Слайд 20</vt:lpstr>
      <vt:lpstr>Слайд 21</vt:lpstr>
      <vt:lpstr>1932 – 1937 рр. – “безбожна пятирічка” Проголошено курс на ліквідацію в СРСР усіх релігійних конфесій і зовнішніх виявів релігійності </vt:lpstr>
      <vt:lpstr>Слайд 23</vt:lpstr>
      <vt:lpstr>Свідчення очевидців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Пройдіть тестування на тему: Політичні процеси кінця 1920-х – початку 1930-х рр.  Масові репресії.  </vt:lpstr>
      <vt:lpstr>Слайд 35</vt:lpstr>
    </vt:vector>
  </TitlesOfParts>
  <Company>organisation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name</dc:creator>
  <cp:lastModifiedBy>Administrator</cp:lastModifiedBy>
  <cp:revision>158</cp:revision>
  <dcterms:created xsi:type="dcterms:W3CDTF">2007-12-19T09:45:29Z</dcterms:created>
  <dcterms:modified xsi:type="dcterms:W3CDTF">2024-01-27T17:16:03Z</dcterms:modified>
</cp:coreProperties>
</file>