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68" r:id="rId5"/>
    <p:sldId id="260" r:id="rId6"/>
    <p:sldId id="261" r:id="rId7"/>
    <p:sldId id="264" r:id="rId8"/>
    <p:sldId id="263" r:id="rId9"/>
    <p:sldId id="265" r:id="rId10"/>
    <p:sldId id="269" r:id="rId11"/>
    <p:sldId id="266" r:id="rId12"/>
    <p:sldId id="262" r:id="rId13"/>
    <p:sldId id="270" r:id="rId14"/>
    <p:sldId id="272" r:id="rId15"/>
    <p:sldId id="273" r:id="rId16"/>
    <p:sldId id="274" r:id="rId17"/>
    <p:sldId id="275" r:id="rId18"/>
    <p:sldId id="276" r:id="rId19"/>
    <p:sldId id="277" r:id="rId20"/>
    <p:sldId id="284" r:id="rId21"/>
    <p:sldId id="281" r:id="rId22"/>
    <p:sldId id="282" r:id="rId23"/>
    <p:sldId id="280" r:id="rId24"/>
    <p:sldId id="258" r:id="rId25"/>
    <p:sldId id="285" r:id="rId26"/>
    <p:sldId id="283" r:id="rId27"/>
    <p:sldId id="286" r:id="rId28"/>
    <p:sldId id="271"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240" y="21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31.01.2024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31.01.2024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31.01.2024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31.01.2024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31.01.2024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31.01.2024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31.01.2024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radiosvoboda.org/a/skhemy-spovidi-z-izyuma/32155419.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pravda.com.u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s://youtu.be/wVVc2AHl2Vo?t=25" TargetMode="External"/><Relationship Id="rId2" Type="http://schemas.openxmlformats.org/officeDocument/2006/relationships/hyperlink" Target="https://youtu.be/mVmnP64b1dM"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www.ukrinform.ua/rubric-polytics/3685643-zelenskij-vizme-onlajnucast-u-samiti-evrosouzu.html" TargetMode="External"/><Relationship Id="rId4" Type="http://schemas.openxmlformats.org/officeDocument/2006/relationships/hyperlink" Target="https://youtu.be/f63-Pj1Ii-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rbc.ua/ukr/news/andrey-ermak-sistema-garantiy-bezopasnosti-1651757703.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4500570"/>
            <a:ext cx="8286808" cy="928694"/>
          </a:xfrm>
        </p:spPr>
        <p:txBody>
          <a:bodyPr>
            <a:noAutofit/>
          </a:bodyPr>
          <a:lstStyle/>
          <a:p>
            <a:r>
              <a:rPr lang="uk-UA" sz="6000" dirty="0" smtClean="0">
                <a:solidFill>
                  <a:srgbClr val="C00000"/>
                </a:solidFill>
                <a:latin typeface="+mn-lt"/>
              </a:rPr>
              <a:t>Розгортання дипломатичної боротьби України. </a:t>
            </a:r>
            <a:r>
              <a:rPr lang="ru-RU" sz="6000" dirty="0" smtClean="0">
                <a:solidFill>
                  <a:srgbClr val="C00000"/>
                </a:solidFill>
                <a:latin typeface="+mn-lt"/>
              </a:rPr>
              <a:t/>
            </a:r>
            <a:br>
              <a:rPr lang="ru-RU" sz="6000" dirty="0" smtClean="0">
                <a:solidFill>
                  <a:srgbClr val="C00000"/>
                </a:solidFill>
                <a:latin typeface="+mn-lt"/>
              </a:rPr>
            </a:br>
            <a:endParaRPr lang="uk-UA" sz="6000" b="1" dirty="0">
              <a:solidFill>
                <a:srgbClr val="C00000"/>
              </a:solidFill>
              <a:effectLst/>
              <a:latin typeface="+mn-lt"/>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solidFill>
                  <a:schemeClr val="bg1"/>
                </a:solidFill>
                <a:latin typeface="+mn-lt"/>
              </a:rPr>
              <a:t>ПОСИЛЕННЯ САНКЦІЙ ПРОТИ РОСІЇ</a:t>
            </a:r>
            <a:endParaRPr lang="uk-UA" sz="3200" dirty="0">
              <a:solidFill>
                <a:schemeClr val="bg1"/>
              </a:solidFill>
              <a:latin typeface="+mn-lt"/>
            </a:endParaRPr>
          </a:p>
        </p:txBody>
      </p:sp>
      <p:sp>
        <p:nvSpPr>
          <p:cNvPr id="3" name="Содержимое 2"/>
          <p:cNvSpPr>
            <a:spLocks noGrp="1"/>
          </p:cNvSpPr>
          <p:nvPr>
            <p:ph idx="1"/>
          </p:nvPr>
        </p:nvSpPr>
        <p:spPr>
          <a:xfrm>
            <a:off x="0" y="1357298"/>
            <a:ext cx="8929718" cy="4709160"/>
          </a:xfrm>
        </p:spPr>
        <p:txBody>
          <a:bodyPr>
            <a:normAutofit/>
          </a:bodyPr>
          <a:lstStyle/>
          <a:p>
            <a:r>
              <a:rPr lang="uk-UA" sz="1800" b="1" dirty="0" smtClean="0">
                <a:solidFill>
                  <a:schemeClr val="bg1"/>
                </a:solidFill>
              </a:rPr>
              <a:t>     Санкції проти Росії</a:t>
            </a:r>
            <a:r>
              <a:rPr lang="uk-UA" sz="1800" dirty="0" smtClean="0">
                <a:solidFill>
                  <a:schemeClr val="bg1"/>
                </a:solidFill>
              </a:rPr>
              <a:t> — обмежувальні політичні й економічні заходи, введені щодо РФ та низки російських осіб і організацій, причетних до визнання незалежності терористичних угруповань ДНР і ЛНР, а також через вторгнення РФ до України в лютому 2022 року в ході російсько-української війни.</a:t>
            </a:r>
          </a:p>
          <a:p>
            <a:r>
              <a:rPr lang="uk-UA" sz="1800" dirty="0" smtClean="0">
                <a:solidFill>
                  <a:schemeClr val="bg1"/>
                </a:solidFill>
              </a:rPr>
              <a:t>    Обговорення санкцій почалося після того,  як президент РФ Путін оголосив про визнання незалежності ДНР і ЛНР (22 лютого 2022 року) та 24 лютого розпочав повномасштабну війну в Україні.</a:t>
            </a:r>
          </a:p>
          <a:p>
            <a:r>
              <a:rPr lang="uk-UA" sz="1800" dirty="0" smtClean="0">
                <a:solidFill>
                  <a:schemeClr val="bg1"/>
                </a:solidFill>
              </a:rPr>
              <a:t>За словами президента США </a:t>
            </a:r>
            <a:r>
              <a:rPr lang="uk-UA" sz="1800" dirty="0" err="1" smtClean="0">
                <a:solidFill>
                  <a:schemeClr val="bg1"/>
                </a:solidFill>
              </a:rPr>
              <a:t>Джо</a:t>
            </a:r>
            <a:r>
              <a:rPr lang="uk-UA" sz="1800" dirty="0" smtClean="0">
                <a:solidFill>
                  <a:schemeClr val="bg1"/>
                </a:solidFill>
              </a:rPr>
              <a:t> </a:t>
            </a:r>
            <a:r>
              <a:rPr lang="uk-UA" sz="1800" dirty="0" err="1" smtClean="0">
                <a:solidFill>
                  <a:schemeClr val="bg1"/>
                </a:solidFill>
              </a:rPr>
              <a:t>Байдена</a:t>
            </a:r>
            <a:r>
              <a:rPr lang="uk-UA" sz="1800" dirty="0" smtClean="0">
                <a:solidFill>
                  <a:schemeClr val="bg1"/>
                </a:solidFill>
              </a:rPr>
              <a:t>, альтернативою санкціям була б Третя світова війна, але така війна може призвести до загибелі всього людства.</a:t>
            </a:r>
          </a:p>
          <a:p>
            <a:pPr>
              <a:buNone/>
            </a:pPr>
            <a:r>
              <a:rPr lang="uk-UA" sz="1800" dirty="0" smtClean="0">
                <a:solidFill>
                  <a:schemeClr val="bg1"/>
                </a:solidFill>
              </a:rPr>
              <a:t>1.  </a:t>
            </a:r>
            <a:r>
              <a:rPr lang="uk-UA" sz="1800" dirty="0" err="1" smtClean="0">
                <a:solidFill>
                  <a:schemeClr val="bg1"/>
                </a:solidFill>
              </a:rPr>
              <a:t>Німетчина</a:t>
            </a:r>
            <a:r>
              <a:rPr lang="uk-UA" sz="1800" dirty="0" smtClean="0">
                <a:solidFill>
                  <a:schemeClr val="bg1"/>
                </a:solidFill>
              </a:rPr>
              <a:t> зупинила сертифікацію газопроводу  “ Північний потік 2”</a:t>
            </a:r>
          </a:p>
          <a:p>
            <a:pPr>
              <a:buNone/>
            </a:pPr>
            <a:r>
              <a:rPr lang="uk-UA" sz="1800" dirty="0" smtClean="0">
                <a:solidFill>
                  <a:schemeClr val="bg1"/>
                </a:solidFill>
              </a:rPr>
              <a:t>2. Веденні санкції проти діячів російської влади та псевдо влади “ДНР” та “ЛНР”</a:t>
            </a:r>
          </a:p>
          <a:p>
            <a:pPr>
              <a:buNone/>
            </a:pPr>
            <a:r>
              <a:rPr lang="uk-UA" sz="1800" dirty="0" smtClean="0">
                <a:solidFill>
                  <a:schemeClr val="bg1"/>
                </a:solidFill>
              </a:rPr>
              <a:t>3. Накладено санкції на банківську систему </a:t>
            </a:r>
            <a:r>
              <a:rPr lang="uk-UA" sz="1800" dirty="0" err="1" smtClean="0">
                <a:solidFill>
                  <a:schemeClr val="bg1"/>
                </a:solidFill>
              </a:rPr>
              <a:t>росії</a:t>
            </a:r>
            <a:r>
              <a:rPr lang="uk-UA" sz="1800" dirty="0" smtClean="0">
                <a:solidFill>
                  <a:schemeClr val="bg1"/>
                </a:solidFill>
              </a:rPr>
              <a:t>  тощо ..</a:t>
            </a:r>
          </a:p>
          <a:p>
            <a:pPr>
              <a:buNone/>
            </a:pPr>
            <a:r>
              <a:rPr lang="en-US" sz="1800" dirty="0" smtClean="0">
                <a:solidFill>
                  <a:srgbClr val="002060"/>
                </a:solidFill>
              </a:rPr>
              <a:t>https://uk.wikipedia.org/wiki/</a:t>
            </a:r>
            <a:r>
              <a:rPr lang="uk-UA" sz="1800" dirty="0" smtClean="0">
                <a:solidFill>
                  <a:srgbClr val="002060"/>
                </a:solidFill>
              </a:rPr>
              <a:t>Санкції_проти_Росії_через_вторгнення_до_України_2022_року</a:t>
            </a:r>
            <a:endParaRPr lang="uk-UA" sz="1800"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285728"/>
            <a:ext cx="8786842" cy="5139869"/>
          </a:xfrm>
          <a:prstGeom prst="rect">
            <a:avLst/>
          </a:prstGeom>
        </p:spPr>
        <p:txBody>
          <a:bodyPr wrap="square">
            <a:spAutoFit/>
          </a:bodyPr>
          <a:lstStyle/>
          <a:p>
            <a:pPr algn="ctr"/>
            <a:r>
              <a:rPr lang="uk-UA" b="1" dirty="0" smtClean="0">
                <a:solidFill>
                  <a:srgbClr val="002060"/>
                </a:solidFill>
              </a:rPr>
              <a:t>23 червня, лідери 27 країн-членів ЄС ухвалили рішення про надання Україні статусу кандидата на членство в ЄС.</a:t>
            </a:r>
          </a:p>
          <a:p>
            <a:pPr algn="ctr"/>
            <a:endParaRPr lang="uk-UA" b="1" smtClean="0">
              <a:solidFill>
                <a:srgbClr val="002060"/>
              </a:solidFill>
            </a:endParaRPr>
          </a:p>
          <a:p>
            <a:pPr algn="ctr"/>
            <a:endParaRPr lang="uk-UA" b="1" dirty="0" smtClean="0">
              <a:solidFill>
                <a:srgbClr val="002060"/>
              </a:solidFill>
            </a:endParaRPr>
          </a:p>
          <a:p>
            <a:r>
              <a:rPr lang="uk-UA" sz="1600" dirty="0" smtClean="0">
                <a:solidFill>
                  <a:schemeClr val="bg1"/>
                </a:solidFill>
              </a:rPr>
              <a:t>Віце-прем’єр-міністр з питань європейської та євроатлантичної інтеграції України Ольга</a:t>
            </a:r>
          </a:p>
          <a:p>
            <a:r>
              <a:rPr lang="uk-UA" sz="1600" dirty="0" err="1" smtClean="0">
                <a:solidFill>
                  <a:schemeClr val="bg1"/>
                </a:solidFill>
              </a:rPr>
              <a:t>Стефанішина</a:t>
            </a:r>
            <a:r>
              <a:rPr lang="uk-UA" sz="1600" dirty="0" smtClean="0">
                <a:solidFill>
                  <a:schemeClr val="bg1"/>
                </a:solidFill>
              </a:rPr>
              <a:t>. – “ Статус кандидата офіційно запускає процес набуття Україною членства в</a:t>
            </a:r>
          </a:p>
          <a:p>
            <a:r>
              <a:rPr lang="uk-UA" sz="1600" dirty="0" smtClean="0">
                <a:solidFill>
                  <a:schemeClr val="bg1"/>
                </a:solidFill>
              </a:rPr>
              <a:t>ЄС. Ми вже активно працюємо над подальшими кроками та реформуванням країни попри</a:t>
            </a:r>
          </a:p>
          <a:p>
            <a:r>
              <a:rPr lang="uk-UA" sz="1600" dirty="0" smtClean="0">
                <a:solidFill>
                  <a:schemeClr val="bg1"/>
                </a:solidFill>
              </a:rPr>
              <a:t>війну, аби не втрачати темпи нашої </a:t>
            </a:r>
            <a:r>
              <a:rPr lang="uk-UA" sz="1600" dirty="0" err="1" smtClean="0">
                <a:solidFill>
                  <a:schemeClr val="bg1"/>
                </a:solidFill>
              </a:rPr>
              <a:t>інтеграції”</a:t>
            </a:r>
            <a:r>
              <a:rPr lang="uk-UA" sz="1600" dirty="0" smtClean="0">
                <a:solidFill>
                  <a:schemeClr val="bg1"/>
                </a:solidFill>
              </a:rPr>
              <a:t>.</a:t>
            </a:r>
          </a:p>
          <a:p>
            <a:r>
              <a:rPr lang="uk-UA" sz="1600" dirty="0" smtClean="0">
                <a:solidFill>
                  <a:schemeClr val="bg1"/>
                </a:solidFill>
              </a:rPr>
              <a:t>     Подальша підготовка до членства передбачатиме завершення  все </a:t>
            </a:r>
            <a:r>
              <a:rPr lang="uk-UA" sz="1600" dirty="0" err="1" smtClean="0">
                <a:solidFill>
                  <a:schemeClr val="bg1"/>
                </a:solidFill>
              </a:rPr>
              <a:t>охопної</a:t>
            </a:r>
            <a:r>
              <a:rPr lang="uk-UA" sz="1600" dirty="0" smtClean="0">
                <a:solidFill>
                  <a:schemeClr val="bg1"/>
                </a:solidFill>
              </a:rPr>
              <a:t> трансформації всіх сфер, що створюватиме умови, коли країна житиме за принципами Євросоюзу та його законами, які спрямовані на захист кожного громадянина та бізнесу. Це започаткує умови для наближення рівня життя, добробуту та правового захисту українців, як в інших країнах ЄС. У цьому Україну постійно підтримуватиме </a:t>
            </a:r>
            <a:r>
              <a:rPr lang="uk-UA" sz="1600" dirty="0" err="1" smtClean="0">
                <a:solidFill>
                  <a:schemeClr val="bg1"/>
                </a:solidFill>
              </a:rPr>
              <a:t>Єврокомісія</a:t>
            </a:r>
            <a:r>
              <a:rPr lang="uk-UA" sz="1600" dirty="0" smtClean="0">
                <a:solidFill>
                  <a:schemeClr val="bg1"/>
                </a:solidFill>
              </a:rPr>
              <a:t>, надаючи необхідну консультаційну та іншу допомогу.</a:t>
            </a:r>
          </a:p>
          <a:p>
            <a:r>
              <a:rPr lang="uk-UA" sz="1600" dirty="0" smtClean="0">
                <a:solidFill>
                  <a:schemeClr val="bg1"/>
                </a:solidFill>
              </a:rPr>
              <a:t>    Окрім того, статус кандидата відкриває можливості отримання фінансової допомоги у</a:t>
            </a:r>
          </a:p>
          <a:p>
            <a:r>
              <a:rPr lang="uk-UA" sz="1600" dirty="0" smtClean="0">
                <a:solidFill>
                  <a:schemeClr val="bg1"/>
                </a:solidFill>
              </a:rPr>
              <a:t>трансформації суспільства, правової системи та економіки на шляху до членства в ЄС, а</a:t>
            </a:r>
          </a:p>
          <a:p>
            <a:r>
              <a:rPr lang="uk-UA" sz="1600" dirty="0" smtClean="0">
                <a:solidFill>
                  <a:schemeClr val="bg1"/>
                </a:solidFill>
              </a:rPr>
              <a:t>також триматиме </a:t>
            </a:r>
            <a:r>
              <a:rPr lang="uk-UA" sz="1600" dirty="0" err="1" smtClean="0">
                <a:solidFill>
                  <a:schemeClr val="bg1"/>
                </a:solidFill>
              </a:rPr>
              <a:t>євроінтеграційні</a:t>
            </a:r>
            <a:r>
              <a:rPr lang="uk-UA" sz="1600" dirty="0" smtClean="0">
                <a:solidFill>
                  <a:schemeClr val="bg1"/>
                </a:solidFill>
              </a:rPr>
              <a:t> реформи країни у пріоритеті.</a:t>
            </a:r>
          </a:p>
          <a:p>
            <a:r>
              <a:rPr lang="uk-UA" sz="1600" dirty="0" smtClean="0">
                <a:solidFill>
                  <a:schemeClr val="bg1"/>
                </a:solidFill>
              </a:rPr>
              <a:t>    Так, Україні буде доступна фінансова допомога для країн, які готуються для вступу до ЄС</a:t>
            </a:r>
          </a:p>
          <a:p>
            <a:r>
              <a:rPr lang="uk-UA" sz="1600" dirty="0" smtClean="0">
                <a:solidFill>
                  <a:schemeClr val="bg1"/>
                </a:solidFill>
              </a:rPr>
              <a:t>(Інструмент </a:t>
            </a:r>
            <a:r>
              <a:rPr lang="uk-UA" sz="1600" dirty="0" err="1" smtClean="0">
                <a:solidFill>
                  <a:schemeClr val="bg1"/>
                </a:solidFill>
              </a:rPr>
              <a:t>передвступної</a:t>
            </a:r>
            <a:r>
              <a:rPr lang="uk-UA" sz="1600" dirty="0" smtClean="0">
                <a:solidFill>
                  <a:schemeClr val="bg1"/>
                </a:solidFill>
              </a:rPr>
              <a:t> допомоги, </a:t>
            </a:r>
            <a:r>
              <a:rPr lang="en-US" sz="1600" dirty="0" smtClean="0">
                <a:solidFill>
                  <a:schemeClr val="bg1"/>
                </a:solidFill>
              </a:rPr>
              <a:t>IPA). </a:t>
            </a:r>
            <a:r>
              <a:rPr lang="uk-UA" sz="1600" dirty="0" smtClean="0">
                <a:solidFill>
                  <a:schemeClr val="bg1"/>
                </a:solidFill>
              </a:rPr>
              <a:t>Така допомога може надаватись через гранти,</a:t>
            </a:r>
          </a:p>
          <a:p>
            <a:r>
              <a:rPr lang="uk-UA" sz="1600" dirty="0" smtClean="0">
                <a:solidFill>
                  <a:schemeClr val="bg1"/>
                </a:solidFill>
              </a:rPr>
              <a:t>інвестиції або як технічна допомога. Кандидатство також відкриває для України участь у</a:t>
            </a:r>
          </a:p>
          <a:p>
            <a:r>
              <a:rPr lang="uk-UA" sz="1600" dirty="0" smtClean="0">
                <a:solidFill>
                  <a:schemeClr val="bg1"/>
                </a:solidFill>
              </a:rPr>
              <a:t>програмах та ініціативах Євросоюзу.</a:t>
            </a:r>
            <a:endParaRPr lang="uk-UA" sz="16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42852"/>
            <a:ext cx="8229600" cy="4709160"/>
          </a:xfrm>
        </p:spPr>
        <p:txBody>
          <a:bodyPr>
            <a:normAutofit/>
          </a:bodyPr>
          <a:lstStyle/>
          <a:p>
            <a:r>
              <a:rPr lang="ru-RU" sz="1800" b="1" dirty="0" smtClean="0">
                <a:solidFill>
                  <a:srgbClr val="002060"/>
                </a:solidFill>
              </a:rPr>
              <a:t>Президент </a:t>
            </a:r>
            <a:r>
              <a:rPr lang="ru-RU" sz="1800" b="1" dirty="0" err="1" smtClean="0">
                <a:solidFill>
                  <a:srgbClr val="002060"/>
                </a:solidFill>
              </a:rPr>
              <a:t>України</a:t>
            </a:r>
            <a:r>
              <a:rPr lang="ru-RU" sz="1800" b="1" dirty="0" smtClean="0">
                <a:solidFill>
                  <a:srgbClr val="002060"/>
                </a:solidFill>
              </a:rPr>
              <a:t> </a:t>
            </a:r>
            <a:r>
              <a:rPr lang="ru-RU" sz="1800" b="1" dirty="0" err="1" smtClean="0">
                <a:solidFill>
                  <a:srgbClr val="002060"/>
                </a:solidFill>
              </a:rPr>
              <a:t>провів</a:t>
            </a:r>
            <a:r>
              <a:rPr lang="ru-RU" sz="1800" b="1" dirty="0" smtClean="0">
                <a:solidFill>
                  <a:srgbClr val="002060"/>
                </a:solidFill>
              </a:rPr>
              <a:t> </a:t>
            </a:r>
            <a:r>
              <a:rPr lang="ru-RU" sz="1800" b="1" dirty="0" err="1" smtClean="0">
                <a:solidFill>
                  <a:srgbClr val="002060"/>
                </a:solidFill>
              </a:rPr>
              <a:t>зустріч</a:t>
            </a:r>
            <a:r>
              <a:rPr lang="ru-RU" sz="1800" b="1" dirty="0" smtClean="0">
                <a:solidFill>
                  <a:srgbClr val="002060"/>
                </a:solidFill>
              </a:rPr>
              <a:t> </a:t>
            </a:r>
            <a:r>
              <a:rPr lang="ru-RU" sz="1800" b="1" dirty="0" err="1" smtClean="0">
                <a:solidFill>
                  <a:srgbClr val="002060"/>
                </a:solidFill>
              </a:rPr>
              <a:t>із</a:t>
            </a:r>
            <a:r>
              <a:rPr lang="ru-RU" sz="1800" b="1" dirty="0" smtClean="0">
                <a:solidFill>
                  <a:srgbClr val="002060"/>
                </a:solidFill>
              </a:rPr>
              <a:t> послом </a:t>
            </a:r>
            <a:r>
              <a:rPr lang="ru-RU" sz="1800" b="1" dirty="0" err="1" smtClean="0">
                <a:solidFill>
                  <a:srgbClr val="002060"/>
                </a:solidFill>
              </a:rPr>
              <a:t>доброї</a:t>
            </a:r>
            <a:r>
              <a:rPr lang="ru-RU" sz="1800" b="1" dirty="0" smtClean="0">
                <a:solidFill>
                  <a:srgbClr val="002060"/>
                </a:solidFill>
              </a:rPr>
              <a:t> </a:t>
            </a:r>
            <a:r>
              <a:rPr lang="ru-RU" sz="1800" b="1" dirty="0" err="1" smtClean="0">
                <a:solidFill>
                  <a:srgbClr val="002060"/>
                </a:solidFill>
              </a:rPr>
              <a:t>волі</a:t>
            </a:r>
            <a:r>
              <a:rPr lang="ru-RU" sz="1800" b="1" dirty="0" smtClean="0">
                <a:solidFill>
                  <a:srgbClr val="002060"/>
                </a:solidFill>
              </a:rPr>
              <a:t> </a:t>
            </a:r>
            <a:r>
              <a:rPr lang="ru-RU" sz="1800" b="1" dirty="0" err="1" smtClean="0">
                <a:solidFill>
                  <a:srgbClr val="002060"/>
                </a:solidFill>
              </a:rPr>
              <a:t>актором</a:t>
            </a:r>
            <a:r>
              <a:rPr lang="ru-RU" sz="1800" b="1" dirty="0" smtClean="0">
                <a:solidFill>
                  <a:srgbClr val="002060"/>
                </a:solidFill>
              </a:rPr>
              <a:t> </a:t>
            </a:r>
            <a:r>
              <a:rPr lang="ru-RU" sz="1800" b="1" dirty="0" err="1" smtClean="0">
                <a:solidFill>
                  <a:srgbClr val="002060"/>
                </a:solidFill>
              </a:rPr>
              <a:t>Орландо</a:t>
            </a:r>
            <a:r>
              <a:rPr lang="ru-RU" sz="1800" b="1" dirty="0" smtClean="0">
                <a:solidFill>
                  <a:srgbClr val="002060"/>
                </a:solidFill>
              </a:rPr>
              <a:t> </a:t>
            </a:r>
            <a:r>
              <a:rPr lang="ru-RU" sz="1800" b="1" dirty="0" err="1" smtClean="0">
                <a:solidFill>
                  <a:srgbClr val="002060"/>
                </a:solidFill>
              </a:rPr>
              <a:t>Блумом</a:t>
            </a:r>
            <a:r>
              <a:rPr lang="ru-RU" sz="1800" b="1" dirty="0" smtClean="0">
                <a:solidFill>
                  <a:srgbClr val="002060"/>
                </a:solidFill>
              </a:rPr>
              <a:t> та командою ЮНІСЕФ</a:t>
            </a:r>
          </a:p>
          <a:p>
            <a:r>
              <a:rPr lang="uk-UA" sz="1800" dirty="0" smtClean="0"/>
              <a:t> </a:t>
            </a:r>
            <a:r>
              <a:rPr lang="uk-UA" sz="1800" dirty="0" smtClean="0">
                <a:solidFill>
                  <a:srgbClr val="002060"/>
                </a:solidFill>
              </a:rPr>
              <a:t>Володимир Зеленський </a:t>
            </a:r>
            <a:r>
              <a:rPr lang="uk-UA" sz="1800" dirty="0" err="1" smtClean="0">
                <a:solidFill>
                  <a:srgbClr val="002060"/>
                </a:solidFill>
              </a:rPr>
              <a:t>росповів</a:t>
            </a:r>
            <a:r>
              <a:rPr lang="uk-UA" sz="1800" dirty="0" smtClean="0">
                <a:solidFill>
                  <a:srgbClr val="002060"/>
                </a:solidFill>
              </a:rPr>
              <a:t> про зустріч  -</a:t>
            </a:r>
            <a:r>
              <a:rPr lang="ru-RU" sz="1800" dirty="0" smtClean="0">
                <a:solidFill>
                  <a:srgbClr val="002060"/>
                </a:solidFill>
              </a:rPr>
              <a:t> </a:t>
            </a:r>
            <a:r>
              <a:rPr lang="uk-UA" sz="1800" dirty="0" smtClean="0">
                <a:solidFill>
                  <a:srgbClr val="002060"/>
                </a:solidFill>
              </a:rPr>
              <a:t>"Зустрівся із послом доброї волі ЮНІСЕФ </a:t>
            </a:r>
            <a:r>
              <a:rPr lang="uk-UA" sz="1800" dirty="0" err="1" smtClean="0">
                <a:solidFill>
                  <a:srgbClr val="002060"/>
                </a:solidFill>
              </a:rPr>
              <a:t>Орландо</a:t>
            </a:r>
            <a:r>
              <a:rPr lang="uk-UA" sz="1800" dirty="0" smtClean="0">
                <a:solidFill>
                  <a:srgbClr val="002060"/>
                </a:solidFill>
              </a:rPr>
              <a:t> </a:t>
            </a:r>
            <a:r>
              <a:rPr lang="uk-UA" sz="1800" dirty="0" err="1" smtClean="0">
                <a:solidFill>
                  <a:srgbClr val="002060"/>
                </a:solidFill>
              </a:rPr>
              <a:t>Блумом</a:t>
            </a:r>
            <a:r>
              <a:rPr lang="uk-UA" sz="1800" dirty="0" smtClean="0">
                <a:solidFill>
                  <a:srgbClr val="002060"/>
                </a:solidFill>
              </a:rPr>
              <a:t> та командою ЮНІСЕФ – організації, яка займається гуманітарною підтримкою й захистом дітей. ... Ми обговорили питання відбудови нашої країни, нашої шкільної інфраструктури. Я вдячний за цю допомогу. Ми домовилися, щоб наші команди працювали над кількома </a:t>
            </a:r>
            <a:r>
              <a:rPr lang="uk-UA" sz="1800" dirty="0" err="1" smtClean="0">
                <a:solidFill>
                  <a:srgbClr val="002060"/>
                </a:solidFill>
              </a:rPr>
              <a:t>напрямами“</a:t>
            </a:r>
            <a:endParaRPr lang="uk-UA" sz="1800" dirty="0" smtClean="0">
              <a:solidFill>
                <a:srgbClr val="002060"/>
              </a:solidFill>
            </a:endParaRPr>
          </a:p>
          <a:p>
            <a:r>
              <a:rPr lang="ru-RU" sz="1800" dirty="0" err="1" smtClean="0">
                <a:solidFill>
                  <a:srgbClr val="002060"/>
                </a:solidFill>
              </a:rPr>
              <a:t>Зокрема</a:t>
            </a:r>
            <a:r>
              <a:rPr lang="ru-RU" sz="1800" dirty="0" smtClean="0">
                <a:solidFill>
                  <a:srgbClr val="002060"/>
                </a:solidFill>
              </a:rPr>
              <a:t>, за словами Президента, </a:t>
            </a:r>
            <a:r>
              <a:rPr lang="ru-RU" sz="1800" dirty="0" err="1" smtClean="0">
                <a:solidFill>
                  <a:srgbClr val="002060"/>
                </a:solidFill>
              </a:rPr>
              <a:t>розглядали</a:t>
            </a:r>
            <a:r>
              <a:rPr lang="ru-RU" sz="1800" dirty="0" smtClean="0">
                <a:solidFill>
                  <a:srgbClr val="002060"/>
                </a:solidFill>
              </a:rPr>
              <a:t>  </a:t>
            </a:r>
            <a:r>
              <a:rPr lang="ru-RU" sz="1800" dirty="0" err="1" smtClean="0">
                <a:solidFill>
                  <a:srgbClr val="002060"/>
                </a:solidFill>
              </a:rPr>
              <a:t>питання</a:t>
            </a:r>
            <a:r>
              <a:rPr lang="ru-RU" sz="1800" dirty="0" smtClean="0">
                <a:solidFill>
                  <a:srgbClr val="002060"/>
                </a:solidFill>
              </a:rPr>
              <a:t> як </a:t>
            </a:r>
            <a:r>
              <a:rPr lang="ru-RU" sz="1800" dirty="0" err="1" smtClean="0">
                <a:solidFill>
                  <a:srgbClr val="002060"/>
                </a:solidFill>
              </a:rPr>
              <a:t>повернення</a:t>
            </a:r>
            <a:r>
              <a:rPr lang="ru-RU" sz="1800" dirty="0" smtClean="0">
                <a:solidFill>
                  <a:srgbClr val="002060"/>
                </a:solidFill>
              </a:rPr>
              <a:t> </a:t>
            </a:r>
            <a:r>
              <a:rPr lang="ru-RU" sz="1800" dirty="0" err="1" smtClean="0">
                <a:solidFill>
                  <a:srgbClr val="002060"/>
                </a:solidFill>
              </a:rPr>
              <a:t>українських</a:t>
            </a:r>
            <a:r>
              <a:rPr lang="ru-RU" sz="1800" dirty="0" smtClean="0">
                <a:solidFill>
                  <a:srgbClr val="002060"/>
                </a:solidFill>
              </a:rPr>
              <a:t> </a:t>
            </a:r>
            <a:r>
              <a:rPr lang="ru-RU" sz="1800" dirty="0" err="1" smtClean="0">
                <a:solidFill>
                  <a:srgbClr val="002060"/>
                </a:solidFill>
              </a:rPr>
              <a:t>дітей</a:t>
            </a:r>
            <a:r>
              <a:rPr lang="ru-RU" sz="1800" dirty="0" smtClean="0">
                <a:solidFill>
                  <a:srgbClr val="002060"/>
                </a:solidFill>
              </a:rPr>
              <a:t>, </a:t>
            </a:r>
            <a:r>
              <a:rPr lang="ru-RU" sz="1800" dirty="0" err="1" smtClean="0">
                <a:solidFill>
                  <a:srgbClr val="002060"/>
                </a:solidFill>
              </a:rPr>
              <a:t>депортованих</a:t>
            </a:r>
            <a:r>
              <a:rPr lang="ru-RU" sz="1800" dirty="0" smtClean="0">
                <a:solidFill>
                  <a:srgbClr val="002060"/>
                </a:solidFill>
              </a:rPr>
              <a:t> до </a:t>
            </a:r>
            <a:r>
              <a:rPr lang="ru-RU" sz="1800" dirty="0" err="1" smtClean="0">
                <a:solidFill>
                  <a:srgbClr val="002060"/>
                </a:solidFill>
              </a:rPr>
              <a:t>країни-агресора</a:t>
            </a:r>
            <a:r>
              <a:rPr lang="ru-RU" sz="1800" dirty="0" smtClean="0">
                <a:solidFill>
                  <a:srgbClr val="002060"/>
                </a:solidFill>
              </a:rPr>
              <a:t>, </a:t>
            </a:r>
            <a:r>
              <a:rPr lang="ru-RU" sz="1800" dirty="0" err="1" smtClean="0">
                <a:solidFill>
                  <a:srgbClr val="002060"/>
                </a:solidFill>
              </a:rPr>
              <a:t>створення</a:t>
            </a:r>
            <a:r>
              <a:rPr lang="ru-RU" sz="1800" dirty="0" smtClean="0">
                <a:solidFill>
                  <a:srgbClr val="002060"/>
                </a:solidFill>
              </a:rPr>
              <a:t> </a:t>
            </a:r>
            <a:r>
              <a:rPr lang="ru-RU" sz="1800" dirty="0" err="1" smtClean="0">
                <a:solidFill>
                  <a:srgbClr val="002060"/>
                </a:solidFill>
              </a:rPr>
              <a:t>бомбосховищ</a:t>
            </a:r>
            <a:r>
              <a:rPr lang="ru-RU" sz="1800" dirty="0" smtClean="0">
                <a:solidFill>
                  <a:srgbClr val="002060"/>
                </a:solidFill>
              </a:rPr>
              <a:t> у закладах </a:t>
            </a:r>
            <a:r>
              <a:rPr lang="ru-RU" sz="1800" dirty="0" err="1" smtClean="0">
                <a:solidFill>
                  <a:srgbClr val="002060"/>
                </a:solidFill>
              </a:rPr>
              <a:t>освіти</a:t>
            </a:r>
            <a:r>
              <a:rPr lang="ru-RU" sz="1800" dirty="0" smtClean="0">
                <a:solidFill>
                  <a:srgbClr val="002060"/>
                </a:solidFill>
              </a:rPr>
              <a:t>, а </a:t>
            </a:r>
            <a:r>
              <a:rPr lang="ru-RU" sz="1800" dirty="0" err="1" smtClean="0">
                <a:solidFill>
                  <a:srgbClr val="002060"/>
                </a:solidFill>
              </a:rPr>
              <a:t>також</a:t>
            </a:r>
            <a:r>
              <a:rPr lang="ru-RU" sz="1800" dirty="0" smtClean="0">
                <a:solidFill>
                  <a:srgbClr val="002060"/>
                </a:solidFill>
              </a:rPr>
              <a:t> </a:t>
            </a:r>
            <a:r>
              <a:rPr lang="ru-RU" sz="1800" dirty="0" err="1" smtClean="0">
                <a:solidFill>
                  <a:srgbClr val="002060"/>
                </a:solidFill>
              </a:rPr>
              <a:t>технічне</a:t>
            </a:r>
            <a:r>
              <a:rPr lang="ru-RU" sz="1800" dirty="0" smtClean="0">
                <a:solidFill>
                  <a:srgbClr val="002060"/>
                </a:solidFill>
              </a:rPr>
              <a:t> </a:t>
            </a:r>
            <a:r>
              <a:rPr lang="ru-RU" sz="1800" dirty="0" err="1" smtClean="0">
                <a:solidFill>
                  <a:srgbClr val="002060"/>
                </a:solidFill>
              </a:rPr>
              <a:t>забезпечення</a:t>
            </a:r>
            <a:r>
              <a:rPr lang="ru-RU" sz="1800" dirty="0" smtClean="0">
                <a:solidFill>
                  <a:srgbClr val="002060"/>
                </a:solidFill>
              </a:rPr>
              <a:t> </a:t>
            </a:r>
            <a:r>
              <a:rPr lang="ru-RU" sz="1800" dirty="0" err="1" smtClean="0">
                <a:solidFill>
                  <a:srgbClr val="002060"/>
                </a:solidFill>
              </a:rPr>
              <a:t>дистанційного</a:t>
            </a:r>
            <a:r>
              <a:rPr lang="ru-RU" sz="1800" dirty="0" smtClean="0">
                <a:solidFill>
                  <a:srgbClr val="002060"/>
                </a:solidFill>
              </a:rPr>
              <a:t> </a:t>
            </a:r>
            <a:r>
              <a:rPr lang="ru-RU" sz="1800" dirty="0" err="1" smtClean="0">
                <a:solidFill>
                  <a:srgbClr val="002060"/>
                </a:solidFill>
              </a:rPr>
              <a:t>навчання</a:t>
            </a:r>
            <a:r>
              <a:rPr lang="ru-RU" sz="1800" dirty="0" smtClean="0">
                <a:solidFill>
                  <a:srgbClr val="002060"/>
                </a:solidFill>
              </a:rPr>
              <a:t> в тих районах, де </a:t>
            </a:r>
            <a:r>
              <a:rPr lang="ru-RU" sz="1800" dirty="0" err="1" smtClean="0">
                <a:solidFill>
                  <a:srgbClr val="002060"/>
                </a:solidFill>
              </a:rPr>
              <a:t>неможливо</a:t>
            </a:r>
            <a:r>
              <a:rPr lang="ru-RU" sz="1800" dirty="0" smtClean="0">
                <a:solidFill>
                  <a:srgbClr val="002060"/>
                </a:solidFill>
              </a:rPr>
              <a:t> </a:t>
            </a:r>
            <a:r>
              <a:rPr lang="ru-RU" sz="1800" dirty="0" err="1" smtClean="0">
                <a:solidFill>
                  <a:srgbClr val="002060"/>
                </a:solidFill>
              </a:rPr>
              <a:t>навчатися</a:t>
            </a:r>
            <a:r>
              <a:rPr lang="ru-RU" sz="1800" dirty="0" smtClean="0">
                <a:solidFill>
                  <a:srgbClr val="002060"/>
                </a:solidFill>
              </a:rPr>
              <a:t> </a:t>
            </a:r>
            <a:r>
              <a:rPr lang="ru-RU" sz="1800" dirty="0" err="1" smtClean="0">
                <a:solidFill>
                  <a:srgbClr val="002060"/>
                </a:solidFill>
              </a:rPr>
              <a:t>офлайн</a:t>
            </a:r>
            <a:r>
              <a:rPr lang="ru-RU" sz="1800" dirty="0" smtClean="0">
                <a:solidFill>
                  <a:srgbClr val="002060"/>
                </a:solidFill>
              </a:rPr>
              <a:t> через </a:t>
            </a:r>
            <a:r>
              <a:rPr lang="ru-RU" sz="1800" dirty="0" err="1" smtClean="0">
                <a:solidFill>
                  <a:srgbClr val="002060"/>
                </a:solidFill>
              </a:rPr>
              <a:t>відповідні</a:t>
            </a:r>
            <a:r>
              <a:rPr lang="ru-RU" sz="1800" dirty="0" smtClean="0">
                <a:solidFill>
                  <a:srgbClr val="002060"/>
                </a:solidFill>
              </a:rPr>
              <a:t> </a:t>
            </a:r>
            <a:r>
              <a:rPr lang="ru-RU" sz="1800" dirty="0" err="1" smtClean="0">
                <a:solidFill>
                  <a:srgbClr val="002060"/>
                </a:solidFill>
              </a:rPr>
              <a:t>загрози</a:t>
            </a:r>
            <a:r>
              <a:rPr lang="ru-RU" sz="1800" dirty="0" smtClean="0">
                <a:solidFill>
                  <a:srgbClr val="002060"/>
                </a:solidFill>
              </a:rPr>
              <a:t>.</a:t>
            </a:r>
            <a:r>
              <a:rPr lang="ru-RU" sz="1800" dirty="0" smtClean="0"/>
              <a:t>  </a:t>
            </a:r>
            <a:r>
              <a:rPr lang="ru-RU" sz="1800" dirty="0" err="1" smtClean="0">
                <a:solidFill>
                  <a:srgbClr val="002060"/>
                </a:solidFill>
              </a:rPr>
              <a:t>Також</a:t>
            </a:r>
            <a:r>
              <a:rPr lang="ru-RU" sz="1800" dirty="0" smtClean="0">
                <a:solidFill>
                  <a:srgbClr val="002060"/>
                </a:solidFill>
              </a:rPr>
              <a:t> </a:t>
            </a:r>
            <a:r>
              <a:rPr lang="ru-RU" sz="1800" dirty="0" err="1" smtClean="0">
                <a:solidFill>
                  <a:srgbClr val="002060"/>
                </a:solidFill>
              </a:rPr>
              <a:t>Орландо</a:t>
            </a:r>
            <a:r>
              <a:rPr lang="ru-RU" sz="1800" dirty="0" smtClean="0">
                <a:solidFill>
                  <a:srgbClr val="002060"/>
                </a:solidFill>
              </a:rPr>
              <a:t> </a:t>
            </a:r>
            <a:r>
              <a:rPr lang="ru-RU" sz="1800" dirty="0" err="1" smtClean="0">
                <a:solidFill>
                  <a:srgbClr val="002060"/>
                </a:solidFill>
              </a:rPr>
              <a:t>Блум</a:t>
            </a:r>
            <a:r>
              <a:rPr lang="ru-RU" sz="1800" dirty="0" smtClean="0">
                <a:solidFill>
                  <a:srgbClr val="002060"/>
                </a:solidFill>
              </a:rPr>
              <a:t>  </a:t>
            </a:r>
            <a:r>
              <a:rPr lang="ru-RU" sz="1800" dirty="0" err="1" smtClean="0">
                <a:solidFill>
                  <a:srgbClr val="002060"/>
                </a:solidFill>
              </a:rPr>
              <a:t>поспілкувався</a:t>
            </a:r>
            <a:r>
              <a:rPr lang="ru-RU" sz="1800" dirty="0" smtClean="0">
                <a:solidFill>
                  <a:srgbClr val="002060"/>
                </a:solidFill>
              </a:rPr>
              <a:t> </a:t>
            </a:r>
            <a:r>
              <a:rPr lang="ru-RU" sz="1800" dirty="0" err="1" smtClean="0">
                <a:solidFill>
                  <a:srgbClr val="002060"/>
                </a:solidFill>
              </a:rPr>
              <a:t>з</a:t>
            </a:r>
            <a:r>
              <a:rPr lang="ru-RU" sz="1800" dirty="0" smtClean="0">
                <a:solidFill>
                  <a:srgbClr val="002060"/>
                </a:solidFill>
              </a:rPr>
              <a:t> </a:t>
            </a:r>
            <a:r>
              <a:rPr lang="ru-RU" sz="1800" dirty="0" err="1" smtClean="0">
                <a:solidFill>
                  <a:srgbClr val="002060"/>
                </a:solidFill>
              </a:rPr>
              <a:t>дітьми</a:t>
            </a:r>
            <a:r>
              <a:rPr lang="ru-RU" sz="1800" dirty="0" smtClean="0">
                <a:solidFill>
                  <a:srgbClr val="002060"/>
                </a:solidFill>
              </a:rPr>
              <a:t> в </a:t>
            </a:r>
            <a:r>
              <a:rPr lang="ru-RU" sz="1800" dirty="0" err="1" smtClean="0">
                <a:solidFill>
                  <a:srgbClr val="002060"/>
                </a:solidFill>
              </a:rPr>
              <a:t>київському</a:t>
            </a:r>
            <a:r>
              <a:rPr lang="ru-RU" sz="1800" dirty="0" smtClean="0">
                <a:solidFill>
                  <a:srgbClr val="002060"/>
                </a:solidFill>
              </a:rPr>
              <a:t> метро.</a:t>
            </a:r>
            <a:endParaRPr lang="uk-UA" sz="1800" dirty="0">
              <a:solidFill>
                <a:srgbClr val="002060"/>
              </a:solidFill>
            </a:endParaRPr>
          </a:p>
        </p:txBody>
      </p:sp>
      <p:pic>
        <p:nvPicPr>
          <p:cNvPr id="18434" name="Picture 2" descr="Президент зустрівся з послом доброї волі ЮНІСЕФ Орландо Блумом"/>
          <p:cNvPicPr>
            <a:picLocks noChangeAspect="1" noChangeArrowheads="1"/>
          </p:cNvPicPr>
          <p:nvPr/>
        </p:nvPicPr>
        <p:blipFill>
          <a:blip r:embed="rId2"/>
          <a:srcRect/>
          <a:stretch>
            <a:fillRect/>
          </a:stretch>
        </p:blipFill>
        <p:spPr bwMode="auto">
          <a:xfrm>
            <a:off x="0" y="4429132"/>
            <a:ext cx="4071924" cy="2326814"/>
          </a:xfrm>
          <a:prstGeom prst="rect">
            <a:avLst/>
          </a:prstGeom>
          <a:noFill/>
        </p:spPr>
      </p:pic>
      <p:pic>
        <p:nvPicPr>
          <p:cNvPr id="18436" name="Picture 4" descr="https://static.ukrinform.com/photos/2023_03/1679871021-597.jpeg"/>
          <p:cNvPicPr>
            <a:picLocks noChangeAspect="1" noChangeArrowheads="1"/>
          </p:cNvPicPr>
          <p:nvPr/>
        </p:nvPicPr>
        <p:blipFill>
          <a:blip r:embed="rId3" cstate="print"/>
          <a:srcRect/>
          <a:stretch>
            <a:fillRect/>
          </a:stretch>
        </p:blipFill>
        <p:spPr bwMode="auto">
          <a:xfrm>
            <a:off x="4786314" y="4143380"/>
            <a:ext cx="3719469" cy="247845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143000"/>
          </a:xfrm>
        </p:spPr>
        <p:txBody>
          <a:bodyPr>
            <a:normAutofit fontScale="90000"/>
          </a:bodyPr>
          <a:lstStyle/>
          <a:p>
            <a:r>
              <a:rPr lang="uk-UA" dirty="0" smtClean="0">
                <a:solidFill>
                  <a:schemeClr val="accent5">
                    <a:lumMod val="50000"/>
                  </a:schemeClr>
                </a:solidFill>
              </a:rPr>
              <a:t>Повсякдення в умовах війни: індивідуальний досвід, стратегії виживання та протистояння.</a:t>
            </a:r>
            <a:endParaRPr lang="uk-UA" dirty="0">
              <a:solidFill>
                <a:schemeClr val="accent5">
                  <a:lumMod val="50000"/>
                </a:schemeClr>
              </a:solidFill>
            </a:endParaRPr>
          </a:p>
        </p:txBody>
      </p:sp>
      <p:sp>
        <p:nvSpPr>
          <p:cNvPr id="4" name="Прямоугольник 3"/>
          <p:cNvSpPr/>
          <p:nvPr/>
        </p:nvSpPr>
        <p:spPr>
          <a:xfrm>
            <a:off x="214282" y="1997839"/>
            <a:ext cx="8929718" cy="4247317"/>
          </a:xfrm>
          <a:prstGeom prst="rect">
            <a:avLst/>
          </a:prstGeom>
        </p:spPr>
        <p:txBody>
          <a:bodyPr wrap="square">
            <a:spAutoFit/>
          </a:bodyPr>
          <a:lstStyle/>
          <a:p>
            <a:r>
              <a:rPr lang="uk-UA" dirty="0" smtClean="0">
                <a:solidFill>
                  <a:srgbClr val="002060"/>
                </a:solidFill>
              </a:rPr>
              <a:t>   Багато подій відбулося, які вплинули на побут і переживання українців. Україна провела успішний контрнаступ, було звільнено території Харківщини та Херсон. Водночас Росія завдала кілька хвиль масованих ракетних обстрілів, зруйнувавши або пошкодивши критичну інфраструктуру, було введено відключення електроенергії по всій країні, українці готувались до важкої зими.</a:t>
            </a:r>
            <a:r>
              <a:rPr lang="uk-UA" dirty="0" smtClean="0"/>
              <a:t> </a:t>
            </a:r>
          </a:p>
          <a:p>
            <a:r>
              <a:rPr lang="uk-UA" dirty="0" smtClean="0">
                <a:solidFill>
                  <a:srgbClr val="002060"/>
                </a:solidFill>
              </a:rPr>
              <a:t>  Війна Росії проти України стала великим суспільним потрясінням. Війна впливає на емоційний стан, побут і повсякдення, громадську думку, між людські стосунки, соціально-економічне становище, зайнятість, громадську активність. Масштаб цих змін є безпрецедентним для України. </a:t>
            </a:r>
            <a:r>
              <a:rPr lang="ru-RU" b="1" dirty="0" smtClean="0">
                <a:solidFill>
                  <a:srgbClr val="C00000"/>
                </a:solidFill>
              </a:rPr>
              <a:t>06 </a:t>
            </a:r>
            <a:r>
              <a:rPr lang="ru-RU" b="1" dirty="0" err="1" smtClean="0">
                <a:solidFill>
                  <a:srgbClr val="C00000"/>
                </a:solidFill>
              </a:rPr>
              <a:t>Квітня</a:t>
            </a:r>
            <a:r>
              <a:rPr lang="ru-RU" b="1" dirty="0" smtClean="0">
                <a:solidFill>
                  <a:srgbClr val="C00000"/>
                </a:solidFill>
              </a:rPr>
              <a:t> станом на 406 день </a:t>
            </a:r>
            <a:r>
              <a:rPr lang="ru-RU" b="1" dirty="0" err="1" smtClean="0">
                <a:solidFill>
                  <a:srgbClr val="C00000"/>
                </a:solidFill>
              </a:rPr>
              <a:t>повномасштабної</a:t>
            </a:r>
            <a:r>
              <a:rPr lang="ru-RU" b="1" dirty="0" smtClean="0">
                <a:solidFill>
                  <a:srgbClr val="C00000"/>
                </a:solidFill>
              </a:rPr>
              <a:t> </a:t>
            </a:r>
            <a:r>
              <a:rPr lang="ru-RU" b="1" dirty="0" err="1" smtClean="0">
                <a:solidFill>
                  <a:srgbClr val="C00000"/>
                </a:solidFill>
              </a:rPr>
              <a:t>війни</a:t>
            </a:r>
            <a:r>
              <a:rPr lang="ru-RU" b="1" dirty="0" smtClean="0">
                <a:solidFill>
                  <a:srgbClr val="C00000"/>
                </a:solidFill>
              </a:rPr>
              <a:t>. </a:t>
            </a:r>
            <a:endParaRPr lang="uk-UA" b="1" dirty="0" smtClean="0">
              <a:solidFill>
                <a:srgbClr val="C00000"/>
              </a:solidFill>
            </a:endParaRPr>
          </a:p>
          <a:p>
            <a:r>
              <a:rPr lang="uk-UA" dirty="0" smtClean="0">
                <a:solidFill>
                  <a:srgbClr val="002060"/>
                </a:solidFill>
              </a:rPr>
              <a:t>    Прем’єр-міністр Денис </a:t>
            </a:r>
            <a:r>
              <a:rPr lang="uk-UA" dirty="0" err="1" smtClean="0">
                <a:solidFill>
                  <a:srgbClr val="002060"/>
                </a:solidFill>
              </a:rPr>
              <a:t>Шмигаль</a:t>
            </a:r>
            <a:r>
              <a:rPr lang="uk-UA" dirty="0" smtClean="0">
                <a:solidFill>
                  <a:srgbClr val="002060"/>
                </a:solidFill>
              </a:rPr>
              <a:t>  у промові перед черговим засіданням Кабінету Міністрів наголосив. </a:t>
            </a:r>
            <a:r>
              <a:rPr lang="uk-UA" dirty="0" err="1" smtClean="0">
                <a:solidFill>
                  <a:srgbClr val="002060"/>
                </a:solidFill>
              </a:rPr>
              <a:t>“За</a:t>
            </a:r>
            <a:r>
              <a:rPr lang="uk-UA" dirty="0" smtClean="0">
                <a:solidFill>
                  <a:srgbClr val="002060"/>
                </a:solidFill>
              </a:rPr>
              <a:t> період повномасштабної війни російські війська зруйнували десятки тисяч домівок українців. За найскромнішими підрахунками, пошкоджено 45 мільйонів квадратних метрів житла. Деякі міста й села майже повністю зруйновано. Окупанти завдали нашій країні стільки лиха й руйнувань, скільки не знала наша земля із часів Другої світової </a:t>
            </a:r>
            <a:r>
              <a:rPr lang="uk-UA" dirty="0" err="1" smtClean="0">
                <a:solidFill>
                  <a:srgbClr val="002060"/>
                </a:solidFill>
              </a:rPr>
              <a:t>війни”</a:t>
            </a:r>
            <a:r>
              <a:rPr lang="uk-UA" dirty="0" smtClean="0">
                <a:solidFill>
                  <a:srgbClr val="002060"/>
                </a:solidFill>
              </a:rPr>
              <a:t>. </a:t>
            </a:r>
            <a:endParaRPr lang="uk-UA" dirty="0">
              <a:solidFill>
                <a:srgbClr val="0020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gdb.rferl.org/01000000-0aff-0242-1832-08db132afd6e_w1597_n_r0_st_s.jpg"/>
          <p:cNvPicPr>
            <a:picLocks noChangeAspect="1" noChangeArrowheads="1"/>
          </p:cNvPicPr>
          <p:nvPr/>
        </p:nvPicPr>
        <p:blipFill>
          <a:blip r:embed="rId2"/>
          <a:srcRect/>
          <a:stretch>
            <a:fillRect/>
          </a:stretch>
        </p:blipFill>
        <p:spPr bwMode="auto">
          <a:xfrm>
            <a:off x="0" y="142852"/>
            <a:ext cx="9144000" cy="4786346"/>
          </a:xfrm>
          <a:prstGeom prst="rect">
            <a:avLst/>
          </a:prstGeom>
          <a:noFill/>
        </p:spPr>
      </p:pic>
      <p:sp>
        <p:nvSpPr>
          <p:cNvPr id="5" name="Прямоугольник 4"/>
          <p:cNvSpPr/>
          <p:nvPr/>
        </p:nvSpPr>
        <p:spPr>
          <a:xfrm>
            <a:off x="214282" y="5143512"/>
            <a:ext cx="8501090" cy="1477328"/>
          </a:xfrm>
          <a:prstGeom prst="rect">
            <a:avLst/>
          </a:prstGeom>
        </p:spPr>
        <p:txBody>
          <a:bodyPr wrap="square">
            <a:spAutoFit/>
          </a:bodyPr>
          <a:lstStyle/>
          <a:p>
            <a:r>
              <a:rPr lang="uk-UA" b="1" dirty="0" smtClean="0">
                <a:solidFill>
                  <a:schemeClr val="bg1"/>
                </a:solidFill>
              </a:rPr>
              <a:t>Рубіжне</a:t>
            </a:r>
            <a:endParaRPr lang="uk-UA" dirty="0" smtClean="0">
              <a:solidFill>
                <a:schemeClr val="bg1"/>
              </a:solidFill>
            </a:endParaRPr>
          </a:p>
          <a:p>
            <a:r>
              <a:rPr lang="uk-UA" dirty="0" smtClean="0">
                <a:solidFill>
                  <a:schemeClr val="bg1"/>
                </a:solidFill>
              </a:rPr>
              <a:t>Місто в </a:t>
            </a:r>
            <a:r>
              <a:rPr lang="uk-UA" dirty="0" err="1" smtClean="0">
                <a:solidFill>
                  <a:schemeClr val="bg1"/>
                </a:solidFill>
              </a:rPr>
              <a:t>Сєвєродонецькому</a:t>
            </a:r>
            <a:r>
              <a:rPr lang="uk-UA" dirty="0" smtClean="0">
                <a:solidFill>
                  <a:schemeClr val="bg1"/>
                </a:solidFill>
              </a:rPr>
              <a:t> районі на заході Луганської області, яке потрапило під російську окупацію з середини травня 2022 року і досі залишається неконтрольованим українською владою. За даними </a:t>
            </a:r>
            <a:r>
              <a:rPr lang="uk-UA" dirty="0" err="1" smtClean="0">
                <a:solidFill>
                  <a:schemeClr val="bg1"/>
                </a:solidFill>
              </a:rPr>
              <a:t>очільника</a:t>
            </a:r>
            <a:r>
              <a:rPr lang="uk-UA" dirty="0" smtClean="0">
                <a:solidFill>
                  <a:schemeClr val="bg1"/>
                </a:solidFill>
              </a:rPr>
              <a:t> Луганської обласної військової адміністрації </a:t>
            </a:r>
            <a:r>
              <a:rPr lang="uk-UA" b="1" dirty="0" smtClean="0">
                <a:solidFill>
                  <a:schemeClr val="bg1"/>
                </a:solidFill>
              </a:rPr>
              <a:t>Сергія </a:t>
            </a:r>
            <a:r>
              <a:rPr lang="uk-UA" b="1" dirty="0" err="1" smtClean="0">
                <a:solidFill>
                  <a:schemeClr val="bg1"/>
                </a:solidFill>
              </a:rPr>
              <a:t>Гайдая</a:t>
            </a:r>
            <a:r>
              <a:rPr lang="uk-UA" dirty="0" smtClean="0">
                <a:solidFill>
                  <a:schemeClr val="bg1"/>
                </a:solidFill>
              </a:rPr>
              <a:t>, це місто зруйноване на 90%.</a:t>
            </a:r>
            <a:endParaRPr lang="uk-UA"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5786454"/>
            <a:ext cx="8215338" cy="646331"/>
          </a:xfrm>
          <a:prstGeom prst="rect">
            <a:avLst/>
          </a:prstGeom>
        </p:spPr>
        <p:txBody>
          <a:bodyPr wrap="square">
            <a:spAutoFit/>
          </a:bodyPr>
          <a:lstStyle/>
          <a:p>
            <a:r>
              <a:rPr lang="uk-UA" b="1" dirty="0" err="1" smtClean="0">
                <a:solidFill>
                  <a:schemeClr val="bg1"/>
                </a:solidFill>
              </a:rPr>
              <a:t>Соледар</a:t>
            </a:r>
            <a:endParaRPr lang="uk-UA" dirty="0" smtClean="0">
              <a:solidFill>
                <a:schemeClr val="bg1"/>
              </a:solidFill>
            </a:endParaRPr>
          </a:p>
          <a:p>
            <a:r>
              <a:rPr lang="uk-UA" dirty="0" smtClean="0">
                <a:solidFill>
                  <a:schemeClr val="bg1"/>
                </a:solidFill>
              </a:rPr>
              <a:t>Це місто, що розташоване за майже 20 кілометрів на північний схід від </a:t>
            </a:r>
            <a:r>
              <a:rPr lang="uk-UA" dirty="0" err="1" smtClean="0">
                <a:solidFill>
                  <a:schemeClr val="bg1"/>
                </a:solidFill>
              </a:rPr>
              <a:t>Бахмуту</a:t>
            </a:r>
            <a:endParaRPr lang="uk-UA" dirty="0">
              <a:solidFill>
                <a:schemeClr val="bg1"/>
              </a:solidFill>
            </a:endParaRPr>
          </a:p>
        </p:txBody>
      </p:sp>
      <p:pic>
        <p:nvPicPr>
          <p:cNvPr id="30722" name="Picture 2" descr="Розбита вулиця в Соледарі"/>
          <p:cNvPicPr>
            <a:picLocks noChangeAspect="1" noChangeArrowheads="1"/>
          </p:cNvPicPr>
          <p:nvPr/>
        </p:nvPicPr>
        <p:blipFill>
          <a:blip r:embed="rId2"/>
          <a:srcRect/>
          <a:stretch>
            <a:fillRect/>
          </a:stretch>
        </p:blipFill>
        <p:spPr bwMode="auto">
          <a:xfrm>
            <a:off x="71406" y="142852"/>
            <a:ext cx="8643997" cy="513872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5857892"/>
            <a:ext cx="8786874" cy="646331"/>
          </a:xfrm>
          <a:prstGeom prst="rect">
            <a:avLst/>
          </a:prstGeom>
        </p:spPr>
        <p:txBody>
          <a:bodyPr wrap="square">
            <a:spAutoFit/>
          </a:bodyPr>
          <a:lstStyle/>
          <a:p>
            <a:r>
              <a:rPr lang="ru-RU" sz="3600" b="1" dirty="0" err="1" smtClean="0">
                <a:solidFill>
                  <a:schemeClr val="bg1"/>
                </a:solidFill>
              </a:rPr>
              <a:t>Бахмут</a:t>
            </a:r>
            <a:r>
              <a:rPr lang="ru-RU" sz="3600" b="1" dirty="0" smtClean="0">
                <a:solidFill>
                  <a:schemeClr val="bg1"/>
                </a:solidFill>
              </a:rPr>
              <a:t>- </a:t>
            </a:r>
            <a:r>
              <a:rPr lang="ru-RU" sz="3600" dirty="0" err="1" smtClean="0">
                <a:solidFill>
                  <a:schemeClr val="bg1"/>
                </a:solidFill>
              </a:rPr>
              <a:t>місто</a:t>
            </a:r>
            <a:r>
              <a:rPr lang="ru-RU" sz="3600" dirty="0" smtClean="0">
                <a:solidFill>
                  <a:schemeClr val="bg1"/>
                </a:solidFill>
              </a:rPr>
              <a:t>, в </a:t>
            </a:r>
            <a:r>
              <a:rPr lang="ru-RU" sz="3600" dirty="0" err="1" smtClean="0">
                <a:solidFill>
                  <a:schemeClr val="bg1"/>
                </a:solidFill>
              </a:rPr>
              <a:t>якому</a:t>
            </a:r>
            <a:r>
              <a:rPr lang="ru-RU" sz="3600" dirty="0" smtClean="0">
                <a:solidFill>
                  <a:schemeClr val="bg1"/>
                </a:solidFill>
              </a:rPr>
              <a:t> </a:t>
            </a:r>
            <a:r>
              <a:rPr lang="ru-RU" sz="3600" dirty="0" err="1" smtClean="0">
                <a:solidFill>
                  <a:schemeClr val="bg1"/>
                </a:solidFill>
              </a:rPr>
              <a:t>точаться</a:t>
            </a:r>
            <a:r>
              <a:rPr lang="ru-RU" sz="3600" dirty="0" smtClean="0">
                <a:solidFill>
                  <a:schemeClr val="bg1"/>
                </a:solidFill>
              </a:rPr>
              <a:t> </a:t>
            </a:r>
            <a:r>
              <a:rPr lang="ru-RU" sz="3600" dirty="0" err="1" smtClean="0">
                <a:solidFill>
                  <a:schemeClr val="bg1"/>
                </a:solidFill>
              </a:rPr>
              <a:t>важкі</a:t>
            </a:r>
            <a:r>
              <a:rPr lang="ru-RU" sz="3600" dirty="0" smtClean="0">
                <a:solidFill>
                  <a:schemeClr val="bg1"/>
                </a:solidFill>
              </a:rPr>
              <a:t> </a:t>
            </a:r>
            <a:r>
              <a:rPr lang="ru-RU" sz="3600" dirty="0" err="1" smtClean="0">
                <a:solidFill>
                  <a:schemeClr val="bg1"/>
                </a:solidFill>
              </a:rPr>
              <a:t>бої</a:t>
            </a:r>
            <a:r>
              <a:rPr lang="ru-RU" sz="3600" dirty="0" smtClean="0">
                <a:solidFill>
                  <a:schemeClr val="bg1"/>
                </a:solidFill>
              </a:rPr>
              <a:t>.</a:t>
            </a:r>
            <a:endParaRPr lang="ru-RU" sz="3600" dirty="0">
              <a:solidFill>
                <a:schemeClr val="bg1"/>
              </a:solidFill>
            </a:endParaRPr>
          </a:p>
        </p:txBody>
      </p:sp>
      <p:pic>
        <p:nvPicPr>
          <p:cNvPr id="31746" name="Picture 2" descr="https://gdb.rferl.org/01000000-0aff-0242-a788-08db1b6e6c43_w1023_r1_s.jpg"/>
          <p:cNvPicPr>
            <a:picLocks noChangeAspect="1" noChangeArrowheads="1"/>
          </p:cNvPicPr>
          <p:nvPr/>
        </p:nvPicPr>
        <p:blipFill>
          <a:blip r:embed="rId2"/>
          <a:srcRect/>
          <a:stretch>
            <a:fillRect/>
          </a:stretch>
        </p:blipFill>
        <p:spPr bwMode="auto">
          <a:xfrm>
            <a:off x="142844" y="285728"/>
            <a:ext cx="8643998" cy="485855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44" y="5214950"/>
            <a:ext cx="8715436" cy="1200329"/>
          </a:xfrm>
          <a:prstGeom prst="rect">
            <a:avLst/>
          </a:prstGeom>
        </p:spPr>
        <p:txBody>
          <a:bodyPr wrap="square">
            <a:spAutoFit/>
          </a:bodyPr>
          <a:lstStyle/>
          <a:p>
            <a:r>
              <a:rPr lang="uk-UA" b="1" dirty="0" smtClean="0">
                <a:solidFill>
                  <a:schemeClr val="bg1"/>
                </a:solidFill>
              </a:rPr>
              <a:t>Ізюм</a:t>
            </a:r>
            <a:r>
              <a:rPr lang="uk-UA" dirty="0" smtClean="0">
                <a:solidFill>
                  <a:schemeClr val="bg1"/>
                </a:solidFill>
              </a:rPr>
              <a:t> місто на сході Харківської області під час окупації слугувало своєрідним </a:t>
            </a:r>
            <a:r>
              <a:rPr lang="uk-UA" dirty="0" smtClean="0">
                <a:solidFill>
                  <a:schemeClr val="bg1"/>
                </a:solidFill>
                <a:hlinkClick r:id="rId2"/>
              </a:rPr>
              <a:t>воєнним </a:t>
            </a:r>
            <a:r>
              <a:rPr lang="uk-UA" dirty="0" err="1" smtClean="0">
                <a:solidFill>
                  <a:schemeClr val="bg1"/>
                </a:solidFill>
                <a:hlinkClick r:id="rId2"/>
              </a:rPr>
              <a:t>хабом</a:t>
            </a:r>
            <a:r>
              <a:rPr lang="uk-UA" dirty="0" smtClean="0">
                <a:solidFill>
                  <a:schemeClr val="bg1"/>
                </a:solidFill>
                <a:hlinkClick r:id="rId2"/>
              </a:rPr>
              <a:t> для підрозділів РФ</a:t>
            </a:r>
            <a:r>
              <a:rPr lang="uk-UA" dirty="0" smtClean="0">
                <a:solidFill>
                  <a:schemeClr val="bg1"/>
                </a:solidFill>
              </a:rPr>
              <a:t> – в якому вони або постійно перебували, або змінювали один одного, або проходили територією далі. Після успішного контрнаступу українських сил у вересні 2022 року Ізюм був </a:t>
            </a:r>
            <a:r>
              <a:rPr lang="uk-UA" dirty="0" err="1" smtClean="0">
                <a:solidFill>
                  <a:schemeClr val="bg1"/>
                </a:solidFill>
              </a:rPr>
              <a:t>деокупований</a:t>
            </a:r>
            <a:r>
              <a:rPr lang="uk-UA" dirty="0" smtClean="0">
                <a:solidFill>
                  <a:schemeClr val="bg1"/>
                </a:solidFill>
              </a:rPr>
              <a:t>. </a:t>
            </a:r>
            <a:endParaRPr lang="uk-UA" dirty="0">
              <a:solidFill>
                <a:schemeClr val="bg1"/>
              </a:solidFill>
            </a:endParaRPr>
          </a:p>
        </p:txBody>
      </p:sp>
      <p:pic>
        <p:nvPicPr>
          <p:cNvPr id="32770" name="Picture 2" descr="За даними голови ОВА, Ізюм наразі перебуває в найбільш критичному становищі з усіх міст області"/>
          <p:cNvPicPr>
            <a:picLocks noChangeAspect="1" noChangeArrowheads="1"/>
          </p:cNvPicPr>
          <p:nvPr/>
        </p:nvPicPr>
        <p:blipFill>
          <a:blip r:embed="rId3"/>
          <a:srcRect/>
          <a:stretch>
            <a:fillRect/>
          </a:stretch>
        </p:blipFill>
        <p:spPr bwMode="auto">
          <a:xfrm>
            <a:off x="285720" y="214290"/>
            <a:ext cx="8261339" cy="464347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5857892"/>
            <a:ext cx="8572560" cy="923330"/>
          </a:xfrm>
          <a:prstGeom prst="rect">
            <a:avLst/>
          </a:prstGeom>
        </p:spPr>
        <p:txBody>
          <a:bodyPr wrap="square">
            <a:spAutoFit/>
          </a:bodyPr>
          <a:lstStyle/>
          <a:p>
            <a:r>
              <a:rPr lang="ru-RU" b="1" dirty="0" err="1" smtClean="0">
                <a:solidFill>
                  <a:schemeClr val="bg1"/>
                </a:solidFill>
              </a:rPr>
              <a:t>Маріуполь</a:t>
            </a:r>
            <a:endParaRPr lang="ru-RU" dirty="0" smtClean="0">
              <a:solidFill>
                <a:schemeClr val="bg1"/>
              </a:solidFill>
            </a:endParaRPr>
          </a:p>
          <a:p>
            <a:r>
              <a:rPr lang="ru-RU" dirty="0" smtClean="0">
                <a:solidFill>
                  <a:schemeClr val="bg1"/>
                </a:solidFill>
              </a:rPr>
              <a:t>«95% </a:t>
            </a:r>
            <a:r>
              <a:rPr lang="ru-RU" dirty="0" err="1" smtClean="0">
                <a:solidFill>
                  <a:schemeClr val="bg1"/>
                </a:solidFill>
              </a:rPr>
              <a:t>усіх</a:t>
            </a:r>
            <a:r>
              <a:rPr lang="ru-RU" dirty="0" smtClean="0">
                <a:solidFill>
                  <a:schemeClr val="bg1"/>
                </a:solidFill>
              </a:rPr>
              <a:t> </a:t>
            </a:r>
            <a:r>
              <a:rPr lang="ru-RU" dirty="0" err="1" smtClean="0">
                <a:solidFill>
                  <a:schemeClr val="bg1"/>
                </a:solidFill>
              </a:rPr>
              <a:t>будівель</a:t>
            </a:r>
            <a:r>
              <a:rPr lang="ru-RU" dirty="0" smtClean="0">
                <a:solidFill>
                  <a:schemeClr val="bg1"/>
                </a:solidFill>
              </a:rPr>
              <a:t> </a:t>
            </a:r>
            <a:r>
              <a:rPr lang="ru-RU" dirty="0" err="1" smtClean="0">
                <a:solidFill>
                  <a:schemeClr val="bg1"/>
                </a:solidFill>
              </a:rPr>
              <a:t>зруйновано</a:t>
            </a:r>
            <a:r>
              <a:rPr lang="ru-RU" dirty="0" smtClean="0">
                <a:solidFill>
                  <a:schemeClr val="bg1"/>
                </a:solidFill>
              </a:rPr>
              <a:t> у </a:t>
            </a:r>
            <a:r>
              <a:rPr lang="ru-RU" dirty="0" err="1" smtClean="0">
                <a:solidFill>
                  <a:schemeClr val="bg1"/>
                </a:solidFill>
              </a:rPr>
              <a:t>Маріуполі</a:t>
            </a:r>
            <a:r>
              <a:rPr lang="ru-RU" dirty="0" smtClean="0">
                <a:solidFill>
                  <a:schemeClr val="bg1"/>
                </a:solidFill>
              </a:rPr>
              <a:t>, </a:t>
            </a:r>
            <a:r>
              <a:rPr lang="ru-RU" dirty="0" err="1" smtClean="0">
                <a:solidFill>
                  <a:schemeClr val="bg1"/>
                </a:solidFill>
              </a:rPr>
              <a:t>це</a:t>
            </a:r>
            <a:r>
              <a:rPr lang="ru-RU" dirty="0" smtClean="0">
                <a:solidFill>
                  <a:schemeClr val="bg1"/>
                </a:solidFill>
              </a:rPr>
              <a:t> </a:t>
            </a:r>
            <a:r>
              <a:rPr lang="ru-RU" dirty="0" err="1" smtClean="0">
                <a:solidFill>
                  <a:schemeClr val="bg1"/>
                </a:solidFill>
              </a:rPr>
              <a:t>одне</a:t>
            </a:r>
            <a:r>
              <a:rPr lang="ru-RU" dirty="0" smtClean="0">
                <a:solidFill>
                  <a:schemeClr val="bg1"/>
                </a:solidFill>
              </a:rPr>
              <a:t> </a:t>
            </a:r>
            <a:r>
              <a:rPr lang="ru-RU" dirty="0" err="1" smtClean="0">
                <a:solidFill>
                  <a:schemeClr val="bg1"/>
                </a:solidFill>
              </a:rPr>
              <a:t>з</a:t>
            </a:r>
            <a:r>
              <a:rPr lang="ru-RU" dirty="0" smtClean="0">
                <a:solidFill>
                  <a:schemeClr val="bg1"/>
                </a:solidFill>
              </a:rPr>
              <a:t> </a:t>
            </a:r>
            <a:r>
              <a:rPr lang="ru-RU" dirty="0" err="1" smtClean="0">
                <a:solidFill>
                  <a:schemeClr val="bg1"/>
                </a:solidFill>
              </a:rPr>
              <a:t>найбільших</a:t>
            </a:r>
            <a:r>
              <a:rPr lang="ru-RU" dirty="0" smtClean="0">
                <a:solidFill>
                  <a:schemeClr val="bg1"/>
                </a:solidFill>
              </a:rPr>
              <a:t> </a:t>
            </a:r>
            <a:r>
              <a:rPr lang="ru-RU" dirty="0" err="1" smtClean="0">
                <a:solidFill>
                  <a:schemeClr val="bg1"/>
                </a:solidFill>
              </a:rPr>
              <a:t>міст</a:t>
            </a:r>
            <a:r>
              <a:rPr lang="ru-RU" dirty="0" smtClean="0">
                <a:solidFill>
                  <a:schemeClr val="bg1"/>
                </a:solidFill>
              </a:rPr>
              <a:t> не </a:t>
            </a:r>
            <a:r>
              <a:rPr lang="ru-RU" dirty="0" err="1" smtClean="0">
                <a:solidFill>
                  <a:schemeClr val="bg1"/>
                </a:solidFill>
              </a:rPr>
              <a:t>лише</a:t>
            </a:r>
            <a:r>
              <a:rPr lang="ru-RU" dirty="0" smtClean="0">
                <a:solidFill>
                  <a:schemeClr val="bg1"/>
                </a:solidFill>
              </a:rPr>
              <a:t> в </a:t>
            </a:r>
            <a:r>
              <a:rPr lang="ru-RU" dirty="0" err="1" smtClean="0">
                <a:solidFill>
                  <a:schemeClr val="bg1"/>
                </a:solidFill>
              </a:rPr>
              <a:t>Україні</a:t>
            </a:r>
            <a:r>
              <a:rPr lang="ru-RU" dirty="0" smtClean="0">
                <a:solidFill>
                  <a:schemeClr val="bg1"/>
                </a:solidFill>
              </a:rPr>
              <a:t>, а </a:t>
            </a:r>
            <a:r>
              <a:rPr lang="ru-RU" dirty="0" err="1" smtClean="0">
                <a:solidFill>
                  <a:schemeClr val="bg1"/>
                </a:solidFill>
              </a:rPr>
              <a:t>й</a:t>
            </a:r>
            <a:r>
              <a:rPr lang="ru-RU" dirty="0" smtClean="0">
                <a:solidFill>
                  <a:schemeClr val="bg1"/>
                </a:solidFill>
              </a:rPr>
              <a:t> у </a:t>
            </a:r>
            <a:r>
              <a:rPr lang="ru-RU" dirty="0" err="1" smtClean="0">
                <a:solidFill>
                  <a:schemeClr val="bg1"/>
                </a:solidFill>
              </a:rPr>
              <a:t>Європі</a:t>
            </a:r>
            <a:r>
              <a:rPr lang="ru-RU" dirty="0" smtClean="0">
                <a:solidFill>
                  <a:schemeClr val="bg1"/>
                </a:solidFill>
              </a:rPr>
              <a:t>» </a:t>
            </a:r>
            <a:endParaRPr lang="ru-RU" dirty="0">
              <a:solidFill>
                <a:schemeClr val="bg1"/>
              </a:solidFill>
            </a:endParaRPr>
          </a:p>
        </p:txBody>
      </p:sp>
      <p:pic>
        <p:nvPicPr>
          <p:cNvPr id="33794" name="Picture 2" descr="Незламний український Маріуполь відзначив День міста"/>
          <p:cNvPicPr>
            <a:picLocks noChangeAspect="1" noChangeArrowheads="1"/>
          </p:cNvPicPr>
          <p:nvPr/>
        </p:nvPicPr>
        <p:blipFill>
          <a:blip r:embed="rId2"/>
          <a:srcRect/>
          <a:stretch>
            <a:fillRect/>
          </a:stretch>
        </p:blipFill>
        <p:spPr bwMode="auto">
          <a:xfrm>
            <a:off x="2285984" y="0"/>
            <a:ext cx="4429156" cy="3138405"/>
          </a:xfrm>
          <a:prstGeom prst="rect">
            <a:avLst/>
          </a:prstGeom>
          <a:noFill/>
        </p:spPr>
      </p:pic>
      <p:pic>
        <p:nvPicPr>
          <p:cNvPr id="33796" name="Picture 4" descr="Налагодити життя в Маріуполі у найближчі два роки неможливо, - радник мера  - портал новин LB.ua"/>
          <p:cNvPicPr>
            <a:picLocks noChangeAspect="1" noChangeArrowheads="1"/>
          </p:cNvPicPr>
          <p:nvPr/>
        </p:nvPicPr>
        <p:blipFill>
          <a:blip r:embed="rId3"/>
          <a:srcRect/>
          <a:stretch>
            <a:fillRect/>
          </a:stretch>
        </p:blipFill>
        <p:spPr bwMode="auto">
          <a:xfrm>
            <a:off x="0" y="3071810"/>
            <a:ext cx="4229082" cy="2643176"/>
          </a:xfrm>
          <a:prstGeom prst="rect">
            <a:avLst/>
          </a:prstGeom>
          <a:noFill/>
        </p:spPr>
      </p:pic>
      <p:pic>
        <p:nvPicPr>
          <p:cNvPr id="33798" name="Picture 6" descr="Эксперт: Действия РФ в Мариуполе можно назвать геноцидом – DW – 24.03.2022"/>
          <p:cNvPicPr>
            <a:picLocks noChangeAspect="1" noChangeArrowheads="1"/>
          </p:cNvPicPr>
          <p:nvPr/>
        </p:nvPicPr>
        <p:blipFill>
          <a:blip r:embed="rId4"/>
          <a:srcRect/>
          <a:stretch>
            <a:fillRect/>
          </a:stretch>
        </p:blipFill>
        <p:spPr bwMode="auto">
          <a:xfrm>
            <a:off x="4429124" y="3214686"/>
            <a:ext cx="4557976" cy="256219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5715016"/>
            <a:ext cx="8143932" cy="646331"/>
          </a:xfrm>
          <a:prstGeom prst="rect">
            <a:avLst/>
          </a:prstGeom>
        </p:spPr>
        <p:txBody>
          <a:bodyPr wrap="square">
            <a:spAutoFit/>
          </a:bodyPr>
          <a:lstStyle/>
          <a:p>
            <a:r>
              <a:rPr lang="ru-RU" b="1" dirty="0" err="1" smtClean="0">
                <a:solidFill>
                  <a:schemeClr val="bg1"/>
                </a:solidFill>
              </a:rPr>
              <a:t>Мар’їнка</a:t>
            </a:r>
            <a:r>
              <a:rPr lang="ru-RU" b="1" dirty="0" smtClean="0">
                <a:solidFill>
                  <a:schemeClr val="bg1"/>
                </a:solidFill>
              </a:rPr>
              <a:t> </a:t>
            </a:r>
            <a:r>
              <a:rPr lang="ru-RU" b="1" dirty="0" err="1" smtClean="0">
                <a:solidFill>
                  <a:schemeClr val="bg1"/>
                </a:solidFill>
              </a:rPr>
              <a:t>Донецькій</a:t>
            </a:r>
            <a:r>
              <a:rPr lang="ru-RU" b="1" dirty="0" smtClean="0">
                <a:solidFill>
                  <a:schemeClr val="bg1"/>
                </a:solidFill>
              </a:rPr>
              <a:t> </a:t>
            </a:r>
            <a:r>
              <a:rPr lang="ru-RU" b="1" dirty="0" err="1" smtClean="0">
                <a:solidFill>
                  <a:schemeClr val="bg1"/>
                </a:solidFill>
              </a:rPr>
              <a:t>області</a:t>
            </a:r>
            <a:r>
              <a:rPr lang="ru-RU" b="1" dirty="0" smtClean="0">
                <a:solidFill>
                  <a:schemeClr val="bg1"/>
                </a:solidFill>
              </a:rPr>
              <a:t> – </a:t>
            </a:r>
            <a:r>
              <a:rPr lang="ru-RU" b="1" dirty="0" err="1" smtClean="0">
                <a:solidFill>
                  <a:schemeClr val="bg1"/>
                </a:solidFill>
              </a:rPr>
              <a:t>знищена</a:t>
            </a:r>
            <a:r>
              <a:rPr lang="ru-RU" b="1" dirty="0" smtClean="0">
                <a:solidFill>
                  <a:schemeClr val="bg1"/>
                </a:solidFill>
              </a:rPr>
              <a:t> варварами, </a:t>
            </a:r>
            <a:r>
              <a:rPr lang="ru-RU" b="1" dirty="0" err="1" smtClean="0">
                <a:solidFill>
                  <a:schemeClr val="bg1"/>
                </a:solidFill>
              </a:rPr>
              <a:t>які</a:t>
            </a:r>
            <a:r>
              <a:rPr lang="ru-RU" b="1" dirty="0" smtClean="0">
                <a:solidFill>
                  <a:schemeClr val="bg1"/>
                </a:solidFill>
              </a:rPr>
              <a:t> </a:t>
            </a:r>
            <a:r>
              <a:rPr lang="ru-RU" b="1" dirty="0" err="1" smtClean="0">
                <a:solidFill>
                  <a:schemeClr val="bg1"/>
                </a:solidFill>
              </a:rPr>
              <a:t>прийшли</a:t>
            </a:r>
            <a:r>
              <a:rPr lang="ru-RU" b="1" dirty="0" smtClean="0">
                <a:solidFill>
                  <a:schemeClr val="bg1"/>
                </a:solidFill>
              </a:rPr>
              <a:t> на нашу землю. </a:t>
            </a:r>
            <a:r>
              <a:rPr lang="ru-RU" b="1" dirty="0" err="1" smtClean="0">
                <a:solidFill>
                  <a:schemeClr val="bg1"/>
                </a:solidFill>
              </a:rPr>
              <a:t>Мар’їнки</a:t>
            </a:r>
            <a:r>
              <a:rPr lang="ru-RU" b="1" dirty="0" smtClean="0">
                <a:solidFill>
                  <a:schemeClr val="bg1"/>
                </a:solidFill>
              </a:rPr>
              <a:t> </a:t>
            </a:r>
            <a:r>
              <a:rPr lang="ru-RU" b="1" dirty="0" err="1" smtClean="0">
                <a:solidFill>
                  <a:schemeClr val="bg1"/>
                </a:solidFill>
              </a:rPr>
              <a:t>більше</a:t>
            </a:r>
            <a:r>
              <a:rPr lang="ru-RU" b="1" dirty="0" smtClean="0">
                <a:solidFill>
                  <a:schemeClr val="bg1"/>
                </a:solidFill>
              </a:rPr>
              <a:t> не </a:t>
            </a:r>
            <a:r>
              <a:rPr lang="ru-RU" b="1" dirty="0" err="1" smtClean="0">
                <a:solidFill>
                  <a:schemeClr val="bg1"/>
                </a:solidFill>
              </a:rPr>
              <a:t>існує</a:t>
            </a:r>
            <a:endParaRPr lang="ru-RU" b="1" dirty="0">
              <a:solidFill>
                <a:schemeClr val="bg1"/>
              </a:solidFill>
            </a:endParaRPr>
          </a:p>
        </p:txBody>
      </p:sp>
      <p:pic>
        <p:nvPicPr>
          <p:cNvPr id="34818" name="Picture 2" descr="https://static.apostrophe.ua/uploads/image/649c98ba3d74ab1a3a954309920dda26.jpg"/>
          <p:cNvPicPr>
            <a:picLocks noChangeAspect="1" noChangeArrowheads="1"/>
          </p:cNvPicPr>
          <p:nvPr/>
        </p:nvPicPr>
        <p:blipFill>
          <a:blip r:embed="rId2"/>
          <a:srcRect/>
          <a:stretch>
            <a:fillRect/>
          </a:stretch>
        </p:blipFill>
        <p:spPr bwMode="auto">
          <a:xfrm>
            <a:off x="214282" y="142852"/>
            <a:ext cx="8715436" cy="539646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71406" y="214290"/>
            <a:ext cx="8858312" cy="4709160"/>
          </a:xfrm>
        </p:spPr>
        <p:txBody>
          <a:bodyPr>
            <a:normAutofit fontScale="92500" lnSpcReduction="20000"/>
          </a:bodyPr>
          <a:lstStyle/>
          <a:p>
            <a:pPr>
              <a:buNone/>
            </a:pPr>
            <a:r>
              <a:rPr lang="uk-UA" dirty="0" smtClean="0">
                <a:solidFill>
                  <a:schemeClr val="bg1"/>
                </a:solidFill>
              </a:rPr>
              <a:t>        </a:t>
            </a:r>
            <a:r>
              <a:rPr lang="uk-UA" sz="2600" dirty="0" smtClean="0">
                <a:solidFill>
                  <a:schemeClr val="bg1"/>
                </a:solidFill>
              </a:rPr>
              <a:t>На початку широкомасштабної агресії </a:t>
            </a:r>
            <a:r>
              <a:rPr lang="uk-UA" sz="2600" dirty="0" err="1" smtClean="0">
                <a:solidFill>
                  <a:schemeClr val="bg1"/>
                </a:solidFill>
              </a:rPr>
              <a:t>росії</a:t>
            </a:r>
            <a:r>
              <a:rPr lang="en-US" sz="2600" dirty="0" smtClean="0">
                <a:solidFill>
                  <a:schemeClr val="bg1"/>
                </a:solidFill>
              </a:rPr>
              <a:t> </a:t>
            </a:r>
            <a:r>
              <a:rPr lang="uk-UA" sz="2600" dirty="0" smtClean="0">
                <a:solidFill>
                  <a:schemeClr val="bg1"/>
                </a:solidFill>
              </a:rPr>
              <a:t> одним із завдань української влади стало  отримати міжнародну підтримку і реальну допомогу,  оскільки самотужки воювати проти найбільшої держави світу з величезними ресурсами  Україна не змогла б.</a:t>
            </a:r>
          </a:p>
          <a:p>
            <a:pPr>
              <a:buNone/>
            </a:pPr>
            <a:r>
              <a:rPr lang="uk-UA" sz="2600" dirty="0" smtClean="0">
                <a:solidFill>
                  <a:schemeClr val="bg1"/>
                </a:solidFill>
              </a:rPr>
              <a:t>       З 24 лютого українська дипломатія, як і всі інші сфери життя країни, перейшла в екстрений режим роботи.   Дипломатичний фронт активно допомагає фронту реальному в забезпеченні Збройних сил необхідною зброєю від країн-партнерів, працює на ослаблення агресора через санкції, домовляється про фінансову допомогу для підтримки нормального життя країни. </a:t>
            </a:r>
          </a:p>
          <a:p>
            <a:pPr>
              <a:buNone/>
            </a:pPr>
            <a:r>
              <a:rPr lang="uk-UA" sz="2600" dirty="0" smtClean="0">
                <a:solidFill>
                  <a:schemeClr val="bg1"/>
                </a:solidFill>
              </a:rPr>
              <a:t>       І, звичайно, вирішує супутні завдання на кшталт отримання статусу країни-кандидата в ЄС.</a:t>
            </a:r>
            <a:endParaRPr lang="uk-UA" sz="2600" dirty="0">
              <a:solidFill>
                <a:schemeClr val="bg1"/>
              </a:solidFill>
            </a:endParaRPr>
          </a:p>
        </p:txBody>
      </p:sp>
      <p:pic>
        <p:nvPicPr>
          <p:cNvPr id="1026" name="Picture 2" descr="https://img.pravda.com/images/doc/c/e/ce5e8a0-komanda-zelenskogo485.jpg"/>
          <p:cNvPicPr>
            <a:picLocks noChangeAspect="1" noChangeArrowheads="1"/>
          </p:cNvPicPr>
          <p:nvPr/>
        </p:nvPicPr>
        <p:blipFill>
          <a:blip r:embed="rId2"/>
          <a:srcRect/>
          <a:stretch>
            <a:fillRect/>
          </a:stretch>
        </p:blipFill>
        <p:spPr bwMode="auto">
          <a:xfrm>
            <a:off x="4929190" y="4500570"/>
            <a:ext cx="3571944" cy="2143140"/>
          </a:xfrm>
          <a:prstGeom prst="rect">
            <a:avLst/>
          </a:prstGeom>
          <a:noFill/>
        </p:spPr>
      </p:pic>
      <p:pic>
        <p:nvPicPr>
          <p:cNvPr id="6" name="Picture 6" descr="В Україні заміновано територій, як дві Австрії – Зеленський у Національній раді"/>
          <p:cNvPicPr>
            <a:picLocks noChangeAspect="1" noChangeArrowheads="1"/>
          </p:cNvPicPr>
          <p:nvPr/>
        </p:nvPicPr>
        <p:blipFill>
          <a:blip r:embed="rId3"/>
          <a:srcRect/>
          <a:stretch>
            <a:fillRect/>
          </a:stretch>
        </p:blipFill>
        <p:spPr bwMode="auto">
          <a:xfrm>
            <a:off x="0" y="4572008"/>
            <a:ext cx="4071966" cy="213610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214290"/>
            <a:ext cx="8072494" cy="923330"/>
          </a:xfrm>
          <a:prstGeom prst="rect">
            <a:avLst/>
          </a:prstGeom>
        </p:spPr>
        <p:txBody>
          <a:bodyPr wrap="square">
            <a:spAutoFit/>
          </a:bodyPr>
          <a:lstStyle/>
          <a:p>
            <a:r>
              <a:rPr lang="ru-RU" b="1" dirty="0" smtClean="0">
                <a:solidFill>
                  <a:schemeClr val="bg1"/>
                </a:solidFill>
              </a:rPr>
              <a:t>За </a:t>
            </a:r>
            <a:r>
              <a:rPr lang="ru-RU" b="1" dirty="0" err="1" smtClean="0">
                <a:solidFill>
                  <a:schemeClr val="bg1"/>
                </a:solidFill>
              </a:rPr>
              <a:t>даними</a:t>
            </a:r>
            <a:r>
              <a:rPr lang="ru-RU" b="1" dirty="0" smtClean="0">
                <a:solidFill>
                  <a:schemeClr val="bg1"/>
                </a:solidFill>
              </a:rPr>
              <a:t> ООН, за час, </a:t>
            </a:r>
            <a:r>
              <a:rPr lang="ru-RU" b="1" dirty="0" err="1" smtClean="0">
                <a:solidFill>
                  <a:schemeClr val="bg1"/>
                </a:solidFill>
              </a:rPr>
              <a:t>що</a:t>
            </a:r>
            <a:r>
              <a:rPr lang="ru-RU" b="1" dirty="0" smtClean="0">
                <a:solidFill>
                  <a:schemeClr val="bg1"/>
                </a:solidFill>
              </a:rPr>
              <a:t> минув </a:t>
            </a:r>
            <a:r>
              <a:rPr lang="ru-RU" b="1" dirty="0" err="1" smtClean="0">
                <a:solidFill>
                  <a:schemeClr val="bg1"/>
                </a:solidFill>
              </a:rPr>
              <a:t>від</a:t>
            </a:r>
            <a:r>
              <a:rPr lang="ru-RU" b="1" dirty="0" smtClean="0">
                <a:solidFill>
                  <a:schemeClr val="bg1"/>
                </a:solidFill>
              </a:rPr>
              <a:t> початку </a:t>
            </a:r>
            <a:r>
              <a:rPr lang="ru-RU" b="1" dirty="0" err="1" smtClean="0">
                <a:solidFill>
                  <a:schemeClr val="bg1"/>
                </a:solidFill>
              </a:rPr>
              <a:t>російської</a:t>
            </a:r>
            <a:r>
              <a:rPr lang="ru-RU" b="1" dirty="0" smtClean="0">
                <a:solidFill>
                  <a:schemeClr val="bg1"/>
                </a:solidFill>
              </a:rPr>
              <a:t> </a:t>
            </a:r>
            <a:r>
              <a:rPr lang="ru-RU" b="1" dirty="0" err="1" smtClean="0">
                <a:solidFill>
                  <a:schemeClr val="bg1"/>
                </a:solidFill>
              </a:rPr>
              <a:t>агресії</a:t>
            </a:r>
            <a:r>
              <a:rPr lang="ru-RU" b="1" dirty="0" smtClean="0">
                <a:solidFill>
                  <a:schemeClr val="bg1"/>
                </a:solidFill>
              </a:rPr>
              <a:t> </a:t>
            </a:r>
            <a:r>
              <a:rPr lang="ru-RU" b="1" dirty="0" err="1" smtClean="0">
                <a:solidFill>
                  <a:schemeClr val="bg1"/>
                </a:solidFill>
              </a:rPr>
              <a:t>проти</a:t>
            </a:r>
            <a:r>
              <a:rPr lang="ru-RU" b="1" dirty="0" smtClean="0">
                <a:solidFill>
                  <a:schemeClr val="bg1"/>
                </a:solidFill>
              </a:rPr>
              <a:t> </a:t>
            </a:r>
            <a:r>
              <a:rPr lang="ru-RU" b="1" dirty="0" err="1" smtClean="0">
                <a:solidFill>
                  <a:schemeClr val="bg1"/>
                </a:solidFill>
              </a:rPr>
              <a:t>України</a:t>
            </a:r>
            <a:r>
              <a:rPr lang="ru-RU" b="1" dirty="0" smtClean="0">
                <a:solidFill>
                  <a:schemeClr val="bg1"/>
                </a:solidFill>
              </a:rPr>
              <a:t> до 22 </a:t>
            </a:r>
            <a:r>
              <a:rPr lang="ru-RU" b="1" dirty="0" err="1" smtClean="0">
                <a:solidFill>
                  <a:schemeClr val="bg1"/>
                </a:solidFill>
              </a:rPr>
              <a:t>серпня</a:t>
            </a:r>
            <a:r>
              <a:rPr lang="ru-RU" b="1" dirty="0" smtClean="0">
                <a:solidFill>
                  <a:schemeClr val="bg1"/>
                </a:solidFill>
              </a:rPr>
              <a:t>, </a:t>
            </a:r>
            <a:r>
              <a:rPr lang="ru-RU" b="1" dirty="0" err="1" smtClean="0">
                <a:solidFill>
                  <a:schemeClr val="bg1"/>
                </a:solidFill>
              </a:rPr>
              <a:t>загинуло</a:t>
            </a:r>
            <a:r>
              <a:rPr lang="ru-RU" b="1" dirty="0" smtClean="0">
                <a:solidFill>
                  <a:schemeClr val="bg1"/>
                </a:solidFill>
              </a:rPr>
              <a:t> 5587 людей. </a:t>
            </a:r>
            <a:r>
              <a:rPr lang="ru-RU" b="1" dirty="0" err="1" smtClean="0">
                <a:solidFill>
                  <a:schemeClr val="bg1"/>
                </a:solidFill>
              </a:rPr>
              <a:t>Серед</a:t>
            </a:r>
            <a:r>
              <a:rPr lang="ru-RU" b="1" dirty="0" smtClean="0">
                <a:solidFill>
                  <a:schemeClr val="bg1"/>
                </a:solidFill>
              </a:rPr>
              <a:t> них, за </a:t>
            </a:r>
            <a:r>
              <a:rPr lang="ru-RU" b="1" dirty="0" err="1" smtClean="0">
                <a:solidFill>
                  <a:schemeClr val="bg1"/>
                </a:solidFill>
              </a:rPr>
              <a:t>оцінками</a:t>
            </a:r>
            <a:r>
              <a:rPr lang="ru-RU" b="1" dirty="0" smtClean="0">
                <a:solidFill>
                  <a:schemeClr val="bg1"/>
                </a:solidFill>
              </a:rPr>
              <a:t> ООН, 362 </a:t>
            </a:r>
            <a:r>
              <a:rPr lang="ru-RU" b="1" dirty="0" err="1" smtClean="0">
                <a:solidFill>
                  <a:schemeClr val="bg1"/>
                </a:solidFill>
              </a:rPr>
              <a:t>дитини</a:t>
            </a:r>
            <a:r>
              <a:rPr lang="ru-RU" b="1" dirty="0" smtClean="0">
                <a:solidFill>
                  <a:schemeClr val="bg1"/>
                </a:solidFill>
              </a:rPr>
              <a:t>.  </a:t>
            </a:r>
            <a:r>
              <a:rPr lang="ru-RU" b="1" dirty="0" err="1" smtClean="0">
                <a:solidFill>
                  <a:schemeClr val="bg1"/>
                </a:solidFill>
              </a:rPr>
              <a:t>Поранення</a:t>
            </a:r>
            <a:r>
              <a:rPr lang="ru-RU" b="1" dirty="0" smtClean="0">
                <a:solidFill>
                  <a:schemeClr val="bg1"/>
                </a:solidFill>
              </a:rPr>
              <a:t> </a:t>
            </a:r>
            <a:r>
              <a:rPr lang="ru-RU" b="1" dirty="0" err="1" smtClean="0">
                <a:solidFill>
                  <a:schemeClr val="bg1"/>
                </a:solidFill>
              </a:rPr>
              <a:t>отримали</a:t>
            </a:r>
            <a:r>
              <a:rPr lang="ru-RU" b="1" dirty="0" smtClean="0">
                <a:solidFill>
                  <a:schemeClr val="bg1"/>
                </a:solidFill>
              </a:rPr>
              <a:t> 7890 людей.</a:t>
            </a:r>
            <a:endParaRPr lang="ru-RU" b="1" dirty="0">
              <a:solidFill>
                <a:schemeClr val="bg1"/>
              </a:solidFill>
            </a:endParaRPr>
          </a:p>
        </p:txBody>
      </p:sp>
      <p:pic>
        <p:nvPicPr>
          <p:cNvPr id="40962" name="Picture 2" descr="Фото: Дмитро Смольєнко"/>
          <p:cNvPicPr>
            <a:picLocks noChangeAspect="1" noChangeArrowheads="1"/>
          </p:cNvPicPr>
          <p:nvPr/>
        </p:nvPicPr>
        <p:blipFill>
          <a:blip r:embed="rId2"/>
          <a:srcRect/>
          <a:stretch>
            <a:fillRect/>
          </a:stretch>
        </p:blipFill>
        <p:spPr bwMode="auto">
          <a:xfrm>
            <a:off x="0" y="3714752"/>
            <a:ext cx="4429124" cy="3143248"/>
          </a:xfrm>
          <a:prstGeom prst="rect">
            <a:avLst/>
          </a:prstGeom>
          <a:noFill/>
        </p:spPr>
      </p:pic>
      <p:pic>
        <p:nvPicPr>
          <p:cNvPr id="40964" name="Picture 4" descr="Фото: Анна Войтенко"/>
          <p:cNvPicPr>
            <a:picLocks noChangeAspect="1" noChangeArrowheads="1"/>
          </p:cNvPicPr>
          <p:nvPr/>
        </p:nvPicPr>
        <p:blipFill>
          <a:blip r:embed="rId3"/>
          <a:srcRect/>
          <a:stretch>
            <a:fillRect/>
          </a:stretch>
        </p:blipFill>
        <p:spPr bwMode="auto">
          <a:xfrm>
            <a:off x="4200934" y="1214422"/>
            <a:ext cx="4943066" cy="3171801"/>
          </a:xfrm>
          <a:prstGeom prst="rect">
            <a:avLst/>
          </a:prstGeom>
          <a:noFill/>
        </p:spPr>
      </p:pic>
      <p:sp>
        <p:nvSpPr>
          <p:cNvPr id="7" name="Прямоугольник 6"/>
          <p:cNvSpPr/>
          <p:nvPr/>
        </p:nvSpPr>
        <p:spPr>
          <a:xfrm>
            <a:off x="4572000" y="4500570"/>
            <a:ext cx="4572000" cy="1754326"/>
          </a:xfrm>
          <a:prstGeom prst="rect">
            <a:avLst/>
          </a:prstGeom>
        </p:spPr>
        <p:txBody>
          <a:bodyPr>
            <a:spAutoFit/>
          </a:bodyPr>
          <a:lstStyle/>
          <a:p>
            <a:r>
              <a:rPr lang="uk-UA" dirty="0" smtClean="0">
                <a:solidFill>
                  <a:schemeClr val="bg1"/>
                </a:solidFill>
              </a:rPr>
              <a:t>місті Ірпінь, Київська область. Після звільнення міста від російської армії. На кладовищі в Ірпені вже три останні лінії поховань зайняті могилами вбитих людей внаслідок російського вторгнення 18 квітня 2022 року.</a:t>
            </a:r>
            <a:endParaRPr lang="uk-UA" dirty="0">
              <a:solidFill>
                <a:schemeClr val="bg1"/>
              </a:solidFill>
            </a:endParaRPr>
          </a:p>
        </p:txBody>
      </p:sp>
      <p:sp>
        <p:nvSpPr>
          <p:cNvPr id="8" name="Прямоугольник 7"/>
          <p:cNvSpPr/>
          <p:nvPr/>
        </p:nvSpPr>
        <p:spPr>
          <a:xfrm>
            <a:off x="142844" y="1928802"/>
            <a:ext cx="3929090" cy="1754326"/>
          </a:xfrm>
          <a:prstGeom prst="rect">
            <a:avLst/>
          </a:prstGeom>
        </p:spPr>
        <p:txBody>
          <a:bodyPr wrap="square">
            <a:spAutoFit/>
          </a:bodyPr>
          <a:lstStyle/>
          <a:p>
            <a:r>
              <a:rPr lang="uk-UA" dirty="0" smtClean="0">
                <a:solidFill>
                  <a:schemeClr val="bg1"/>
                </a:solidFill>
              </a:rPr>
              <a:t>Медики КНП "Запорізька обласна клінічна дитяча лікарня" </a:t>
            </a:r>
            <a:r>
              <a:rPr lang="uk-UA" dirty="0" err="1" smtClean="0">
                <a:solidFill>
                  <a:schemeClr val="bg1"/>
                </a:solidFill>
              </a:rPr>
              <a:t>ЗОР</a:t>
            </a:r>
            <a:r>
              <a:rPr lang="uk-UA" dirty="0" smtClean="0">
                <a:solidFill>
                  <a:schemeClr val="bg1"/>
                </a:solidFill>
              </a:rPr>
              <a:t> надають медичну допомогу дітям, які отримали важкі травми внаслідок обстрілів з боку російських військ, Запоріжжя, 18 березня 2022 року.</a:t>
            </a:r>
            <a:endParaRPr lang="uk-UA"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Фото: Олександр Лапін"/>
          <p:cNvPicPr>
            <a:picLocks noChangeAspect="1" noChangeArrowheads="1"/>
          </p:cNvPicPr>
          <p:nvPr/>
        </p:nvPicPr>
        <p:blipFill>
          <a:blip r:embed="rId2"/>
          <a:srcRect/>
          <a:stretch>
            <a:fillRect/>
          </a:stretch>
        </p:blipFill>
        <p:spPr bwMode="auto">
          <a:xfrm>
            <a:off x="142844" y="214290"/>
            <a:ext cx="8643998" cy="5034214"/>
          </a:xfrm>
          <a:prstGeom prst="rect">
            <a:avLst/>
          </a:prstGeom>
          <a:noFill/>
        </p:spPr>
      </p:pic>
      <p:sp>
        <p:nvSpPr>
          <p:cNvPr id="5" name="Прямоугольник 4"/>
          <p:cNvSpPr/>
          <p:nvPr/>
        </p:nvSpPr>
        <p:spPr>
          <a:xfrm>
            <a:off x="0" y="5357826"/>
            <a:ext cx="8786842" cy="923330"/>
          </a:xfrm>
          <a:prstGeom prst="rect">
            <a:avLst/>
          </a:prstGeom>
        </p:spPr>
        <p:txBody>
          <a:bodyPr wrap="square">
            <a:spAutoFit/>
          </a:bodyPr>
          <a:lstStyle/>
          <a:p>
            <a:r>
              <a:rPr lang="uk-UA" dirty="0" smtClean="0">
                <a:solidFill>
                  <a:schemeClr val="bg1"/>
                </a:solidFill>
              </a:rPr>
              <a:t>Знищені внаслідок ракетного обстрілу російськими військами автомобілі у центрі Вінниці, 14 липня 2022 року.</a:t>
            </a:r>
            <a:r>
              <a:rPr lang="ru-RU" b="1" dirty="0" smtClean="0"/>
              <a:t>  </a:t>
            </a:r>
            <a:r>
              <a:rPr lang="ru-RU" dirty="0" err="1" smtClean="0">
                <a:solidFill>
                  <a:schemeClr val="bg1"/>
                </a:solidFill>
              </a:rPr>
              <a:t>Внаслідок</a:t>
            </a:r>
            <a:r>
              <a:rPr lang="ru-RU" dirty="0" smtClean="0">
                <a:solidFill>
                  <a:schemeClr val="bg1"/>
                </a:solidFill>
              </a:rPr>
              <a:t> </a:t>
            </a:r>
            <a:r>
              <a:rPr lang="ru-RU" dirty="0" err="1" smtClean="0">
                <a:solidFill>
                  <a:schemeClr val="bg1"/>
                </a:solidFill>
              </a:rPr>
              <a:t>влучання</a:t>
            </a:r>
            <a:r>
              <a:rPr lang="ru-RU" dirty="0" smtClean="0">
                <a:solidFill>
                  <a:schemeClr val="bg1"/>
                </a:solidFill>
              </a:rPr>
              <a:t> </a:t>
            </a:r>
            <a:r>
              <a:rPr lang="ru-RU" dirty="0" err="1" smtClean="0">
                <a:solidFill>
                  <a:schemeClr val="bg1"/>
                </a:solidFill>
              </a:rPr>
              <a:t>російських</a:t>
            </a:r>
            <a:r>
              <a:rPr lang="ru-RU" dirty="0" smtClean="0">
                <a:solidFill>
                  <a:schemeClr val="bg1"/>
                </a:solidFill>
              </a:rPr>
              <a:t> ракет </a:t>
            </a:r>
            <a:r>
              <a:rPr lang="ru-RU" dirty="0" err="1" smtClean="0">
                <a:solidFill>
                  <a:schemeClr val="bg1"/>
                </a:solidFill>
              </a:rPr>
              <a:t>загинуло</a:t>
            </a:r>
            <a:r>
              <a:rPr lang="ru-RU" dirty="0" smtClean="0">
                <a:solidFill>
                  <a:schemeClr val="bg1"/>
                </a:solidFill>
              </a:rPr>
              <a:t> 12 людей (</a:t>
            </a:r>
            <a:r>
              <a:rPr lang="ru-RU" dirty="0" err="1" smtClean="0">
                <a:solidFill>
                  <a:schemeClr val="bg1"/>
                </a:solidFill>
              </a:rPr>
              <a:t>одне</a:t>
            </a:r>
            <a:r>
              <a:rPr lang="ru-RU" dirty="0" smtClean="0">
                <a:solidFill>
                  <a:schemeClr val="bg1"/>
                </a:solidFill>
              </a:rPr>
              <a:t> </a:t>
            </a:r>
            <a:r>
              <a:rPr lang="ru-RU" dirty="0" err="1" smtClean="0">
                <a:solidFill>
                  <a:schemeClr val="bg1"/>
                </a:solidFill>
              </a:rPr>
              <a:t>немовля</a:t>
            </a:r>
            <a:r>
              <a:rPr lang="ru-RU" dirty="0" smtClean="0">
                <a:solidFill>
                  <a:schemeClr val="bg1"/>
                </a:solidFill>
              </a:rPr>
              <a:t>) </a:t>
            </a:r>
            <a:r>
              <a:rPr lang="ru-RU" dirty="0" err="1" smtClean="0">
                <a:solidFill>
                  <a:schemeClr val="bg1"/>
                </a:solidFill>
              </a:rPr>
              <a:t>і</a:t>
            </a:r>
            <a:r>
              <a:rPr lang="ru-RU" dirty="0" smtClean="0">
                <a:solidFill>
                  <a:schemeClr val="bg1"/>
                </a:solidFill>
              </a:rPr>
              <a:t> 25 </a:t>
            </a:r>
            <a:r>
              <a:rPr lang="ru-RU" dirty="0" err="1" smtClean="0">
                <a:solidFill>
                  <a:schemeClr val="bg1"/>
                </a:solidFill>
              </a:rPr>
              <a:t>поранених</a:t>
            </a:r>
            <a:r>
              <a:rPr lang="ru-RU" dirty="0" smtClean="0">
                <a:solidFill>
                  <a:schemeClr val="bg1"/>
                </a:solidFill>
              </a:rPr>
              <a:t>.</a:t>
            </a:r>
            <a:endParaRPr lang="uk-UA"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5572140"/>
            <a:ext cx="6643734" cy="923330"/>
          </a:xfrm>
          <a:prstGeom prst="rect">
            <a:avLst/>
          </a:prstGeom>
        </p:spPr>
        <p:txBody>
          <a:bodyPr wrap="square">
            <a:spAutoFit/>
          </a:bodyPr>
          <a:lstStyle/>
          <a:p>
            <a:r>
              <a:rPr lang="uk-UA" dirty="0" smtClean="0">
                <a:solidFill>
                  <a:schemeClr val="bg1"/>
                </a:solidFill>
              </a:rPr>
              <a:t>Чоловік, поранений унаслідок обстрілів російськими військами, у своїй квартирі у місті Краматорськ Донецької області, 9 липня 2022 року.</a:t>
            </a:r>
            <a:endParaRPr lang="uk-UA" dirty="0">
              <a:solidFill>
                <a:schemeClr val="bg1"/>
              </a:solidFill>
            </a:endParaRPr>
          </a:p>
        </p:txBody>
      </p:sp>
      <p:pic>
        <p:nvPicPr>
          <p:cNvPr id="38914" name="Picture 2" descr="Фото: Анна Опаренюк"/>
          <p:cNvPicPr>
            <a:picLocks noChangeAspect="1" noChangeArrowheads="1"/>
          </p:cNvPicPr>
          <p:nvPr/>
        </p:nvPicPr>
        <p:blipFill>
          <a:blip r:embed="rId2"/>
          <a:srcRect/>
          <a:stretch>
            <a:fillRect/>
          </a:stretch>
        </p:blipFill>
        <p:spPr bwMode="auto">
          <a:xfrm>
            <a:off x="214282" y="142852"/>
            <a:ext cx="7500950" cy="500063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3534013"/>
            <a:ext cx="8429684" cy="3323987"/>
          </a:xfrm>
          <a:prstGeom prst="rect">
            <a:avLst/>
          </a:prstGeom>
        </p:spPr>
        <p:txBody>
          <a:bodyPr wrap="square">
            <a:spAutoFit/>
          </a:bodyPr>
          <a:lstStyle/>
          <a:p>
            <a:r>
              <a:rPr lang="uk-UA" sz="1400" dirty="0" smtClean="0">
                <a:solidFill>
                  <a:schemeClr val="bg1"/>
                </a:solidFill>
              </a:rPr>
              <a:t>Зруйновано вже майже 4,5 тисячі житлових будинків, близько 550 навчальних закладів, понад сотня медичних закладів та ще більше тисячі об'єктів культурної інфраструктури. «Руський мир» стер з землі також кілька міст України: на їхньому місці залишилися лише руїни, про «звільнення» яких переможно повідомляють кремлівські пропагандисти. </a:t>
            </a:r>
          </a:p>
          <a:p>
            <a:r>
              <a:rPr lang="uk-UA" sz="1400" dirty="0" smtClean="0">
                <a:solidFill>
                  <a:schemeClr val="bg1"/>
                </a:solidFill>
              </a:rPr>
              <a:t>Луганській області під час боїв майже повністю зруйновано </a:t>
            </a:r>
            <a:r>
              <a:rPr lang="uk-UA" sz="1400" dirty="0" err="1" smtClean="0">
                <a:solidFill>
                  <a:schemeClr val="bg1"/>
                </a:solidFill>
              </a:rPr>
              <a:t>Сєвєродонецьк</a:t>
            </a:r>
            <a:r>
              <a:rPr lang="uk-UA" sz="1400" dirty="0" smtClean="0">
                <a:solidFill>
                  <a:schemeClr val="bg1"/>
                </a:solidFill>
              </a:rPr>
              <a:t>, </a:t>
            </a:r>
            <a:r>
              <a:rPr lang="uk-UA" sz="1400" dirty="0" err="1" smtClean="0">
                <a:solidFill>
                  <a:schemeClr val="bg1"/>
                </a:solidFill>
              </a:rPr>
              <a:t>Попасну</a:t>
            </a:r>
            <a:r>
              <a:rPr lang="uk-UA" sz="1400" dirty="0" smtClean="0">
                <a:solidFill>
                  <a:schemeClr val="bg1"/>
                </a:solidFill>
              </a:rPr>
              <a:t>, Рубіжне, Щастя, Кремінну. Трохи більше «пощастило» Лисичанську: інфраструктура та житлова забудова там знищені на 60%, за оцінкою влади.</a:t>
            </a:r>
            <a:r>
              <a:rPr lang="uk-UA" sz="1400" dirty="0" smtClean="0"/>
              <a:t> </a:t>
            </a:r>
          </a:p>
          <a:p>
            <a:r>
              <a:rPr lang="uk-UA" sz="1400" dirty="0" smtClean="0">
                <a:solidFill>
                  <a:schemeClr val="bg1"/>
                </a:solidFill>
              </a:rPr>
              <a:t>  На Донеччині практично одні руїни залишилися від Волновахи, </a:t>
            </a:r>
            <a:r>
              <a:rPr lang="uk-UA" sz="1400" dirty="0" err="1" smtClean="0">
                <a:solidFill>
                  <a:schemeClr val="bg1"/>
                </a:solidFill>
              </a:rPr>
              <a:t>Вугледара</a:t>
            </a:r>
            <a:r>
              <a:rPr lang="uk-UA" sz="1400" dirty="0" smtClean="0">
                <a:solidFill>
                  <a:schemeClr val="bg1"/>
                </a:solidFill>
              </a:rPr>
              <a:t>, Мар'янка, </a:t>
            </a:r>
            <a:r>
              <a:rPr lang="uk-UA" sz="1400" dirty="0" err="1" smtClean="0">
                <a:solidFill>
                  <a:schemeClr val="bg1"/>
                </a:solidFill>
              </a:rPr>
              <a:t>Лимана</a:t>
            </a:r>
            <a:r>
              <a:rPr lang="uk-UA" sz="1400" dirty="0" smtClean="0">
                <a:solidFill>
                  <a:schemeClr val="bg1"/>
                </a:solidFill>
              </a:rPr>
              <a:t>. Фактично знищено </a:t>
            </a:r>
            <a:r>
              <a:rPr lang="uk-UA" sz="1400" dirty="0" err="1" smtClean="0">
                <a:solidFill>
                  <a:schemeClr val="bg1"/>
                </a:solidFill>
              </a:rPr>
              <a:t>Соледар</a:t>
            </a:r>
            <a:r>
              <a:rPr lang="uk-UA" sz="1400" dirty="0" smtClean="0">
                <a:solidFill>
                  <a:schemeClr val="bg1"/>
                </a:solidFill>
              </a:rPr>
              <a:t>, з якого нещодавно після боїв відійшли українські військові.</a:t>
            </a:r>
            <a:r>
              <a:rPr lang="ru-RU" sz="1400" dirty="0" smtClean="0">
                <a:solidFill>
                  <a:schemeClr val="bg1"/>
                </a:solidFill>
              </a:rPr>
              <a:t> </a:t>
            </a:r>
            <a:r>
              <a:rPr lang="ru-RU" sz="1400" dirty="0" err="1" smtClean="0">
                <a:solidFill>
                  <a:schemeClr val="bg1"/>
                </a:solidFill>
              </a:rPr>
              <a:t>Найгарячіша</a:t>
            </a:r>
            <a:r>
              <a:rPr lang="ru-RU" sz="1400" dirty="0" smtClean="0">
                <a:solidFill>
                  <a:schemeClr val="bg1"/>
                </a:solidFill>
              </a:rPr>
              <a:t> точка на </a:t>
            </a:r>
            <a:r>
              <a:rPr lang="ru-RU" sz="1400" dirty="0" err="1" smtClean="0">
                <a:solidFill>
                  <a:schemeClr val="bg1"/>
                </a:solidFill>
              </a:rPr>
              <a:t>фронті</a:t>
            </a:r>
            <a:r>
              <a:rPr lang="ru-RU" sz="1400" dirty="0" smtClean="0">
                <a:solidFill>
                  <a:schemeClr val="bg1"/>
                </a:solidFill>
              </a:rPr>
              <a:t> зараз </a:t>
            </a:r>
            <a:r>
              <a:rPr lang="ru-RU" sz="1400" dirty="0" err="1" smtClean="0">
                <a:solidFill>
                  <a:schemeClr val="bg1"/>
                </a:solidFill>
              </a:rPr>
              <a:t>це</a:t>
            </a:r>
            <a:r>
              <a:rPr lang="ru-RU" sz="1400" dirty="0" smtClean="0">
                <a:solidFill>
                  <a:schemeClr val="bg1"/>
                </a:solidFill>
              </a:rPr>
              <a:t> Бахмут та </a:t>
            </a:r>
            <a:r>
              <a:rPr lang="uk-UA" sz="1400" dirty="0" smtClean="0">
                <a:solidFill>
                  <a:schemeClr val="bg1"/>
                </a:solidFill>
              </a:rPr>
              <a:t>Мар'янка.</a:t>
            </a:r>
          </a:p>
          <a:p>
            <a:r>
              <a:rPr lang="uk-UA" sz="1400" dirty="0" smtClean="0"/>
              <a:t> </a:t>
            </a:r>
            <a:r>
              <a:rPr lang="uk-UA" sz="1400" dirty="0" smtClean="0">
                <a:solidFill>
                  <a:schemeClr val="bg1"/>
                </a:solidFill>
              </a:rPr>
              <a:t>Харківській області міста – Куп'янськ та Ізюм.</a:t>
            </a:r>
            <a:r>
              <a:rPr lang="ru-RU" sz="1400" dirty="0" smtClean="0"/>
              <a:t> </a:t>
            </a:r>
          </a:p>
          <a:p>
            <a:r>
              <a:rPr lang="ru-RU" sz="1400" dirty="0" err="1" smtClean="0">
                <a:solidFill>
                  <a:schemeClr val="bg1"/>
                </a:solidFill>
              </a:rPr>
              <a:t>Міста</a:t>
            </a:r>
            <a:r>
              <a:rPr lang="ru-RU" sz="1400" dirty="0" smtClean="0">
                <a:solidFill>
                  <a:schemeClr val="bg1"/>
                </a:solidFill>
              </a:rPr>
              <a:t> на </a:t>
            </a:r>
            <a:r>
              <a:rPr lang="ru-RU" sz="1400" dirty="0" err="1" smtClean="0">
                <a:solidFill>
                  <a:schemeClr val="bg1"/>
                </a:solidFill>
              </a:rPr>
              <a:t>Київщині</a:t>
            </a:r>
            <a:r>
              <a:rPr lang="ru-RU" sz="1400" dirty="0" smtClean="0">
                <a:solidFill>
                  <a:schemeClr val="bg1"/>
                </a:solidFill>
              </a:rPr>
              <a:t>: </a:t>
            </a:r>
            <a:r>
              <a:rPr lang="ru-RU" sz="1400" dirty="0" err="1" smtClean="0">
                <a:solidFill>
                  <a:schemeClr val="bg1"/>
                </a:solidFill>
              </a:rPr>
              <a:t>Ірпінь</a:t>
            </a:r>
            <a:r>
              <a:rPr lang="ru-RU" sz="1400" dirty="0" smtClean="0">
                <a:solidFill>
                  <a:schemeClr val="bg1"/>
                </a:solidFill>
              </a:rPr>
              <a:t>, Буча, Бородянка. </a:t>
            </a:r>
            <a:r>
              <a:rPr lang="uk-UA" sz="1400" dirty="0" smtClean="0">
                <a:solidFill>
                  <a:schemeClr val="bg1"/>
                </a:solidFill>
              </a:rPr>
              <a:t> </a:t>
            </a:r>
          </a:p>
          <a:p>
            <a:r>
              <a:rPr lang="uk-UA" sz="1400" dirty="0" smtClean="0">
                <a:solidFill>
                  <a:schemeClr val="bg1"/>
                </a:solidFill>
              </a:rPr>
              <a:t>На заході це  такі міста Львів, </a:t>
            </a:r>
            <a:r>
              <a:rPr lang="uk-UA" sz="1400" dirty="0" err="1" smtClean="0">
                <a:solidFill>
                  <a:schemeClr val="bg1"/>
                </a:solidFill>
              </a:rPr>
              <a:t>Віниця</a:t>
            </a:r>
            <a:r>
              <a:rPr lang="uk-UA" sz="1400" dirty="0" smtClean="0">
                <a:solidFill>
                  <a:schemeClr val="bg1"/>
                </a:solidFill>
              </a:rPr>
              <a:t>, </a:t>
            </a:r>
            <a:r>
              <a:rPr lang="uk-UA" sz="1400" dirty="0" err="1" smtClean="0">
                <a:solidFill>
                  <a:schemeClr val="bg1"/>
                </a:solidFill>
              </a:rPr>
              <a:t>Хмельницье</a:t>
            </a:r>
            <a:endParaRPr lang="uk-UA" sz="1400" dirty="0" smtClean="0">
              <a:solidFill>
                <a:schemeClr val="bg1"/>
              </a:solidFill>
            </a:endParaRPr>
          </a:p>
          <a:p>
            <a:endParaRPr lang="uk-UA" sz="1400" b="1" dirty="0" smtClean="0">
              <a:solidFill>
                <a:schemeClr val="bg1"/>
              </a:solidFill>
            </a:endParaRPr>
          </a:p>
          <a:p>
            <a:endParaRPr lang="uk-UA" sz="1400" dirty="0">
              <a:solidFill>
                <a:schemeClr val="bg1"/>
              </a:solidFill>
            </a:endParaRPr>
          </a:p>
        </p:txBody>
      </p:sp>
      <p:pic>
        <p:nvPicPr>
          <p:cNvPr id="3" name="Picture 2" descr="У ході російської агресії в Україні практично повністю знищено близько десяти міст, ще стільки ж частково зруйновано."/>
          <p:cNvPicPr>
            <a:picLocks noChangeAspect="1" noChangeArrowheads="1"/>
          </p:cNvPicPr>
          <p:nvPr/>
        </p:nvPicPr>
        <p:blipFill>
          <a:blip r:embed="rId2"/>
          <a:srcRect/>
          <a:stretch>
            <a:fillRect/>
          </a:stretch>
        </p:blipFill>
        <p:spPr bwMode="auto">
          <a:xfrm>
            <a:off x="428596" y="214290"/>
            <a:ext cx="7011696" cy="322376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gdb.rferl.org/020c0000-0aff-0242-a80e-08d9ff843380_w1023_n_r0_st_s.jpg"/>
          <p:cNvPicPr>
            <a:picLocks noChangeAspect="1" noChangeArrowheads="1"/>
          </p:cNvPicPr>
          <p:nvPr/>
        </p:nvPicPr>
        <p:blipFill>
          <a:blip r:embed="rId2"/>
          <a:srcRect/>
          <a:stretch>
            <a:fillRect/>
          </a:stretch>
        </p:blipFill>
        <p:spPr bwMode="auto">
          <a:xfrm>
            <a:off x="142844" y="428603"/>
            <a:ext cx="7358114" cy="4905409"/>
          </a:xfrm>
          <a:prstGeom prst="rect">
            <a:avLst/>
          </a:prstGeom>
          <a:noFill/>
        </p:spPr>
      </p:pic>
      <p:sp>
        <p:nvSpPr>
          <p:cNvPr id="5" name="Прямоугольник 4"/>
          <p:cNvSpPr/>
          <p:nvPr/>
        </p:nvSpPr>
        <p:spPr>
          <a:xfrm>
            <a:off x="214282" y="5500702"/>
            <a:ext cx="7786742" cy="923330"/>
          </a:xfrm>
          <a:prstGeom prst="rect">
            <a:avLst/>
          </a:prstGeom>
        </p:spPr>
        <p:txBody>
          <a:bodyPr wrap="square">
            <a:spAutoFit/>
          </a:bodyPr>
          <a:lstStyle/>
          <a:p>
            <a:r>
              <a:rPr lang="uk-UA" dirty="0" smtClean="0">
                <a:solidFill>
                  <a:schemeClr val="bg1"/>
                </a:solidFill>
              </a:rPr>
              <a:t>Жителі знищеного російськими військами міста Ірпінь, намагаються пішки евакуюватися під обстрілами, перетинаючи річку по уламках підірваного моста. Україна, за 20 кілометрів від Києва. 5 березня 2022 року</a:t>
            </a:r>
            <a:endParaRPr lang="uk-UA"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714356"/>
            <a:ext cx="8229600" cy="1143000"/>
          </a:xfrm>
        </p:spPr>
        <p:txBody>
          <a:bodyPr>
            <a:noAutofit/>
          </a:bodyPr>
          <a:lstStyle/>
          <a:p>
            <a:r>
              <a:rPr lang="uk-UA" sz="5400" dirty="0" smtClean="0">
                <a:solidFill>
                  <a:srgbClr val="C00000"/>
                </a:solidFill>
                <a:latin typeface="+mn-lt"/>
              </a:rPr>
              <a:t>Переселенці</a:t>
            </a:r>
            <a:br>
              <a:rPr lang="uk-UA" sz="5400" dirty="0" smtClean="0">
                <a:solidFill>
                  <a:srgbClr val="C00000"/>
                </a:solidFill>
                <a:latin typeface="+mn-lt"/>
              </a:rPr>
            </a:br>
            <a:endParaRPr lang="uk-UA" sz="5400" dirty="0">
              <a:solidFill>
                <a:srgbClr val="C00000"/>
              </a:solidFill>
              <a:latin typeface="+mn-lt"/>
            </a:endParaRPr>
          </a:p>
        </p:txBody>
      </p:sp>
      <p:sp>
        <p:nvSpPr>
          <p:cNvPr id="4" name="Прямоугольник 3"/>
          <p:cNvSpPr/>
          <p:nvPr/>
        </p:nvSpPr>
        <p:spPr>
          <a:xfrm>
            <a:off x="285720" y="1571612"/>
            <a:ext cx="8358246" cy="4801314"/>
          </a:xfrm>
          <a:prstGeom prst="rect">
            <a:avLst/>
          </a:prstGeom>
        </p:spPr>
        <p:txBody>
          <a:bodyPr wrap="square">
            <a:spAutoFit/>
          </a:bodyPr>
          <a:lstStyle/>
          <a:p>
            <a:pPr fontAlgn="base"/>
            <a:r>
              <a:rPr lang="uk-UA" dirty="0" smtClean="0">
                <a:solidFill>
                  <a:schemeClr val="bg1"/>
                </a:solidFill>
              </a:rPr>
              <a:t> Російська агресія залишила </a:t>
            </a:r>
            <a:r>
              <a:rPr lang="uk-UA" sz="1600" dirty="0" smtClean="0">
                <a:solidFill>
                  <a:schemeClr val="bg1"/>
                </a:solidFill>
              </a:rPr>
              <a:t> мільйони українців без житла, грошей, одягу та навіть їжі. Проте держава, бізнес, волонтерські організації не залишають їх наодинці з цими проблемами. Наразі в Україні щодня збільшується кількість ініціатив з підтримки внутрішньо переміщених осіб (далі - ВПО). Не стоїть осторонь і світ – фінансова підтримка активно надходить до України від інших країн та міжнародного бізнесу.</a:t>
            </a:r>
          </a:p>
          <a:p>
            <a:pPr fontAlgn="base"/>
            <a:r>
              <a:rPr lang="uk-UA" sz="1600" b="1" dirty="0" smtClean="0">
                <a:solidFill>
                  <a:schemeClr val="bg1"/>
                </a:solidFill>
              </a:rPr>
              <a:t>  </a:t>
            </a:r>
            <a:r>
              <a:rPr lang="ru-RU" sz="1600" dirty="0" smtClean="0">
                <a:solidFill>
                  <a:schemeClr val="bg1"/>
                </a:solidFill>
              </a:rPr>
              <a:t>На </a:t>
            </a:r>
            <a:r>
              <a:rPr lang="ru-RU" sz="1600" dirty="0" err="1" smtClean="0">
                <a:solidFill>
                  <a:schemeClr val="bg1"/>
                </a:solidFill>
              </a:rPr>
              <a:t>території</a:t>
            </a:r>
            <a:r>
              <a:rPr lang="ru-RU" sz="1600" dirty="0" smtClean="0">
                <a:solidFill>
                  <a:schemeClr val="bg1"/>
                </a:solidFill>
              </a:rPr>
              <a:t> 15 областей </a:t>
            </a:r>
            <a:r>
              <a:rPr lang="ru-RU" sz="1600" dirty="0" err="1" smtClean="0">
                <a:solidFill>
                  <a:schemeClr val="bg1"/>
                </a:solidFill>
              </a:rPr>
              <a:t>України</a:t>
            </a:r>
            <a:r>
              <a:rPr lang="ru-RU" sz="1600" dirty="0" smtClean="0">
                <a:solidFill>
                  <a:schemeClr val="bg1"/>
                </a:solidFill>
              </a:rPr>
              <a:t> облаштовано </a:t>
            </a:r>
            <a:r>
              <a:rPr lang="ru-RU" sz="1600" dirty="0" err="1" smtClean="0">
                <a:solidFill>
                  <a:schemeClr val="bg1"/>
                </a:solidFill>
              </a:rPr>
              <a:t>понад</a:t>
            </a:r>
            <a:r>
              <a:rPr lang="ru-RU" sz="1600" dirty="0" smtClean="0">
                <a:solidFill>
                  <a:schemeClr val="bg1"/>
                </a:solidFill>
              </a:rPr>
              <a:t> 1,3 </a:t>
            </a:r>
            <a:r>
              <a:rPr lang="ru-RU" sz="1600" dirty="0" err="1" smtClean="0">
                <a:solidFill>
                  <a:schemeClr val="bg1"/>
                </a:solidFill>
              </a:rPr>
              <a:t>мільйона</a:t>
            </a:r>
            <a:r>
              <a:rPr lang="ru-RU" sz="1600" dirty="0" smtClean="0">
                <a:solidFill>
                  <a:schemeClr val="bg1"/>
                </a:solidFill>
              </a:rPr>
              <a:t> </a:t>
            </a:r>
            <a:r>
              <a:rPr lang="ru-RU" sz="1600" dirty="0" err="1" smtClean="0">
                <a:solidFill>
                  <a:schemeClr val="bg1"/>
                </a:solidFill>
              </a:rPr>
              <a:t>місць</a:t>
            </a:r>
            <a:r>
              <a:rPr lang="ru-RU" sz="1600" dirty="0" smtClean="0">
                <a:solidFill>
                  <a:schemeClr val="bg1"/>
                </a:solidFill>
              </a:rPr>
              <a:t> для </a:t>
            </a:r>
            <a:r>
              <a:rPr lang="ru-RU" sz="1600" dirty="0" err="1" smtClean="0">
                <a:solidFill>
                  <a:schemeClr val="bg1"/>
                </a:solidFill>
              </a:rPr>
              <a:t>проживання</a:t>
            </a:r>
            <a:r>
              <a:rPr lang="ru-RU" sz="1600" dirty="0" smtClean="0">
                <a:solidFill>
                  <a:schemeClr val="bg1"/>
                </a:solidFill>
              </a:rPr>
              <a:t> </a:t>
            </a:r>
            <a:r>
              <a:rPr lang="ru-RU" sz="1600" dirty="0" err="1" smtClean="0">
                <a:solidFill>
                  <a:schemeClr val="bg1"/>
                </a:solidFill>
              </a:rPr>
              <a:t>внутрішньо</a:t>
            </a:r>
            <a:r>
              <a:rPr lang="ru-RU" sz="1600" dirty="0" smtClean="0">
                <a:solidFill>
                  <a:schemeClr val="bg1"/>
                </a:solidFill>
              </a:rPr>
              <a:t> </a:t>
            </a:r>
            <a:r>
              <a:rPr lang="ru-RU" sz="1600" dirty="0" err="1" smtClean="0">
                <a:solidFill>
                  <a:schemeClr val="bg1"/>
                </a:solidFill>
              </a:rPr>
              <a:t>переміщених</a:t>
            </a:r>
            <a:r>
              <a:rPr lang="ru-RU" sz="1600" dirty="0" smtClean="0">
                <a:solidFill>
                  <a:schemeClr val="bg1"/>
                </a:solidFill>
              </a:rPr>
              <a:t> </a:t>
            </a:r>
            <a:r>
              <a:rPr lang="ru-RU" sz="1600" dirty="0" err="1" smtClean="0">
                <a:solidFill>
                  <a:schemeClr val="bg1"/>
                </a:solidFill>
              </a:rPr>
              <a:t>осіб</a:t>
            </a:r>
            <a:r>
              <a:rPr lang="ru-RU" sz="1600" dirty="0" smtClean="0">
                <a:solidFill>
                  <a:schemeClr val="bg1"/>
                </a:solidFill>
              </a:rPr>
              <a:t>, </a:t>
            </a:r>
            <a:r>
              <a:rPr lang="ru-RU" sz="1600" dirty="0" err="1" smtClean="0">
                <a:solidFill>
                  <a:schemeClr val="bg1"/>
                </a:solidFill>
              </a:rPr>
              <a:t>з</a:t>
            </a:r>
            <a:r>
              <a:rPr lang="ru-RU" sz="1600" dirty="0" smtClean="0">
                <a:solidFill>
                  <a:schemeClr val="bg1"/>
                </a:solidFill>
              </a:rPr>
              <a:t> </a:t>
            </a:r>
            <a:r>
              <a:rPr lang="ru-RU" sz="1600" dirty="0" err="1" smtClean="0">
                <a:solidFill>
                  <a:schemeClr val="bg1"/>
                </a:solidFill>
              </a:rPr>
              <a:t>яких</a:t>
            </a:r>
            <a:r>
              <a:rPr lang="ru-RU" sz="1600" dirty="0" smtClean="0">
                <a:solidFill>
                  <a:schemeClr val="bg1"/>
                </a:solidFill>
              </a:rPr>
              <a:t> 89% уже </a:t>
            </a:r>
            <a:r>
              <a:rPr lang="ru-RU" sz="1600" dirty="0" err="1" smtClean="0">
                <a:solidFill>
                  <a:schemeClr val="bg1"/>
                </a:solidFill>
              </a:rPr>
              <a:t>зайняті</a:t>
            </a:r>
            <a:r>
              <a:rPr lang="ru-RU" sz="1600" dirty="0" smtClean="0">
                <a:solidFill>
                  <a:schemeClr val="bg1"/>
                </a:solidFill>
              </a:rPr>
              <a:t>.</a:t>
            </a:r>
            <a:r>
              <a:rPr lang="uk-UA" sz="1600" dirty="0" smtClean="0"/>
              <a:t> </a:t>
            </a:r>
          </a:p>
          <a:p>
            <a:pPr fontAlgn="base"/>
            <a:r>
              <a:rPr lang="uk-UA" sz="1600" dirty="0" smtClean="0">
                <a:solidFill>
                  <a:schemeClr val="bg1"/>
                </a:solidFill>
              </a:rPr>
              <a:t>Заступник керівника Офісу президента Кирило Тимошенко зазначив </a:t>
            </a:r>
            <a:r>
              <a:rPr lang="uk-UA" sz="1600" cap="all" dirty="0" smtClean="0"/>
              <a:t> </a:t>
            </a:r>
            <a:r>
              <a:rPr lang="uk-UA" sz="1600" cap="all" dirty="0" smtClean="0">
                <a:solidFill>
                  <a:schemeClr val="bg1"/>
                </a:solidFill>
              </a:rPr>
              <a:t>2 ГРУДНЯ 2022  </a:t>
            </a:r>
            <a:r>
              <a:rPr lang="uk-UA" sz="1600" dirty="0" smtClean="0">
                <a:solidFill>
                  <a:schemeClr val="bg1"/>
                </a:solidFill>
              </a:rPr>
              <a:t>(</a:t>
            </a:r>
            <a:r>
              <a:rPr lang="en-US" sz="1600" dirty="0" smtClean="0">
                <a:solidFill>
                  <a:schemeClr val="bg1"/>
                </a:solidFill>
                <a:hlinkClick r:id="rId2"/>
              </a:rPr>
              <a:t>https://www.pravda.com.ua/</a:t>
            </a:r>
            <a:r>
              <a:rPr lang="uk-UA" sz="1600" dirty="0" smtClean="0">
                <a:solidFill>
                  <a:schemeClr val="bg1"/>
                </a:solidFill>
              </a:rPr>
              <a:t>) для газети “ </a:t>
            </a:r>
            <a:r>
              <a:rPr lang="uk-UA" sz="1600" dirty="0" err="1" smtClean="0">
                <a:solidFill>
                  <a:schemeClr val="bg1"/>
                </a:solidFill>
              </a:rPr>
              <a:t>Українька</a:t>
            </a:r>
            <a:r>
              <a:rPr lang="uk-UA" sz="1600" dirty="0" smtClean="0">
                <a:solidFill>
                  <a:schemeClr val="bg1"/>
                </a:solidFill>
              </a:rPr>
              <a:t> </a:t>
            </a:r>
            <a:r>
              <a:rPr lang="uk-UA" sz="1600" dirty="0" err="1" smtClean="0">
                <a:solidFill>
                  <a:schemeClr val="bg1"/>
                </a:solidFill>
              </a:rPr>
              <a:t>Правда”</a:t>
            </a:r>
            <a:endParaRPr lang="uk-UA" sz="1600" dirty="0" smtClean="0">
              <a:solidFill>
                <a:schemeClr val="bg1"/>
              </a:solidFill>
            </a:endParaRPr>
          </a:p>
          <a:p>
            <a:pPr fontAlgn="base"/>
            <a:r>
              <a:rPr lang="uk-UA" sz="1600" dirty="0" smtClean="0">
                <a:solidFill>
                  <a:schemeClr val="bg1"/>
                </a:solidFill>
              </a:rPr>
              <a:t>"Станом на зараз на території 15 областей України за ініціативи обласних військових адміністрацій облаштовано понад 1 мільйон 300 тисяч місць для проживання тимчасово переміщених осіб, з яких 89% зайняті.</a:t>
            </a:r>
          </a:p>
          <a:p>
            <a:pPr fontAlgn="base"/>
            <a:r>
              <a:rPr lang="uk-UA" sz="1600" dirty="0" smtClean="0">
                <a:solidFill>
                  <a:schemeClr val="bg1"/>
                </a:solidFill>
              </a:rPr>
              <a:t>   Найбільша кількість зайнятих місць – у Вінницькій, Полтавській, Львівській, Черкаській, Хмельницькій та Кіровоградській областях.</a:t>
            </a:r>
          </a:p>
          <a:p>
            <a:pPr fontAlgn="base"/>
            <a:r>
              <a:rPr lang="uk-UA" sz="1600" dirty="0" smtClean="0">
                <a:solidFill>
                  <a:schemeClr val="bg1"/>
                </a:solidFill>
              </a:rPr>
              <a:t>   Найбільша кількість вільних місць для тривалого перебування станом на зараз є в Рівненській, Закарпатській, Одеській, Житомирській, Полтавській та Волинській областях".</a:t>
            </a:r>
          </a:p>
          <a:p>
            <a:pPr fontAlgn="base"/>
            <a:r>
              <a:rPr lang="uk-UA" sz="1600" dirty="0" smtClean="0">
                <a:solidFill>
                  <a:schemeClr val="bg1"/>
                </a:solidFill>
              </a:rPr>
              <a:t>  Тимошенко зазначив, що з 2 серпня по теперішній час із територій активних бойових дій було </a:t>
            </a:r>
            <a:r>
              <a:rPr lang="uk-UA" sz="1600" dirty="0" err="1" smtClean="0">
                <a:solidFill>
                  <a:schemeClr val="bg1"/>
                </a:solidFill>
              </a:rPr>
              <a:t>евакуйовано</a:t>
            </a:r>
            <a:r>
              <a:rPr lang="uk-UA" sz="1600" dirty="0" smtClean="0">
                <a:solidFill>
                  <a:schemeClr val="bg1"/>
                </a:solidFill>
              </a:rPr>
              <a:t> 317 853 особи, з них 76 023 дитини.</a:t>
            </a:r>
          </a:p>
          <a:p>
            <a:endParaRPr lang="uk-UA" sz="1600" b="1"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14876" y="500042"/>
            <a:ext cx="4214842" cy="2031325"/>
          </a:xfrm>
          <a:prstGeom prst="rect">
            <a:avLst/>
          </a:prstGeom>
        </p:spPr>
        <p:txBody>
          <a:bodyPr wrap="square">
            <a:spAutoFit/>
          </a:bodyPr>
          <a:lstStyle/>
          <a:p>
            <a:r>
              <a:rPr lang="ru-RU" dirty="0" smtClean="0">
                <a:solidFill>
                  <a:schemeClr val="bg1"/>
                </a:solidFill>
              </a:rPr>
              <a:t>У </a:t>
            </a:r>
            <a:r>
              <a:rPr lang="ru-RU" dirty="0" err="1" smtClean="0">
                <a:solidFill>
                  <a:schemeClr val="bg1"/>
                </a:solidFill>
              </a:rPr>
              <a:t>спортивній</a:t>
            </a:r>
            <a:r>
              <a:rPr lang="ru-RU" dirty="0" smtClean="0">
                <a:solidFill>
                  <a:schemeClr val="bg1"/>
                </a:solidFill>
              </a:rPr>
              <a:t> </a:t>
            </a:r>
            <a:r>
              <a:rPr lang="ru-RU" dirty="0" err="1" smtClean="0">
                <a:solidFill>
                  <a:schemeClr val="bg1"/>
                </a:solidFill>
              </a:rPr>
              <a:t>залі</a:t>
            </a:r>
            <a:r>
              <a:rPr lang="ru-RU" dirty="0" smtClean="0">
                <a:solidFill>
                  <a:schemeClr val="bg1"/>
                </a:solidFill>
              </a:rPr>
              <a:t> одного </a:t>
            </a:r>
            <a:r>
              <a:rPr lang="ru-RU" dirty="0" err="1" smtClean="0">
                <a:solidFill>
                  <a:schemeClr val="bg1"/>
                </a:solidFill>
              </a:rPr>
              <a:t>з</a:t>
            </a:r>
            <a:r>
              <a:rPr lang="ru-RU" dirty="0" smtClean="0">
                <a:solidFill>
                  <a:schemeClr val="bg1"/>
                </a:solidFill>
              </a:rPr>
              <a:t> </a:t>
            </a:r>
            <a:r>
              <a:rPr lang="ru-RU" dirty="0" err="1" smtClean="0">
                <a:solidFill>
                  <a:schemeClr val="bg1"/>
                </a:solidFill>
              </a:rPr>
              <a:t>навчальних</a:t>
            </a:r>
            <a:r>
              <a:rPr lang="ru-RU" dirty="0" smtClean="0">
                <a:solidFill>
                  <a:schemeClr val="bg1"/>
                </a:solidFill>
              </a:rPr>
              <a:t> </a:t>
            </a:r>
            <a:r>
              <a:rPr lang="ru-RU" dirty="0" err="1" smtClean="0">
                <a:solidFill>
                  <a:schemeClr val="bg1"/>
                </a:solidFill>
              </a:rPr>
              <a:t>закладів</a:t>
            </a:r>
            <a:r>
              <a:rPr lang="ru-RU" dirty="0" smtClean="0">
                <a:solidFill>
                  <a:schemeClr val="bg1"/>
                </a:solidFill>
              </a:rPr>
              <a:t> Ужгорода </a:t>
            </a:r>
            <a:r>
              <a:rPr lang="ru-RU" dirty="0" err="1" smtClean="0">
                <a:solidFill>
                  <a:schemeClr val="bg1"/>
                </a:solidFill>
              </a:rPr>
              <a:t>тимчасово</a:t>
            </a:r>
            <a:r>
              <a:rPr lang="ru-RU" dirty="0" smtClean="0">
                <a:solidFill>
                  <a:schemeClr val="bg1"/>
                </a:solidFill>
              </a:rPr>
              <a:t> </a:t>
            </a:r>
            <a:r>
              <a:rPr lang="ru-RU" dirty="0" err="1" smtClean="0">
                <a:solidFill>
                  <a:schemeClr val="bg1"/>
                </a:solidFill>
              </a:rPr>
              <a:t>оселилися</a:t>
            </a:r>
            <a:r>
              <a:rPr lang="ru-RU" dirty="0" smtClean="0">
                <a:solidFill>
                  <a:schemeClr val="bg1"/>
                </a:solidFill>
              </a:rPr>
              <a:t> </a:t>
            </a:r>
            <a:r>
              <a:rPr lang="ru-RU" dirty="0" err="1" smtClean="0">
                <a:solidFill>
                  <a:schemeClr val="bg1"/>
                </a:solidFill>
              </a:rPr>
              <a:t>майже</a:t>
            </a:r>
            <a:r>
              <a:rPr lang="ru-RU" dirty="0" smtClean="0">
                <a:solidFill>
                  <a:schemeClr val="bg1"/>
                </a:solidFill>
              </a:rPr>
              <a:t> три </a:t>
            </a:r>
            <a:r>
              <a:rPr lang="ru-RU" dirty="0" err="1" smtClean="0">
                <a:solidFill>
                  <a:schemeClr val="bg1"/>
                </a:solidFill>
              </a:rPr>
              <a:t>сотні</a:t>
            </a:r>
            <a:r>
              <a:rPr lang="ru-RU" dirty="0" smtClean="0">
                <a:solidFill>
                  <a:schemeClr val="bg1"/>
                </a:solidFill>
              </a:rPr>
              <a:t> </a:t>
            </a:r>
            <a:r>
              <a:rPr lang="ru-RU" dirty="0" err="1" smtClean="0">
                <a:solidFill>
                  <a:schemeClr val="bg1"/>
                </a:solidFill>
              </a:rPr>
              <a:t>переселенців</a:t>
            </a:r>
            <a:r>
              <a:rPr lang="ru-RU" dirty="0" smtClean="0">
                <a:solidFill>
                  <a:schemeClr val="bg1"/>
                </a:solidFill>
              </a:rPr>
              <a:t>, </a:t>
            </a:r>
            <a:r>
              <a:rPr lang="ru-RU" dirty="0" err="1" smtClean="0">
                <a:solidFill>
                  <a:schemeClr val="bg1"/>
                </a:solidFill>
              </a:rPr>
              <a:t>які</a:t>
            </a:r>
            <a:r>
              <a:rPr lang="ru-RU" dirty="0" smtClean="0">
                <a:solidFill>
                  <a:schemeClr val="bg1"/>
                </a:solidFill>
              </a:rPr>
              <a:t> втекли </a:t>
            </a:r>
            <a:r>
              <a:rPr lang="ru-RU" dirty="0" err="1" smtClean="0">
                <a:solidFill>
                  <a:schemeClr val="bg1"/>
                </a:solidFill>
              </a:rPr>
              <a:t>від</a:t>
            </a:r>
            <a:r>
              <a:rPr lang="ru-RU" dirty="0" smtClean="0">
                <a:solidFill>
                  <a:schemeClr val="bg1"/>
                </a:solidFill>
              </a:rPr>
              <a:t> </a:t>
            </a:r>
            <a:r>
              <a:rPr lang="ru-RU" dirty="0" err="1" smtClean="0">
                <a:solidFill>
                  <a:schemeClr val="bg1"/>
                </a:solidFill>
              </a:rPr>
              <a:t>російської</a:t>
            </a:r>
            <a:r>
              <a:rPr lang="ru-RU" dirty="0" smtClean="0">
                <a:solidFill>
                  <a:schemeClr val="bg1"/>
                </a:solidFill>
              </a:rPr>
              <a:t> </a:t>
            </a:r>
            <a:r>
              <a:rPr lang="ru-RU" dirty="0" err="1" smtClean="0">
                <a:solidFill>
                  <a:schemeClr val="bg1"/>
                </a:solidFill>
              </a:rPr>
              <a:t>агресії</a:t>
            </a:r>
            <a:r>
              <a:rPr lang="ru-RU" dirty="0" smtClean="0">
                <a:solidFill>
                  <a:schemeClr val="bg1"/>
                </a:solidFill>
              </a:rPr>
              <a:t>, Ужгород, 18 </a:t>
            </a:r>
            <a:r>
              <a:rPr lang="ru-RU" dirty="0" err="1" smtClean="0">
                <a:solidFill>
                  <a:schemeClr val="bg1"/>
                </a:solidFill>
              </a:rPr>
              <a:t>березня</a:t>
            </a:r>
            <a:r>
              <a:rPr lang="ru-RU" dirty="0" smtClean="0">
                <a:solidFill>
                  <a:schemeClr val="bg1"/>
                </a:solidFill>
              </a:rPr>
              <a:t> 2022 року.</a:t>
            </a:r>
          </a:p>
          <a:p>
            <a:r>
              <a:rPr lang="ru-RU" dirty="0" smtClean="0"/>
              <a:t/>
            </a:r>
            <a:br>
              <a:rPr lang="ru-RU" dirty="0" smtClean="0"/>
            </a:br>
            <a:endParaRPr lang="uk-UA" dirty="0"/>
          </a:p>
        </p:txBody>
      </p:sp>
      <p:pic>
        <p:nvPicPr>
          <p:cNvPr id="39938" name="Picture 2" descr="Фото: Сергій Гудак"/>
          <p:cNvPicPr>
            <a:picLocks noChangeAspect="1" noChangeArrowheads="1"/>
          </p:cNvPicPr>
          <p:nvPr/>
        </p:nvPicPr>
        <p:blipFill>
          <a:blip r:embed="rId2"/>
          <a:srcRect/>
          <a:stretch>
            <a:fillRect/>
          </a:stretch>
        </p:blipFill>
        <p:spPr bwMode="auto">
          <a:xfrm>
            <a:off x="0" y="285728"/>
            <a:ext cx="4584723" cy="3056483"/>
          </a:xfrm>
          <a:prstGeom prst="rect">
            <a:avLst/>
          </a:prstGeom>
          <a:noFill/>
        </p:spPr>
      </p:pic>
      <p:pic>
        <p:nvPicPr>
          <p:cNvPr id="39940" name="Picture 4" descr="Фото: В’ячеслав Мадієвський"/>
          <p:cNvPicPr>
            <a:picLocks noChangeAspect="1" noChangeArrowheads="1"/>
          </p:cNvPicPr>
          <p:nvPr/>
        </p:nvPicPr>
        <p:blipFill>
          <a:blip r:embed="rId3" cstate="print"/>
          <a:srcRect/>
          <a:stretch>
            <a:fillRect/>
          </a:stretch>
        </p:blipFill>
        <p:spPr bwMode="auto">
          <a:xfrm>
            <a:off x="4786314" y="3714752"/>
            <a:ext cx="4152188" cy="2852707"/>
          </a:xfrm>
          <a:prstGeom prst="rect">
            <a:avLst/>
          </a:prstGeom>
          <a:noFill/>
        </p:spPr>
      </p:pic>
      <p:pic>
        <p:nvPicPr>
          <p:cNvPr id="39942" name="Picture 6" descr="Проект розпочнеться зі Львова / фото УНІАН, Янош Немеш"/>
          <p:cNvPicPr>
            <a:picLocks noChangeAspect="1" noChangeArrowheads="1"/>
          </p:cNvPicPr>
          <p:nvPr/>
        </p:nvPicPr>
        <p:blipFill>
          <a:blip r:embed="rId4"/>
          <a:srcRect/>
          <a:stretch>
            <a:fillRect/>
          </a:stretch>
        </p:blipFill>
        <p:spPr bwMode="auto">
          <a:xfrm>
            <a:off x="285720" y="3714752"/>
            <a:ext cx="4250481" cy="283365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571480"/>
            <a:ext cx="8429684" cy="1477328"/>
          </a:xfrm>
          <a:prstGeom prst="rect">
            <a:avLst/>
          </a:prstGeom>
        </p:spPr>
        <p:txBody>
          <a:bodyPr wrap="square">
            <a:spAutoFit/>
          </a:bodyPr>
          <a:lstStyle/>
          <a:p>
            <a:r>
              <a:rPr lang="uk-UA" dirty="0" smtClean="0">
                <a:solidFill>
                  <a:schemeClr val="bg1"/>
                </a:solidFill>
              </a:rPr>
              <a:t>Окрім допомоги держави, на поміч прийшли волонтери. Відтак сотні тисяч людей приєдналися до волонтерського руху: допомагають у гуманітарних штабах, плетуть маскувальні сітки, закуповують амуніцію тощо.</a:t>
            </a:r>
          </a:p>
          <a:p>
            <a:r>
              <a:rPr lang="uk-UA" dirty="0" smtClean="0">
                <a:solidFill>
                  <a:schemeClr val="bg1"/>
                </a:solidFill>
              </a:rPr>
              <a:t>   Волонтером може стати кожен та кожна, хто прагне зробити внесок у перемогу України. </a:t>
            </a:r>
            <a:endParaRPr lang="uk-UA" dirty="0">
              <a:solidFill>
                <a:schemeClr val="bg1"/>
              </a:solidFill>
            </a:endParaRPr>
          </a:p>
        </p:txBody>
      </p:sp>
      <p:pic>
        <p:nvPicPr>
          <p:cNvPr id="1026" name="Picture 2" descr="У волонтерському центрі Балти вимушені переселенці можуть отримати допомогу  – БалтаNews.City"/>
          <p:cNvPicPr>
            <a:picLocks noChangeAspect="1" noChangeArrowheads="1"/>
          </p:cNvPicPr>
          <p:nvPr/>
        </p:nvPicPr>
        <p:blipFill>
          <a:blip r:embed="rId2"/>
          <a:srcRect/>
          <a:stretch>
            <a:fillRect/>
          </a:stretch>
        </p:blipFill>
        <p:spPr bwMode="auto">
          <a:xfrm>
            <a:off x="214282" y="2143116"/>
            <a:ext cx="2500330" cy="1928826"/>
          </a:xfrm>
          <a:prstGeom prst="rect">
            <a:avLst/>
          </a:prstGeom>
          <a:noFill/>
        </p:spPr>
      </p:pic>
      <p:pic>
        <p:nvPicPr>
          <p:cNvPr id="1028" name="Picture 4" descr="Де і яку допомогу переселенці зможуть отримати в Хмільнику | Свіжі новини  Хмільника сьогодні"/>
          <p:cNvPicPr>
            <a:picLocks noChangeAspect="1" noChangeArrowheads="1"/>
          </p:cNvPicPr>
          <p:nvPr/>
        </p:nvPicPr>
        <p:blipFill>
          <a:blip r:embed="rId3"/>
          <a:srcRect/>
          <a:stretch>
            <a:fillRect/>
          </a:stretch>
        </p:blipFill>
        <p:spPr bwMode="auto">
          <a:xfrm>
            <a:off x="3000364" y="2000240"/>
            <a:ext cx="3036074" cy="1734900"/>
          </a:xfrm>
          <a:prstGeom prst="rect">
            <a:avLst/>
          </a:prstGeom>
          <a:noFill/>
        </p:spPr>
      </p:pic>
      <p:pic>
        <p:nvPicPr>
          <p:cNvPr id="1030" name="Picture 6" descr="Штаб допомоги: до Кривого Рогу прибуло понад 1 100 переселенців з міст, в  яких наразі ведуться активні бойові дії з армією РФ | Перший міський"/>
          <p:cNvPicPr>
            <a:picLocks noChangeAspect="1" noChangeArrowheads="1"/>
          </p:cNvPicPr>
          <p:nvPr/>
        </p:nvPicPr>
        <p:blipFill>
          <a:blip r:embed="rId4"/>
          <a:srcRect/>
          <a:stretch>
            <a:fillRect/>
          </a:stretch>
        </p:blipFill>
        <p:spPr bwMode="auto">
          <a:xfrm>
            <a:off x="6215042" y="2000240"/>
            <a:ext cx="2928958" cy="1673690"/>
          </a:xfrm>
          <a:prstGeom prst="rect">
            <a:avLst/>
          </a:prstGeom>
          <a:noFill/>
        </p:spPr>
      </p:pic>
      <p:pic>
        <p:nvPicPr>
          <p:cNvPr id="1032" name="Picture 8" descr="https://media.zagoriy.foundation/wp-content/uploads/2022/08/volontery-volwest-hub-2-1024x683.jpg"/>
          <p:cNvPicPr>
            <a:picLocks noChangeAspect="1" noChangeArrowheads="1"/>
          </p:cNvPicPr>
          <p:nvPr/>
        </p:nvPicPr>
        <p:blipFill>
          <a:blip r:embed="rId5"/>
          <a:srcRect/>
          <a:stretch>
            <a:fillRect/>
          </a:stretch>
        </p:blipFill>
        <p:spPr bwMode="auto">
          <a:xfrm>
            <a:off x="2643174" y="3786190"/>
            <a:ext cx="3967122" cy="2786058"/>
          </a:xfrm>
          <a:prstGeom prst="rect">
            <a:avLst/>
          </a:prstGeom>
          <a:noFill/>
        </p:spPr>
      </p:pic>
      <p:sp>
        <p:nvSpPr>
          <p:cNvPr id="7" name="Прямоугольник 6"/>
          <p:cNvSpPr/>
          <p:nvPr/>
        </p:nvSpPr>
        <p:spPr>
          <a:xfrm>
            <a:off x="5000628" y="6357958"/>
            <a:ext cx="4016292" cy="369332"/>
          </a:xfrm>
          <a:prstGeom prst="rect">
            <a:avLst/>
          </a:prstGeom>
        </p:spPr>
        <p:txBody>
          <a:bodyPr wrap="none">
            <a:spAutoFit/>
          </a:bodyPr>
          <a:lstStyle/>
          <a:p>
            <a:r>
              <a:rPr lang="uk-UA" b="1" cap="all" dirty="0" smtClean="0">
                <a:solidFill>
                  <a:srgbClr val="FFFF00"/>
                </a:solidFill>
              </a:rPr>
              <a:t>ВОЛОНТЕРСЬКІ ШТАБИ ВОЛИНІ</a:t>
            </a:r>
            <a:endParaRPr lang="uk-UA" b="1" cap="all" dirty="0">
              <a:solidFill>
                <a:srgbClr val="FFFF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357166"/>
            <a:ext cx="8501122" cy="4247317"/>
          </a:xfrm>
          <a:prstGeom prst="rect">
            <a:avLst/>
          </a:prstGeom>
        </p:spPr>
        <p:txBody>
          <a:bodyPr wrap="square">
            <a:spAutoFit/>
          </a:bodyPr>
          <a:lstStyle/>
          <a:p>
            <a:r>
              <a:rPr lang="uk-UA" dirty="0" smtClean="0">
                <a:solidFill>
                  <a:schemeClr val="accent5">
                    <a:lumMod val="50000"/>
                  </a:schemeClr>
                </a:solidFill>
              </a:rPr>
              <a:t>     З початком війни в Україні мільйони громадян України виїхали за кордон. За даними ООН, станом на кінець серпня 2022 р. кількість біженців, які залишаються в Європі, становить майже 7 млн. осіб, з них майже 4 млн. отримали статус тимчасового захисту. За даними Міжнародної організації з міграції, чисельність внутрішньо переміщених осіб в Україні станом на 23.08.2022 зросла майже до 7 млн. осіб; 44% внутрішньо переміщених осіб не отримують доходу [НБУ, 2022].        </a:t>
            </a:r>
          </a:p>
          <a:p>
            <a:r>
              <a:rPr lang="uk-UA" dirty="0" smtClean="0">
                <a:solidFill>
                  <a:schemeClr val="accent5">
                    <a:lumMod val="50000"/>
                  </a:schemeClr>
                </a:solidFill>
              </a:rPr>
              <a:t>   Європейські держави створили різні програми для українських біженців і надають їм житло, необхідні кошти і соціальні послуги. Так, у Німеччині грошова допомога становить 404–449 євро (залежно від складу сім’ї) для дорослої людини, 360 євро для молоді віком до 25 років і 285–376 євро на дітей залежно від віку . Влада Іспанії затвердила отримання фінансової допомоги біженцями з України у розмірі 400 євро на дорослого і 100 євро на дитину . У Нідерландах дорослі та діти отримують 260 євро на людину в місяць. Так, за цінами в країнах Європи це невеликі кошти, але вони дають змогу протриматися біженцям без роботи і за умов надання житла і соціального страхування надають можливість перечекати у безпеці війну.</a:t>
            </a:r>
            <a:endParaRPr lang="uk-UA" dirty="0">
              <a:solidFill>
                <a:schemeClr val="accent5">
                  <a:lumMod val="50000"/>
                </a:schemeClr>
              </a:solidFill>
            </a:endParaRPr>
          </a:p>
        </p:txBody>
      </p:sp>
      <p:pic>
        <p:nvPicPr>
          <p:cNvPr id="5122" name="Picture 2" descr="Як через війну скоротилось населення України та що з цим робити: розповідає експерт"/>
          <p:cNvPicPr>
            <a:picLocks noChangeAspect="1" noChangeArrowheads="1"/>
          </p:cNvPicPr>
          <p:nvPr/>
        </p:nvPicPr>
        <p:blipFill>
          <a:blip r:embed="rId2"/>
          <a:srcRect/>
          <a:stretch>
            <a:fillRect/>
          </a:stretch>
        </p:blipFill>
        <p:spPr bwMode="auto">
          <a:xfrm>
            <a:off x="285720" y="4643446"/>
            <a:ext cx="3810000" cy="2143125"/>
          </a:xfrm>
          <a:prstGeom prst="rect">
            <a:avLst/>
          </a:prstGeom>
          <a:noFill/>
        </p:spPr>
      </p:pic>
      <p:pic>
        <p:nvPicPr>
          <p:cNvPr id="3074" name="Picture 2" descr="Фото: Сергій Гудак"/>
          <p:cNvPicPr>
            <a:picLocks noChangeAspect="1" noChangeArrowheads="1"/>
          </p:cNvPicPr>
          <p:nvPr/>
        </p:nvPicPr>
        <p:blipFill>
          <a:blip r:embed="rId3" cstate="print"/>
          <a:srcRect/>
          <a:stretch>
            <a:fillRect/>
          </a:stretch>
        </p:blipFill>
        <p:spPr bwMode="auto">
          <a:xfrm>
            <a:off x="5072066" y="4548218"/>
            <a:ext cx="3464672" cy="230978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85720" y="285728"/>
            <a:ext cx="8215370" cy="5632311"/>
          </a:xfrm>
          <a:prstGeom prst="rect">
            <a:avLst/>
          </a:prstGeom>
        </p:spPr>
        <p:txBody>
          <a:bodyPr wrap="square">
            <a:spAutoFit/>
          </a:bodyPr>
          <a:lstStyle/>
          <a:p>
            <a:pPr>
              <a:buNone/>
            </a:pPr>
            <a:r>
              <a:rPr lang="uk-UA" dirty="0" smtClean="0">
                <a:solidFill>
                  <a:schemeClr val="bg1"/>
                </a:solidFill>
              </a:rPr>
              <a:t>   Перед українською дипломатією було поставлено такі ключові завдання :</a:t>
            </a:r>
          </a:p>
          <a:p>
            <a:pPr>
              <a:buNone/>
            </a:pPr>
            <a:r>
              <a:rPr lang="uk-UA" dirty="0" smtClean="0">
                <a:solidFill>
                  <a:srgbClr val="C00000"/>
                </a:solidFill>
              </a:rPr>
              <a:t>      </a:t>
            </a:r>
            <a:r>
              <a:rPr lang="uk-UA" dirty="0" err="1" smtClean="0">
                <a:solidFill>
                  <a:srgbClr val="C00000"/>
                </a:solidFill>
              </a:rPr>
              <a:t>Зюроя</a:t>
            </a:r>
            <a:r>
              <a:rPr lang="uk-UA" dirty="0" smtClean="0">
                <a:solidFill>
                  <a:srgbClr val="C00000"/>
                </a:solidFill>
              </a:rPr>
              <a:t>;</a:t>
            </a:r>
          </a:p>
          <a:p>
            <a:pPr>
              <a:buNone/>
            </a:pPr>
            <a:r>
              <a:rPr lang="uk-UA" dirty="0" smtClean="0">
                <a:solidFill>
                  <a:srgbClr val="C00000"/>
                </a:solidFill>
              </a:rPr>
              <a:t>      Санкції </a:t>
            </a:r>
            <a:r>
              <a:rPr lang="uk-UA" smtClean="0">
                <a:solidFill>
                  <a:srgbClr val="C00000"/>
                </a:solidFill>
              </a:rPr>
              <a:t>проти </a:t>
            </a:r>
            <a:r>
              <a:rPr lang="uk-UA" smtClean="0">
                <a:solidFill>
                  <a:srgbClr val="C00000"/>
                </a:solidFill>
              </a:rPr>
              <a:t>РФ</a:t>
            </a:r>
            <a:r>
              <a:rPr lang="uk-UA" smtClean="0">
                <a:solidFill>
                  <a:srgbClr val="C00000"/>
                </a:solidFill>
              </a:rPr>
              <a:t>;</a:t>
            </a:r>
            <a:endParaRPr lang="uk-UA" dirty="0" smtClean="0">
              <a:solidFill>
                <a:srgbClr val="C00000"/>
              </a:solidFill>
            </a:endParaRPr>
          </a:p>
          <a:p>
            <a:pPr>
              <a:buNone/>
            </a:pPr>
            <a:r>
              <a:rPr lang="uk-UA" dirty="0" smtClean="0">
                <a:solidFill>
                  <a:srgbClr val="C00000"/>
                </a:solidFill>
              </a:rPr>
              <a:t>      Кандидатський статус у ЄС;</a:t>
            </a:r>
          </a:p>
          <a:p>
            <a:pPr>
              <a:buNone/>
            </a:pPr>
            <a:r>
              <a:rPr lang="uk-UA" dirty="0" smtClean="0">
                <a:solidFill>
                  <a:srgbClr val="C00000"/>
                </a:solidFill>
              </a:rPr>
              <a:t>     Фінансова допомога від Заходу</a:t>
            </a:r>
            <a:r>
              <a:rPr lang="uk-UA" dirty="0" smtClean="0">
                <a:solidFill>
                  <a:schemeClr val="bg1"/>
                </a:solidFill>
              </a:rPr>
              <a:t>.</a:t>
            </a:r>
          </a:p>
          <a:p>
            <a:pPr>
              <a:buNone/>
            </a:pPr>
            <a:r>
              <a:rPr lang="uk-UA" dirty="0" smtClean="0">
                <a:solidFill>
                  <a:schemeClr val="bg1"/>
                </a:solidFill>
              </a:rPr>
              <a:t>  Міжнародні партнери почали надавати озброєння, ще до початку широкомасштабної війни. Це були оборонні системи та стрілецька зброя. Багато держав мали сумніви щодо здатності України протистояти агресору та  побоювалися, що зброя може потрапити до росіян.  Але під час повномасштабної війни Україні було потрібно вогню, засоби протиповітряної оборони тощо.</a:t>
            </a:r>
          </a:p>
          <a:p>
            <a:pPr>
              <a:buNone/>
            </a:pPr>
            <a:r>
              <a:rPr lang="uk-UA" dirty="0" smtClean="0">
                <a:solidFill>
                  <a:schemeClr val="bg1"/>
                </a:solidFill>
              </a:rPr>
              <a:t>  Для координації фінансової та військової допомоги Україні </a:t>
            </a:r>
            <a:r>
              <a:rPr lang="uk-UA" b="1" dirty="0" smtClean="0">
                <a:solidFill>
                  <a:schemeClr val="bg1"/>
                </a:solidFill>
              </a:rPr>
              <a:t>створення </a:t>
            </a:r>
            <a:r>
              <a:rPr lang="uk-UA" b="1" dirty="0" err="1" smtClean="0">
                <a:solidFill>
                  <a:schemeClr val="bg1"/>
                </a:solidFill>
              </a:rPr>
              <a:t>Артипутінську</a:t>
            </a:r>
            <a:r>
              <a:rPr lang="uk-UA" b="1" dirty="0" smtClean="0">
                <a:solidFill>
                  <a:schemeClr val="bg1"/>
                </a:solidFill>
              </a:rPr>
              <a:t> </a:t>
            </a:r>
            <a:r>
              <a:rPr lang="en-US" b="1" dirty="0" smtClean="0">
                <a:solidFill>
                  <a:schemeClr val="bg1"/>
                </a:solidFill>
              </a:rPr>
              <a:t> </a:t>
            </a:r>
            <a:r>
              <a:rPr lang="uk-UA" b="1" dirty="0" err="1" smtClean="0">
                <a:solidFill>
                  <a:schemeClr val="bg1"/>
                </a:solidFill>
              </a:rPr>
              <a:t>кооліцію</a:t>
            </a:r>
            <a:r>
              <a:rPr lang="uk-UA" b="1" dirty="0" smtClean="0">
                <a:solidFill>
                  <a:schemeClr val="bg1"/>
                </a:solidFill>
              </a:rPr>
              <a:t>. </a:t>
            </a:r>
            <a:r>
              <a:rPr lang="uk-UA" dirty="0" smtClean="0">
                <a:solidFill>
                  <a:schemeClr val="bg1"/>
                </a:solidFill>
              </a:rPr>
              <a:t>Першими приєдналися США, Велика Британія, Польща і Литва.</a:t>
            </a:r>
          </a:p>
          <a:p>
            <a:pPr>
              <a:buNone/>
            </a:pPr>
            <a:r>
              <a:rPr lang="uk-UA" dirty="0" smtClean="0">
                <a:solidFill>
                  <a:schemeClr val="bg1"/>
                </a:solidFill>
              </a:rPr>
              <a:t>    У травні 2022 року </a:t>
            </a:r>
            <a:r>
              <a:rPr lang="uk-UA" dirty="0" err="1" smtClean="0">
                <a:solidFill>
                  <a:schemeClr val="bg1"/>
                </a:solidFill>
              </a:rPr>
              <a:t>презедент</a:t>
            </a:r>
            <a:r>
              <a:rPr lang="uk-UA" dirty="0" smtClean="0">
                <a:solidFill>
                  <a:schemeClr val="bg1"/>
                </a:solidFill>
              </a:rPr>
              <a:t> США  </a:t>
            </a:r>
            <a:r>
              <a:rPr lang="uk-UA" dirty="0" err="1" smtClean="0">
                <a:solidFill>
                  <a:schemeClr val="bg1"/>
                </a:solidFill>
              </a:rPr>
              <a:t>Джо</a:t>
            </a:r>
            <a:r>
              <a:rPr lang="uk-UA" dirty="0" smtClean="0">
                <a:solidFill>
                  <a:schemeClr val="bg1"/>
                </a:solidFill>
              </a:rPr>
              <a:t> </a:t>
            </a:r>
            <a:r>
              <a:rPr lang="uk-UA" dirty="0" err="1" smtClean="0">
                <a:solidFill>
                  <a:schemeClr val="bg1"/>
                </a:solidFill>
              </a:rPr>
              <a:t>Байден</a:t>
            </a:r>
            <a:r>
              <a:rPr lang="uk-UA" dirty="0" smtClean="0">
                <a:solidFill>
                  <a:schemeClr val="bg1"/>
                </a:solidFill>
              </a:rPr>
              <a:t> підписав закон про </a:t>
            </a:r>
            <a:endParaRPr lang="en-US" dirty="0" smtClean="0">
              <a:solidFill>
                <a:schemeClr val="bg1"/>
              </a:solidFill>
            </a:endParaRPr>
          </a:p>
          <a:p>
            <a:pPr>
              <a:buNone/>
            </a:pPr>
            <a:r>
              <a:rPr lang="uk-UA" b="1" dirty="0" smtClean="0">
                <a:solidFill>
                  <a:srgbClr val="C00000"/>
                </a:solidFill>
              </a:rPr>
              <a:t>Ленд-ліз</a:t>
            </a:r>
            <a:r>
              <a:rPr lang="uk-UA" b="1" dirty="0" smtClean="0"/>
              <a:t>  </a:t>
            </a:r>
            <a:r>
              <a:rPr lang="uk-UA" dirty="0" smtClean="0">
                <a:solidFill>
                  <a:schemeClr val="bg1"/>
                </a:solidFill>
              </a:rPr>
              <a:t>для України. 1 жовтня </a:t>
            </a:r>
            <a:r>
              <a:rPr lang="uk-UA" dirty="0" err="1" smtClean="0">
                <a:solidFill>
                  <a:schemeClr val="bg1"/>
                </a:solidFill>
              </a:rPr>
              <a:t>ленд</a:t>
            </a:r>
            <a:r>
              <a:rPr lang="uk-UA" dirty="0" smtClean="0">
                <a:solidFill>
                  <a:schemeClr val="bg1"/>
                </a:solidFill>
              </a:rPr>
              <a:t> </a:t>
            </a:r>
            <a:r>
              <a:rPr lang="uk-UA" dirty="0" err="1" smtClean="0">
                <a:solidFill>
                  <a:schemeClr val="bg1"/>
                </a:solidFill>
              </a:rPr>
              <a:t>–ліз</a:t>
            </a:r>
            <a:r>
              <a:rPr lang="uk-UA" dirty="0" smtClean="0">
                <a:solidFill>
                  <a:schemeClr val="bg1"/>
                </a:solidFill>
              </a:rPr>
              <a:t> набув чинності.</a:t>
            </a:r>
            <a:r>
              <a:rPr lang="uk-UA" b="1" dirty="0" smtClean="0"/>
              <a:t> </a:t>
            </a:r>
          </a:p>
          <a:p>
            <a:pPr fontAlgn="base"/>
            <a:r>
              <a:rPr lang="uk-UA" b="1" dirty="0" smtClean="0">
                <a:solidFill>
                  <a:schemeClr val="bg1"/>
                </a:solidFill>
              </a:rPr>
              <a:t>   Ленд-ліз – це один із потенційних інструментів допомоги США Україні у протистоянні з російською агресією. Про це  повідомили у Посольстві США в Україні. Загалом Сполучені Штати зосереджені на використанні широкого спектру доступних інструментів для максимально ефективної підтримки Збройних Сил України.</a:t>
            </a:r>
            <a:r>
              <a:rPr lang="ru-RU" dirty="0" smtClean="0"/>
              <a:t> </a:t>
            </a:r>
            <a:endParaRPr lang="uk-UA"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357167"/>
            <a:ext cx="8643998" cy="3139321"/>
          </a:xfrm>
          <a:prstGeom prst="rect">
            <a:avLst/>
          </a:prstGeom>
        </p:spPr>
        <p:txBody>
          <a:bodyPr wrap="square">
            <a:spAutoFit/>
          </a:bodyPr>
          <a:lstStyle/>
          <a:p>
            <a:pPr fontAlgn="base"/>
            <a:r>
              <a:rPr lang="ru-RU" dirty="0" smtClean="0">
                <a:solidFill>
                  <a:schemeClr val="bg1"/>
                </a:solidFill>
              </a:rPr>
              <a:t>    Так, </a:t>
            </a:r>
            <a:r>
              <a:rPr lang="ru-RU" dirty="0" err="1" smtClean="0">
                <a:solidFill>
                  <a:schemeClr val="bg1"/>
                </a:solidFill>
              </a:rPr>
              <a:t>після</a:t>
            </a:r>
            <a:r>
              <a:rPr lang="ru-RU" dirty="0" smtClean="0">
                <a:solidFill>
                  <a:schemeClr val="bg1"/>
                </a:solidFill>
              </a:rPr>
              <a:t> </a:t>
            </a:r>
            <a:r>
              <a:rPr lang="ru-RU" dirty="0" err="1" smtClean="0">
                <a:solidFill>
                  <a:schemeClr val="bg1"/>
                </a:solidFill>
              </a:rPr>
              <a:t>консультацій</a:t>
            </a:r>
            <a:r>
              <a:rPr lang="ru-RU" dirty="0" smtClean="0">
                <a:solidFill>
                  <a:schemeClr val="bg1"/>
                </a:solidFill>
              </a:rPr>
              <a:t> </a:t>
            </a:r>
            <a:r>
              <a:rPr lang="ru-RU" dirty="0" err="1" smtClean="0">
                <a:solidFill>
                  <a:schemeClr val="bg1"/>
                </a:solidFill>
              </a:rPr>
              <a:t>з</a:t>
            </a:r>
            <a:r>
              <a:rPr lang="ru-RU" dirty="0" smtClean="0">
                <a:solidFill>
                  <a:schemeClr val="bg1"/>
                </a:solidFill>
              </a:rPr>
              <a:t> </a:t>
            </a:r>
            <a:r>
              <a:rPr lang="ru-RU" dirty="0" err="1" smtClean="0">
                <a:solidFill>
                  <a:schemeClr val="bg1"/>
                </a:solidFill>
              </a:rPr>
              <a:t>українськими</a:t>
            </a:r>
            <a:r>
              <a:rPr lang="ru-RU" dirty="0" smtClean="0">
                <a:solidFill>
                  <a:schemeClr val="bg1"/>
                </a:solidFill>
              </a:rPr>
              <a:t> партнерами </a:t>
            </a:r>
            <a:r>
              <a:rPr lang="ru-RU" dirty="0" err="1" smtClean="0">
                <a:solidFill>
                  <a:schemeClr val="bg1"/>
                </a:solidFill>
              </a:rPr>
              <a:t>Сполучені</a:t>
            </a:r>
            <a:r>
              <a:rPr lang="ru-RU" dirty="0" smtClean="0">
                <a:solidFill>
                  <a:schemeClr val="bg1"/>
                </a:solidFill>
              </a:rPr>
              <a:t> </a:t>
            </a:r>
            <a:r>
              <a:rPr lang="ru-RU" dirty="0" err="1" smtClean="0">
                <a:solidFill>
                  <a:schemeClr val="bg1"/>
                </a:solidFill>
              </a:rPr>
              <a:t>Штати</a:t>
            </a:r>
            <a:r>
              <a:rPr lang="ru-RU" dirty="0" smtClean="0">
                <a:solidFill>
                  <a:schemeClr val="bg1"/>
                </a:solidFill>
              </a:rPr>
              <a:t> </a:t>
            </a:r>
            <a:r>
              <a:rPr lang="ru-RU" dirty="0" err="1" smtClean="0">
                <a:solidFill>
                  <a:schemeClr val="bg1"/>
                </a:solidFill>
              </a:rPr>
              <a:t>двадцять</a:t>
            </a:r>
            <a:r>
              <a:rPr lang="ru-RU" dirty="0" smtClean="0">
                <a:solidFill>
                  <a:schemeClr val="bg1"/>
                </a:solidFill>
              </a:rPr>
              <a:t> </a:t>
            </a:r>
            <a:r>
              <a:rPr lang="ru-RU" dirty="0" err="1" smtClean="0">
                <a:solidFill>
                  <a:schemeClr val="bg1"/>
                </a:solidFill>
              </a:rPr>
              <a:t>разів</a:t>
            </a:r>
            <a:r>
              <a:rPr lang="ru-RU" dirty="0" smtClean="0">
                <a:solidFill>
                  <a:schemeClr val="bg1"/>
                </a:solidFill>
              </a:rPr>
              <a:t> надавали </a:t>
            </a:r>
            <a:r>
              <a:rPr lang="ru-RU" dirty="0" err="1" smtClean="0">
                <a:solidFill>
                  <a:schemeClr val="bg1"/>
                </a:solidFill>
              </a:rPr>
              <a:t>військову</a:t>
            </a:r>
            <a:r>
              <a:rPr lang="ru-RU" dirty="0" smtClean="0">
                <a:solidFill>
                  <a:schemeClr val="bg1"/>
                </a:solidFill>
              </a:rPr>
              <a:t> </a:t>
            </a:r>
            <a:r>
              <a:rPr lang="ru-RU" dirty="0" err="1" smtClean="0">
                <a:solidFill>
                  <a:schemeClr val="bg1"/>
                </a:solidFill>
              </a:rPr>
              <a:t>допомогу</a:t>
            </a:r>
            <a:r>
              <a:rPr lang="ru-RU" dirty="0" smtClean="0">
                <a:solidFill>
                  <a:schemeClr val="bg1"/>
                </a:solidFill>
              </a:rPr>
              <a:t> </a:t>
            </a:r>
            <a:r>
              <a:rPr lang="ru-RU" dirty="0" err="1" smtClean="0">
                <a:solidFill>
                  <a:schemeClr val="bg1"/>
                </a:solidFill>
              </a:rPr>
              <a:t>із</a:t>
            </a:r>
            <a:r>
              <a:rPr lang="ru-RU" dirty="0" smtClean="0">
                <a:solidFill>
                  <a:schemeClr val="bg1"/>
                </a:solidFill>
              </a:rPr>
              <a:t> </a:t>
            </a:r>
            <a:r>
              <a:rPr lang="ru-RU" dirty="0" err="1" smtClean="0">
                <a:solidFill>
                  <a:schemeClr val="bg1"/>
                </a:solidFill>
              </a:rPr>
              <a:t>запасів</a:t>
            </a:r>
            <a:r>
              <a:rPr lang="ru-RU" dirty="0" smtClean="0">
                <a:solidFill>
                  <a:schemeClr val="bg1"/>
                </a:solidFill>
              </a:rPr>
              <a:t> </a:t>
            </a:r>
            <a:r>
              <a:rPr lang="ru-RU" dirty="0" err="1" smtClean="0">
                <a:solidFill>
                  <a:schemeClr val="bg1"/>
                </a:solidFill>
              </a:rPr>
              <a:t>Міністерства</a:t>
            </a:r>
            <a:r>
              <a:rPr lang="ru-RU" dirty="0" smtClean="0">
                <a:solidFill>
                  <a:schemeClr val="bg1"/>
                </a:solidFill>
              </a:rPr>
              <a:t> оборони.</a:t>
            </a:r>
          </a:p>
          <a:p>
            <a:pPr fontAlgn="base"/>
            <a:r>
              <a:rPr lang="ru-RU" dirty="0" smtClean="0">
                <a:solidFill>
                  <a:schemeClr val="bg1"/>
                </a:solidFill>
              </a:rPr>
              <a:t>    </a:t>
            </a:r>
            <a:r>
              <a:rPr lang="ru-RU" dirty="0" err="1" smtClean="0">
                <a:solidFill>
                  <a:schemeClr val="bg1"/>
                </a:solidFill>
              </a:rPr>
              <a:t>Ця</a:t>
            </a:r>
            <a:r>
              <a:rPr lang="ru-RU" dirty="0" smtClean="0">
                <a:solidFill>
                  <a:schemeClr val="bg1"/>
                </a:solidFill>
              </a:rPr>
              <a:t> </a:t>
            </a:r>
            <a:r>
              <a:rPr lang="ru-RU" dirty="0" err="1" smtClean="0">
                <a:solidFill>
                  <a:schemeClr val="bg1"/>
                </a:solidFill>
              </a:rPr>
              <a:t>допомога</a:t>
            </a:r>
            <a:r>
              <a:rPr lang="ru-RU" dirty="0" smtClean="0">
                <a:solidFill>
                  <a:schemeClr val="bg1"/>
                </a:solidFill>
              </a:rPr>
              <a:t> — </a:t>
            </a:r>
            <a:r>
              <a:rPr lang="ru-RU" dirty="0" err="1" smtClean="0">
                <a:solidFill>
                  <a:schemeClr val="bg1"/>
                </a:solidFill>
              </a:rPr>
              <a:t>забезпечення</a:t>
            </a:r>
            <a:r>
              <a:rPr lang="ru-RU" dirty="0" smtClean="0">
                <a:solidFill>
                  <a:schemeClr val="bg1"/>
                </a:solidFill>
              </a:rPr>
              <a:t> </a:t>
            </a:r>
            <a:r>
              <a:rPr lang="ru-RU" dirty="0" err="1" smtClean="0">
                <a:solidFill>
                  <a:schemeClr val="bg1"/>
                </a:solidFill>
              </a:rPr>
              <a:t>обладнанням</a:t>
            </a:r>
            <a:r>
              <a:rPr lang="ru-RU" dirty="0" smtClean="0">
                <a:solidFill>
                  <a:schemeClr val="bg1"/>
                </a:solidFill>
              </a:rPr>
              <a:t>, яке зараз </a:t>
            </a:r>
            <a:r>
              <a:rPr lang="ru-RU" dirty="0" err="1" smtClean="0">
                <a:solidFill>
                  <a:schemeClr val="bg1"/>
                </a:solidFill>
              </a:rPr>
              <a:t>потрібне</a:t>
            </a:r>
            <a:r>
              <a:rPr lang="ru-RU" dirty="0" smtClean="0">
                <a:solidFill>
                  <a:schemeClr val="bg1"/>
                </a:solidFill>
              </a:rPr>
              <a:t> </a:t>
            </a:r>
            <a:r>
              <a:rPr lang="ru-RU" dirty="0" err="1" smtClean="0">
                <a:solidFill>
                  <a:schemeClr val="bg1"/>
                </a:solidFill>
              </a:rPr>
              <a:t>Україні</a:t>
            </a:r>
            <a:r>
              <a:rPr lang="ru-RU" dirty="0" smtClean="0">
                <a:solidFill>
                  <a:schemeClr val="bg1"/>
                </a:solidFill>
              </a:rPr>
              <a:t> для </a:t>
            </a:r>
            <a:r>
              <a:rPr lang="ru-RU" dirty="0" err="1" smtClean="0">
                <a:solidFill>
                  <a:schemeClr val="bg1"/>
                </a:solidFill>
              </a:rPr>
              <a:t>боротьби</a:t>
            </a:r>
            <a:r>
              <a:rPr lang="ru-RU" dirty="0" smtClean="0">
                <a:solidFill>
                  <a:schemeClr val="bg1"/>
                </a:solidFill>
              </a:rPr>
              <a:t>, без </a:t>
            </a:r>
            <a:r>
              <a:rPr lang="ru-RU" dirty="0" err="1" smtClean="0">
                <a:solidFill>
                  <a:schemeClr val="bg1"/>
                </a:solidFill>
              </a:rPr>
              <a:t>будь-яких</a:t>
            </a:r>
            <a:r>
              <a:rPr lang="ru-RU" dirty="0" smtClean="0">
                <a:solidFill>
                  <a:schemeClr val="bg1"/>
                </a:solidFill>
              </a:rPr>
              <a:t> </a:t>
            </a:r>
            <a:r>
              <a:rPr lang="ru-RU" dirty="0" err="1" smtClean="0">
                <a:solidFill>
                  <a:schemeClr val="bg1"/>
                </a:solidFill>
              </a:rPr>
              <a:t>фінансових</a:t>
            </a:r>
            <a:r>
              <a:rPr lang="ru-RU" dirty="0" smtClean="0">
                <a:solidFill>
                  <a:schemeClr val="bg1"/>
                </a:solidFill>
              </a:rPr>
              <a:t> </a:t>
            </a:r>
            <a:r>
              <a:rPr lang="ru-RU" dirty="0" err="1" smtClean="0">
                <a:solidFill>
                  <a:schemeClr val="bg1"/>
                </a:solidFill>
              </a:rPr>
              <a:t>зобов’язань</a:t>
            </a:r>
            <a:r>
              <a:rPr lang="ru-RU" dirty="0" smtClean="0">
                <a:solidFill>
                  <a:schemeClr val="bg1"/>
                </a:solidFill>
              </a:rPr>
              <a:t> </a:t>
            </a:r>
            <a:r>
              <a:rPr lang="ru-RU" dirty="0" err="1" smtClean="0">
                <a:solidFill>
                  <a:schemeClr val="bg1"/>
                </a:solidFill>
              </a:rPr>
              <a:t>чи</a:t>
            </a:r>
            <a:r>
              <a:rPr lang="ru-RU" dirty="0" smtClean="0">
                <a:solidFill>
                  <a:schemeClr val="bg1"/>
                </a:solidFill>
              </a:rPr>
              <a:t> </a:t>
            </a:r>
            <a:r>
              <a:rPr lang="ru-RU" dirty="0" err="1" smtClean="0">
                <a:solidFill>
                  <a:schemeClr val="bg1"/>
                </a:solidFill>
              </a:rPr>
              <a:t>інших</a:t>
            </a:r>
            <a:r>
              <a:rPr lang="ru-RU" dirty="0" smtClean="0">
                <a:solidFill>
                  <a:schemeClr val="bg1"/>
                </a:solidFill>
              </a:rPr>
              <a:t> </a:t>
            </a:r>
            <a:r>
              <a:rPr lang="ru-RU" dirty="0" err="1" smtClean="0">
                <a:solidFill>
                  <a:schemeClr val="bg1"/>
                </a:solidFill>
              </a:rPr>
              <a:t>зобов’язань</a:t>
            </a:r>
            <a:r>
              <a:rPr lang="ru-RU" dirty="0" smtClean="0">
                <a:solidFill>
                  <a:schemeClr val="bg1"/>
                </a:solidFill>
              </a:rPr>
              <a:t> </a:t>
            </a:r>
            <a:r>
              <a:rPr lang="ru-RU" dirty="0" err="1" smtClean="0">
                <a:solidFill>
                  <a:schemeClr val="bg1"/>
                </a:solidFill>
              </a:rPr>
              <a:t>щодо</a:t>
            </a:r>
            <a:r>
              <a:rPr lang="ru-RU" dirty="0" smtClean="0">
                <a:solidFill>
                  <a:schemeClr val="bg1"/>
                </a:solidFill>
              </a:rPr>
              <a:t> оплати </a:t>
            </a:r>
            <a:r>
              <a:rPr lang="ru-RU" dirty="0" err="1" smtClean="0">
                <a:solidFill>
                  <a:schemeClr val="bg1"/>
                </a:solidFill>
              </a:rPr>
              <a:t>наданої</a:t>
            </a:r>
            <a:r>
              <a:rPr lang="ru-RU" dirty="0" smtClean="0">
                <a:solidFill>
                  <a:schemeClr val="bg1"/>
                </a:solidFill>
              </a:rPr>
              <a:t> </a:t>
            </a:r>
            <a:r>
              <a:rPr lang="ru-RU" dirty="0" err="1" smtClean="0">
                <a:solidFill>
                  <a:schemeClr val="bg1"/>
                </a:solidFill>
              </a:rPr>
              <a:t>допомоги</a:t>
            </a:r>
            <a:r>
              <a:rPr lang="ru-RU" dirty="0" smtClean="0">
                <a:solidFill>
                  <a:schemeClr val="bg1"/>
                </a:solidFill>
              </a:rPr>
              <a:t>, пояснили у </a:t>
            </a:r>
            <a:r>
              <a:rPr lang="ru-RU" dirty="0" err="1" smtClean="0">
                <a:solidFill>
                  <a:schemeClr val="bg1"/>
                </a:solidFill>
              </a:rPr>
              <a:t>посольстві</a:t>
            </a:r>
            <a:r>
              <a:rPr lang="ru-RU" dirty="0" smtClean="0">
                <a:solidFill>
                  <a:schemeClr val="bg1"/>
                </a:solidFill>
              </a:rPr>
              <a:t>.</a:t>
            </a:r>
            <a:r>
              <a:rPr lang="uk-UA" dirty="0" smtClean="0">
                <a:solidFill>
                  <a:schemeClr val="bg1"/>
                </a:solidFill>
              </a:rPr>
              <a:t> США продовжуватимуть використовувати існуючі механізми, щоб допомогти Україні захиститися від російської агресії, додали американські дипломати.</a:t>
            </a:r>
          </a:p>
          <a:p>
            <a:pPr fontAlgn="base"/>
            <a:r>
              <a:rPr lang="uk-UA" dirty="0" smtClean="0">
                <a:solidFill>
                  <a:schemeClr val="bg1"/>
                </a:solidFill>
              </a:rPr>
              <a:t>   Закон США про ленд-ліз для України набув чинності 1 жовтня. </a:t>
            </a:r>
          </a:p>
          <a:p>
            <a:pPr fontAlgn="base"/>
            <a:r>
              <a:rPr lang="uk-UA" dirty="0" smtClean="0">
                <a:solidFill>
                  <a:schemeClr val="bg1"/>
                </a:solidFill>
              </a:rPr>
              <a:t>  Про це повідомив голова Верховної Ради Руслан </a:t>
            </a:r>
            <a:r>
              <a:rPr lang="uk-UA" dirty="0" err="1" smtClean="0">
                <a:solidFill>
                  <a:schemeClr val="bg1"/>
                </a:solidFill>
              </a:rPr>
              <a:t>Стефанчук</a:t>
            </a:r>
            <a:r>
              <a:rPr lang="uk-UA" dirty="0" smtClean="0">
                <a:solidFill>
                  <a:schemeClr val="bg1"/>
                </a:solidFill>
              </a:rPr>
              <a:t>.</a:t>
            </a:r>
          </a:p>
          <a:p>
            <a:pPr fontAlgn="base"/>
            <a:r>
              <a:rPr lang="uk-UA" dirty="0" smtClean="0">
                <a:solidFill>
                  <a:schemeClr val="bg1"/>
                </a:solidFill>
              </a:rPr>
              <a:t>  Цей законодавчий акт має спростити надання великих обсягів зброї Україні.</a:t>
            </a:r>
          </a:p>
          <a:p>
            <a:pPr fontAlgn="base"/>
            <a:endParaRPr lang="ru-RU" dirty="0">
              <a:solidFill>
                <a:schemeClr val="bg1"/>
              </a:solidFill>
            </a:endParaRPr>
          </a:p>
        </p:txBody>
      </p:sp>
      <p:pic>
        <p:nvPicPr>
          <p:cNvPr id="23554" name="Picture 2" descr="Посольство США: &amp;quot;Ленд-ліз – це один із потенційних інструментів допомоги&amp;quot;"/>
          <p:cNvPicPr>
            <a:picLocks noChangeAspect="1" noChangeArrowheads="1"/>
          </p:cNvPicPr>
          <p:nvPr/>
        </p:nvPicPr>
        <p:blipFill>
          <a:blip r:embed="rId2"/>
          <a:srcRect/>
          <a:stretch>
            <a:fillRect/>
          </a:stretch>
        </p:blipFill>
        <p:spPr bwMode="auto">
          <a:xfrm>
            <a:off x="1285852" y="3331888"/>
            <a:ext cx="4929190" cy="331180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44" y="500042"/>
            <a:ext cx="5857916" cy="1477328"/>
          </a:xfrm>
          <a:prstGeom prst="rect">
            <a:avLst/>
          </a:prstGeom>
        </p:spPr>
        <p:txBody>
          <a:bodyPr wrap="square">
            <a:spAutoFit/>
          </a:bodyPr>
          <a:lstStyle/>
          <a:p>
            <a:r>
              <a:rPr lang="uk-UA" dirty="0" smtClean="0">
                <a:solidFill>
                  <a:schemeClr val="bg1"/>
                </a:solidFill>
              </a:rPr>
              <a:t>Як легко помітити, обраний </a:t>
            </a:r>
            <a:r>
              <a:rPr lang="uk-UA" dirty="0" err="1" smtClean="0">
                <a:solidFill>
                  <a:schemeClr val="bg1"/>
                </a:solidFill>
              </a:rPr>
              <a:t>Зеленським</a:t>
            </a:r>
            <a:r>
              <a:rPr lang="uk-UA" dirty="0" smtClean="0">
                <a:solidFill>
                  <a:schemeClr val="bg1"/>
                </a:solidFill>
              </a:rPr>
              <a:t> стиль зовнішньої політики серйозно відрізняється від "класичної дипломатії", з її м'якими і обтічними формулюваннями, обов'язковими і тривалими реверансами на адресу співрозмовника або аудиторії.</a:t>
            </a:r>
            <a:endParaRPr lang="uk-UA" dirty="0">
              <a:solidFill>
                <a:schemeClr val="bg1"/>
              </a:solidFill>
            </a:endParaRPr>
          </a:p>
        </p:txBody>
      </p:sp>
      <p:pic>
        <p:nvPicPr>
          <p:cNvPr id="1026" name="Picture 2" descr="Володимир Олександрович Зеленський"/>
          <p:cNvPicPr>
            <a:picLocks noChangeAspect="1" noChangeArrowheads="1"/>
          </p:cNvPicPr>
          <p:nvPr/>
        </p:nvPicPr>
        <p:blipFill>
          <a:blip r:embed="rId2"/>
          <a:srcRect/>
          <a:stretch>
            <a:fillRect/>
          </a:stretch>
        </p:blipFill>
        <p:spPr bwMode="auto">
          <a:xfrm>
            <a:off x="6429388" y="571480"/>
            <a:ext cx="2381250" cy="2809876"/>
          </a:xfrm>
          <a:prstGeom prst="rect">
            <a:avLst/>
          </a:prstGeom>
          <a:noFill/>
        </p:spPr>
      </p:pic>
      <p:sp>
        <p:nvSpPr>
          <p:cNvPr id="6" name="Прямоугольник 5"/>
          <p:cNvSpPr/>
          <p:nvPr/>
        </p:nvSpPr>
        <p:spPr>
          <a:xfrm>
            <a:off x="214282" y="1928802"/>
            <a:ext cx="5643602" cy="2308324"/>
          </a:xfrm>
          <a:prstGeom prst="rect">
            <a:avLst/>
          </a:prstGeom>
        </p:spPr>
        <p:txBody>
          <a:bodyPr wrap="square">
            <a:spAutoFit/>
          </a:bodyPr>
          <a:lstStyle/>
          <a:p>
            <a:r>
              <a:rPr lang="ru-RU" sz="1600" dirty="0" smtClean="0">
                <a:solidFill>
                  <a:schemeClr val="bg1"/>
                </a:solidFill>
              </a:rPr>
              <a:t>Один </a:t>
            </a:r>
            <a:r>
              <a:rPr lang="ru-RU" sz="1600" dirty="0" err="1" smtClean="0">
                <a:solidFill>
                  <a:schemeClr val="bg1"/>
                </a:solidFill>
              </a:rPr>
              <a:t>з</a:t>
            </a:r>
            <a:r>
              <a:rPr lang="ru-RU" sz="1600" dirty="0" smtClean="0">
                <a:solidFill>
                  <a:schemeClr val="bg1"/>
                </a:solidFill>
              </a:rPr>
              <a:t> </a:t>
            </a:r>
            <a:r>
              <a:rPr lang="ru-RU" sz="1600" dirty="0" err="1" smtClean="0">
                <a:solidFill>
                  <a:schemeClr val="bg1"/>
                </a:solidFill>
              </a:rPr>
              <a:t>функціонерів</a:t>
            </a:r>
            <a:r>
              <a:rPr lang="ru-RU" sz="1600" dirty="0" smtClean="0">
                <a:solidFill>
                  <a:schemeClr val="bg1"/>
                </a:solidFill>
              </a:rPr>
              <a:t> </a:t>
            </a:r>
            <a:r>
              <a:rPr lang="ru-RU" sz="1600" dirty="0" err="1" smtClean="0">
                <a:solidFill>
                  <a:schemeClr val="bg1"/>
                </a:solidFill>
              </a:rPr>
              <a:t>Офісу</a:t>
            </a:r>
            <a:r>
              <a:rPr lang="ru-RU" sz="1600" dirty="0" smtClean="0">
                <a:solidFill>
                  <a:schemeClr val="bg1"/>
                </a:solidFill>
              </a:rPr>
              <a:t> президента </a:t>
            </a:r>
            <a:r>
              <a:rPr lang="ru-RU" sz="1600" dirty="0" err="1" smtClean="0">
                <a:solidFill>
                  <a:schemeClr val="bg1"/>
                </a:solidFill>
              </a:rPr>
              <a:t>розповідає</a:t>
            </a:r>
            <a:r>
              <a:rPr lang="ru-RU" sz="1600" dirty="0" smtClean="0">
                <a:solidFill>
                  <a:schemeClr val="bg1"/>
                </a:solidFill>
              </a:rPr>
              <a:t> </a:t>
            </a:r>
            <a:r>
              <a:rPr lang="ru-RU" sz="1600" dirty="0" err="1" smtClean="0">
                <a:solidFill>
                  <a:schemeClr val="bg1"/>
                </a:solidFill>
              </a:rPr>
              <a:t>виданню</a:t>
            </a:r>
            <a:r>
              <a:rPr lang="ru-RU" sz="1600" dirty="0" smtClean="0">
                <a:solidFill>
                  <a:schemeClr val="bg1"/>
                </a:solidFill>
              </a:rPr>
              <a:t> </a:t>
            </a:r>
            <a:r>
              <a:rPr lang="uk-UA" sz="1600" i="1" dirty="0" err="1" smtClean="0">
                <a:solidFill>
                  <a:srgbClr val="002060"/>
                </a:solidFill>
              </a:rPr>
              <a:t>РБК-Україна</a:t>
            </a:r>
            <a:r>
              <a:rPr lang="uk-UA" sz="1600" i="1" dirty="0" smtClean="0">
                <a:solidFill>
                  <a:srgbClr val="002060"/>
                </a:solidFill>
              </a:rPr>
              <a:t>  - </a:t>
            </a:r>
            <a:r>
              <a:rPr lang="ru-RU" sz="1600" i="1" dirty="0" smtClean="0">
                <a:solidFill>
                  <a:schemeClr val="bg1"/>
                </a:solidFill>
              </a:rPr>
              <a:t>«</a:t>
            </a:r>
            <a:r>
              <a:rPr lang="ru-RU" sz="1600" dirty="0" smtClean="0">
                <a:solidFill>
                  <a:schemeClr val="bg1"/>
                </a:solidFill>
              </a:rPr>
              <a:t>Президент </a:t>
            </a:r>
            <a:r>
              <a:rPr lang="ru-RU" sz="1600" dirty="0" err="1" smtClean="0">
                <a:solidFill>
                  <a:schemeClr val="bg1"/>
                </a:solidFill>
              </a:rPr>
              <a:t>і</a:t>
            </a:r>
            <a:r>
              <a:rPr lang="ru-RU" sz="1600" dirty="0" smtClean="0">
                <a:solidFill>
                  <a:schemeClr val="bg1"/>
                </a:solidFill>
              </a:rPr>
              <a:t> на </a:t>
            </a:r>
            <a:r>
              <a:rPr lang="ru-RU" sz="1600" dirty="0" err="1" smtClean="0">
                <a:solidFill>
                  <a:schemeClr val="bg1"/>
                </a:solidFill>
              </a:rPr>
              <a:t>закритих</a:t>
            </a:r>
            <a:r>
              <a:rPr lang="ru-RU" sz="1600" dirty="0" smtClean="0">
                <a:solidFill>
                  <a:schemeClr val="bg1"/>
                </a:solidFill>
              </a:rPr>
              <a:t> переговорах </a:t>
            </a:r>
            <a:r>
              <a:rPr lang="ru-RU" sz="1600" dirty="0" err="1" smtClean="0">
                <a:solidFill>
                  <a:schemeClr val="bg1"/>
                </a:solidFill>
              </a:rPr>
              <a:t>з</a:t>
            </a:r>
            <a:r>
              <a:rPr lang="ru-RU" sz="1600" dirty="0" smtClean="0">
                <a:solidFill>
                  <a:schemeClr val="bg1"/>
                </a:solidFill>
              </a:rPr>
              <a:t> нашими </a:t>
            </a:r>
            <a:r>
              <a:rPr lang="ru-RU" sz="1600" dirty="0" err="1" smtClean="0">
                <a:solidFill>
                  <a:schemeClr val="bg1"/>
                </a:solidFill>
              </a:rPr>
              <a:t>західними</a:t>
            </a:r>
            <a:r>
              <a:rPr lang="ru-RU" sz="1600" dirty="0" smtClean="0">
                <a:solidFill>
                  <a:schemeClr val="bg1"/>
                </a:solidFill>
              </a:rPr>
              <a:t> партнерами говорить </a:t>
            </a:r>
            <a:r>
              <a:rPr lang="ru-RU" sz="1600" dirty="0" err="1" smtClean="0">
                <a:solidFill>
                  <a:schemeClr val="bg1"/>
                </a:solidFill>
              </a:rPr>
              <a:t>гранично</a:t>
            </a:r>
            <a:r>
              <a:rPr lang="ru-RU" sz="1600" dirty="0" smtClean="0">
                <a:solidFill>
                  <a:schemeClr val="bg1"/>
                </a:solidFill>
              </a:rPr>
              <a:t> прямо </a:t>
            </a:r>
            <a:r>
              <a:rPr lang="ru-RU" sz="1600" dirty="0" err="1" smtClean="0">
                <a:solidFill>
                  <a:schemeClr val="bg1"/>
                </a:solidFill>
              </a:rPr>
              <a:t>і</a:t>
            </a:r>
            <a:r>
              <a:rPr lang="ru-RU" sz="1600" dirty="0" smtClean="0">
                <a:solidFill>
                  <a:schemeClr val="bg1"/>
                </a:solidFill>
              </a:rPr>
              <a:t> </a:t>
            </a:r>
            <a:r>
              <a:rPr lang="ru-RU" sz="1600" dirty="0" err="1" smtClean="0">
                <a:solidFill>
                  <a:schemeClr val="bg1"/>
                </a:solidFill>
              </a:rPr>
              <a:t>жорстко</a:t>
            </a:r>
            <a:r>
              <a:rPr lang="ru-RU" sz="1600" dirty="0" smtClean="0">
                <a:solidFill>
                  <a:schemeClr val="bg1"/>
                </a:solidFill>
              </a:rPr>
              <a:t>: ось, нам треба </a:t>
            </a:r>
            <a:r>
              <a:rPr lang="ru-RU" sz="1600" dirty="0" err="1" smtClean="0">
                <a:solidFill>
                  <a:schemeClr val="bg1"/>
                </a:solidFill>
              </a:rPr>
              <a:t>таку</a:t>
            </a:r>
            <a:r>
              <a:rPr lang="ru-RU" sz="1600" dirty="0" smtClean="0">
                <a:solidFill>
                  <a:schemeClr val="bg1"/>
                </a:solidFill>
              </a:rPr>
              <a:t> </a:t>
            </a:r>
            <a:r>
              <a:rPr lang="ru-RU" sz="1600" dirty="0" err="1" smtClean="0">
                <a:solidFill>
                  <a:schemeClr val="bg1"/>
                </a:solidFill>
              </a:rPr>
              <a:t>і</a:t>
            </a:r>
            <a:r>
              <a:rPr lang="ru-RU" sz="1600" dirty="0" smtClean="0">
                <a:solidFill>
                  <a:schemeClr val="bg1"/>
                </a:solidFill>
              </a:rPr>
              <a:t> </a:t>
            </a:r>
            <a:r>
              <a:rPr lang="ru-RU" sz="1600" dirty="0" err="1" smtClean="0">
                <a:solidFill>
                  <a:schemeClr val="bg1"/>
                </a:solidFill>
              </a:rPr>
              <a:t>таку</a:t>
            </a:r>
            <a:r>
              <a:rPr lang="ru-RU" sz="1600" dirty="0" smtClean="0">
                <a:solidFill>
                  <a:schemeClr val="bg1"/>
                </a:solidFill>
              </a:rPr>
              <a:t> </a:t>
            </a:r>
            <a:r>
              <a:rPr lang="ru-RU" sz="1600" dirty="0" err="1" smtClean="0">
                <a:solidFill>
                  <a:schemeClr val="bg1"/>
                </a:solidFill>
              </a:rPr>
              <a:t>зброю</a:t>
            </a:r>
            <a:r>
              <a:rPr lang="ru-RU" sz="1600" dirty="0" smtClean="0">
                <a:solidFill>
                  <a:schemeClr val="bg1"/>
                </a:solidFill>
              </a:rPr>
              <a:t>, в </a:t>
            </a:r>
            <a:r>
              <a:rPr lang="ru-RU" sz="1600" dirty="0" err="1" smtClean="0">
                <a:solidFill>
                  <a:schemeClr val="bg1"/>
                </a:solidFill>
              </a:rPr>
              <a:t>такій</a:t>
            </a:r>
            <a:r>
              <a:rPr lang="ru-RU" sz="1600" dirty="0" smtClean="0">
                <a:solidFill>
                  <a:schemeClr val="bg1"/>
                </a:solidFill>
              </a:rPr>
              <a:t> </a:t>
            </a:r>
            <a:r>
              <a:rPr lang="ru-RU" sz="1600" dirty="0" err="1" smtClean="0">
                <a:solidFill>
                  <a:schemeClr val="bg1"/>
                </a:solidFill>
              </a:rPr>
              <a:t>кількості</a:t>
            </a:r>
            <a:r>
              <a:rPr lang="ru-RU" sz="1600" dirty="0" smtClean="0">
                <a:solidFill>
                  <a:schemeClr val="bg1"/>
                </a:solidFill>
              </a:rPr>
              <a:t>, до </a:t>
            </a:r>
            <a:r>
              <a:rPr lang="ru-RU" sz="1600" dirty="0" err="1" smtClean="0">
                <a:solidFill>
                  <a:schemeClr val="bg1"/>
                </a:solidFill>
              </a:rPr>
              <a:t>такої</a:t>
            </a:r>
            <a:r>
              <a:rPr lang="ru-RU" sz="1600" dirty="0" smtClean="0">
                <a:solidFill>
                  <a:schemeClr val="bg1"/>
                </a:solidFill>
              </a:rPr>
              <a:t> </a:t>
            </a:r>
            <a:r>
              <a:rPr lang="ru-RU" sz="1600" dirty="0" err="1" smtClean="0">
                <a:solidFill>
                  <a:schemeClr val="bg1"/>
                </a:solidFill>
              </a:rPr>
              <a:t>дати</a:t>
            </a:r>
            <a:r>
              <a:rPr lang="ru-RU" sz="1600" dirty="0" smtClean="0">
                <a:solidFill>
                  <a:schemeClr val="bg1"/>
                </a:solidFill>
              </a:rPr>
              <a:t>, для таких </a:t>
            </a:r>
            <a:r>
              <a:rPr lang="ru-RU" sz="1600" dirty="0" err="1" smtClean="0">
                <a:solidFill>
                  <a:schemeClr val="bg1"/>
                </a:solidFill>
              </a:rPr>
              <a:t>цілей</a:t>
            </a:r>
            <a:r>
              <a:rPr lang="ru-RU" sz="1600" dirty="0" smtClean="0">
                <a:solidFill>
                  <a:schemeClr val="bg1"/>
                </a:solidFill>
              </a:rPr>
              <a:t>. </a:t>
            </a:r>
            <a:r>
              <a:rPr lang="ru-RU" sz="1600" dirty="0" err="1" smtClean="0">
                <a:solidFill>
                  <a:schemeClr val="bg1"/>
                </a:solidFill>
              </a:rPr>
              <a:t>Ви</a:t>
            </a:r>
            <a:r>
              <a:rPr lang="ru-RU" sz="1600" dirty="0" smtClean="0">
                <a:solidFill>
                  <a:schemeClr val="bg1"/>
                </a:solidFill>
              </a:rPr>
              <a:t> </a:t>
            </a:r>
            <a:r>
              <a:rPr lang="ru-RU" sz="1600" dirty="0" err="1" smtClean="0">
                <a:solidFill>
                  <a:schemeClr val="bg1"/>
                </a:solidFill>
              </a:rPr>
              <a:t>пообіцяли</a:t>
            </a:r>
            <a:r>
              <a:rPr lang="ru-RU" sz="1600" dirty="0" smtClean="0">
                <a:solidFill>
                  <a:schemeClr val="bg1"/>
                </a:solidFill>
              </a:rPr>
              <a:t> нам </a:t>
            </a:r>
            <a:r>
              <a:rPr lang="ru-RU" sz="1600" dirty="0" err="1" smtClean="0">
                <a:solidFill>
                  <a:schemeClr val="bg1"/>
                </a:solidFill>
              </a:rPr>
              <a:t>дати</a:t>
            </a:r>
            <a:r>
              <a:rPr lang="ru-RU" sz="1600" dirty="0" smtClean="0">
                <a:solidFill>
                  <a:schemeClr val="bg1"/>
                </a:solidFill>
              </a:rPr>
              <a:t> </a:t>
            </a:r>
            <a:r>
              <a:rPr lang="ru-RU" sz="1600" dirty="0" err="1" smtClean="0">
                <a:solidFill>
                  <a:schemeClr val="bg1"/>
                </a:solidFill>
              </a:rPr>
              <a:t>це</a:t>
            </a:r>
            <a:r>
              <a:rPr lang="ru-RU" sz="1600" dirty="0" smtClean="0">
                <a:solidFill>
                  <a:schemeClr val="bg1"/>
                </a:solidFill>
              </a:rPr>
              <a:t> </a:t>
            </a:r>
            <a:r>
              <a:rPr lang="ru-RU" sz="1600" dirty="0" err="1" smtClean="0">
                <a:solidFill>
                  <a:schemeClr val="bg1"/>
                </a:solidFill>
              </a:rPr>
              <a:t>і</a:t>
            </a:r>
            <a:r>
              <a:rPr lang="ru-RU" sz="1600" dirty="0" smtClean="0">
                <a:solidFill>
                  <a:schemeClr val="bg1"/>
                </a:solidFill>
              </a:rPr>
              <a:t> </a:t>
            </a:r>
            <a:r>
              <a:rPr lang="ru-RU" sz="1600" dirty="0" err="1" smtClean="0">
                <a:solidFill>
                  <a:schemeClr val="bg1"/>
                </a:solidFill>
              </a:rPr>
              <a:t>це</a:t>
            </a:r>
            <a:r>
              <a:rPr lang="ru-RU" sz="1600" dirty="0" smtClean="0">
                <a:solidFill>
                  <a:schemeClr val="bg1"/>
                </a:solidFill>
              </a:rPr>
              <a:t> – не дали, </a:t>
            </a:r>
            <a:r>
              <a:rPr lang="ru-RU" sz="1600" dirty="0" err="1" smtClean="0">
                <a:solidFill>
                  <a:schemeClr val="bg1"/>
                </a:solidFill>
              </a:rPr>
              <a:t>чому</a:t>
            </a:r>
            <a:r>
              <a:rPr lang="ru-RU" sz="1600" dirty="0" smtClean="0">
                <a:solidFill>
                  <a:schemeClr val="bg1"/>
                </a:solidFill>
              </a:rPr>
              <a:t>, в </a:t>
            </a:r>
            <a:r>
              <a:rPr lang="ru-RU" sz="1600" dirty="0" err="1" smtClean="0">
                <a:solidFill>
                  <a:schemeClr val="bg1"/>
                </a:solidFill>
              </a:rPr>
              <a:t>чому</a:t>
            </a:r>
            <a:r>
              <a:rPr lang="ru-RU" sz="1600" dirty="0" smtClean="0">
                <a:solidFill>
                  <a:schemeClr val="bg1"/>
                </a:solidFill>
              </a:rPr>
              <a:t> причина?»</a:t>
            </a:r>
          </a:p>
          <a:p>
            <a:r>
              <a:rPr lang="ru-RU" sz="1600" dirty="0" smtClean="0">
                <a:solidFill>
                  <a:schemeClr val="bg1"/>
                </a:solidFill>
              </a:rPr>
              <a:t>   </a:t>
            </a:r>
            <a:r>
              <a:rPr lang="uk-UA" sz="1600" dirty="0" smtClean="0">
                <a:solidFill>
                  <a:schemeClr val="bg1"/>
                </a:solidFill>
              </a:rPr>
              <a:t>Про ефективність подібних жорстких методів, які застосовуються українською дипломатією і на публіку, і в закритому режимі, є різні думки.</a:t>
            </a:r>
            <a:endParaRPr lang="uk-UA" sz="1600" dirty="0">
              <a:solidFill>
                <a:schemeClr val="bg1"/>
              </a:solidFill>
            </a:endParaRPr>
          </a:p>
        </p:txBody>
      </p:sp>
      <p:pic>
        <p:nvPicPr>
          <p:cNvPr id="1028" name="Picture 4" descr="https://img.eurointegration.com.ua/images/doc/f/4/f469e0d-4-original.jpg"/>
          <p:cNvPicPr>
            <a:picLocks noChangeAspect="1" noChangeArrowheads="1"/>
          </p:cNvPicPr>
          <p:nvPr/>
        </p:nvPicPr>
        <p:blipFill>
          <a:blip r:embed="rId3" cstate="print"/>
          <a:srcRect/>
          <a:stretch>
            <a:fillRect/>
          </a:stretch>
        </p:blipFill>
        <p:spPr bwMode="auto">
          <a:xfrm>
            <a:off x="4714876" y="4286256"/>
            <a:ext cx="4429124" cy="2571744"/>
          </a:xfrm>
          <a:prstGeom prst="rect">
            <a:avLst/>
          </a:prstGeom>
          <a:noFill/>
        </p:spPr>
      </p:pic>
      <p:pic>
        <p:nvPicPr>
          <p:cNvPr id="1032" name="Picture 8" descr="Виступ Зеленського в Національній раді став топподією в Австрії – посол"/>
          <p:cNvPicPr>
            <a:picLocks noChangeAspect="1" noChangeArrowheads="1"/>
          </p:cNvPicPr>
          <p:nvPr/>
        </p:nvPicPr>
        <p:blipFill>
          <a:blip r:embed="rId4"/>
          <a:srcRect/>
          <a:stretch>
            <a:fillRect/>
          </a:stretch>
        </p:blipFill>
        <p:spPr bwMode="auto">
          <a:xfrm>
            <a:off x="214281" y="4357694"/>
            <a:ext cx="4125543" cy="2000264"/>
          </a:xfrm>
          <a:prstGeom prst="rect">
            <a:avLst/>
          </a:prstGeom>
          <a:noFill/>
        </p:spPr>
      </p:pic>
      <p:sp>
        <p:nvSpPr>
          <p:cNvPr id="10" name="Прямоугольник 9"/>
          <p:cNvSpPr/>
          <p:nvPr/>
        </p:nvSpPr>
        <p:spPr>
          <a:xfrm>
            <a:off x="0" y="6334780"/>
            <a:ext cx="4572000" cy="523220"/>
          </a:xfrm>
          <a:prstGeom prst="rect">
            <a:avLst/>
          </a:prstGeom>
        </p:spPr>
        <p:txBody>
          <a:bodyPr>
            <a:spAutoFit/>
          </a:bodyPr>
          <a:lstStyle/>
          <a:p>
            <a:pPr algn="ctr"/>
            <a:r>
              <a:rPr lang="ru-RU" sz="1400" dirty="0" err="1" smtClean="0">
                <a:solidFill>
                  <a:schemeClr val="bg1"/>
                </a:solidFill>
              </a:rPr>
              <a:t>Звернення</a:t>
            </a:r>
            <a:r>
              <a:rPr lang="ru-RU" sz="1400" dirty="0" smtClean="0">
                <a:solidFill>
                  <a:schemeClr val="bg1"/>
                </a:solidFill>
              </a:rPr>
              <a:t> Президента </a:t>
            </a:r>
            <a:r>
              <a:rPr lang="ru-RU" sz="1400" dirty="0" err="1" smtClean="0">
                <a:solidFill>
                  <a:schemeClr val="bg1"/>
                </a:solidFill>
              </a:rPr>
              <a:t>України</a:t>
            </a:r>
            <a:r>
              <a:rPr lang="ru-RU" sz="1400" dirty="0" smtClean="0">
                <a:solidFill>
                  <a:schemeClr val="bg1"/>
                </a:solidFill>
              </a:rPr>
              <a:t> </a:t>
            </a:r>
            <a:r>
              <a:rPr lang="ru-RU" sz="1400" dirty="0" err="1" smtClean="0">
                <a:solidFill>
                  <a:schemeClr val="bg1"/>
                </a:solidFill>
              </a:rPr>
              <a:t>Володимира</a:t>
            </a:r>
            <a:r>
              <a:rPr lang="ru-RU" sz="1400" dirty="0" smtClean="0">
                <a:solidFill>
                  <a:schemeClr val="bg1"/>
                </a:solidFill>
              </a:rPr>
              <a:t> </a:t>
            </a:r>
            <a:r>
              <a:rPr lang="ru-RU" sz="1400" dirty="0" err="1" smtClean="0">
                <a:solidFill>
                  <a:schemeClr val="bg1"/>
                </a:solidFill>
              </a:rPr>
              <a:t>Зеленського</a:t>
            </a:r>
            <a:r>
              <a:rPr lang="ru-RU" sz="1400" dirty="0" smtClean="0">
                <a:solidFill>
                  <a:schemeClr val="bg1"/>
                </a:solidFill>
              </a:rPr>
              <a:t> до </a:t>
            </a:r>
            <a:r>
              <a:rPr lang="ru-RU" sz="1400" dirty="0" err="1" smtClean="0">
                <a:solidFill>
                  <a:schemeClr val="bg1"/>
                </a:solidFill>
              </a:rPr>
              <a:t>Національної</a:t>
            </a:r>
            <a:r>
              <a:rPr lang="ru-RU" sz="1400" dirty="0" smtClean="0">
                <a:solidFill>
                  <a:schemeClr val="bg1"/>
                </a:solidFill>
              </a:rPr>
              <a:t> ради </a:t>
            </a:r>
            <a:r>
              <a:rPr lang="ru-RU" sz="1400" dirty="0" err="1" smtClean="0">
                <a:solidFill>
                  <a:schemeClr val="bg1"/>
                </a:solidFill>
              </a:rPr>
              <a:t>Австрії</a:t>
            </a:r>
            <a:r>
              <a:rPr lang="ru-RU" sz="1400" dirty="0" smtClean="0">
                <a:solidFill>
                  <a:schemeClr val="bg1"/>
                </a:solidFill>
              </a:rPr>
              <a:t> </a:t>
            </a:r>
            <a:endParaRPr lang="uk-UA" sz="1400" dirty="0">
              <a:solidFill>
                <a:schemeClr val="bg1"/>
              </a:solidFill>
            </a:endParaRPr>
          </a:p>
        </p:txBody>
      </p:sp>
      <p:sp>
        <p:nvSpPr>
          <p:cNvPr id="11" name="Прямоугольник 10"/>
          <p:cNvSpPr/>
          <p:nvPr/>
        </p:nvSpPr>
        <p:spPr>
          <a:xfrm>
            <a:off x="5572132" y="3929066"/>
            <a:ext cx="3431580" cy="307777"/>
          </a:xfrm>
          <a:prstGeom prst="rect">
            <a:avLst/>
          </a:prstGeom>
        </p:spPr>
        <p:txBody>
          <a:bodyPr wrap="none">
            <a:spAutoFit/>
          </a:bodyPr>
          <a:lstStyle/>
          <a:p>
            <a:pPr fontAlgn="base"/>
            <a:r>
              <a:rPr lang="ru-RU" sz="1400" b="1" dirty="0" err="1" smtClean="0">
                <a:solidFill>
                  <a:schemeClr val="bg1"/>
                </a:solidFill>
              </a:rPr>
              <a:t>Зеленський</a:t>
            </a:r>
            <a:r>
              <a:rPr lang="ru-RU" sz="1400" b="1" dirty="0" smtClean="0">
                <a:solidFill>
                  <a:schemeClr val="bg1"/>
                </a:solidFill>
              </a:rPr>
              <a:t> </a:t>
            </a:r>
            <a:r>
              <a:rPr lang="ru-RU" sz="1400" b="1" dirty="0" err="1" smtClean="0">
                <a:solidFill>
                  <a:schemeClr val="bg1"/>
                </a:solidFill>
              </a:rPr>
              <a:t>і</a:t>
            </a:r>
            <a:r>
              <a:rPr lang="ru-RU" sz="1400" b="1" dirty="0" smtClean="0">
                <a:solidFill>
                  <a:schemeClr val="bg1"/>
                </a:solidFill>
              </a:rPr>
              <a:t> Дуда </a:t>
            </a:r>
            <a:r>
              <a:rPr lang="ru-RU" sz="1400" b="1" dirty="0" err="1" smtClean="0">
                <a:solidFill>
                  <a:schemeClr val="bg1"/>
                </a:solidFill>
              </a:rPr>
              <a:t>зустрілися</a:t>
            </a:r>
            <a:r>
              <a:rPr lang="ru-RU" sz="1400" b="1" dirty="0" smtClean="0">
                <a:solidFill>
                  <a:schemeClr val="bg1"/>
                </a:solidFill>
              </a:rPr>
              <a:t> у </a:t>
            </a:r>
            <a:r>
              <a:rPr lang="ru-RU" sz="1400" b="1" dirty="0" err="1" smtClean="0">
                <a:solidFill>
                  <a:schemeClr val="bg1"/>
                </a:solidFill>
              </a:rPr>
              <a:t>Варшаві</a:t>
            </a:r>
            <a:endParaRPr lang="ru-RU" sz="140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solidFill>
                  <a:srgbClr val="FF3300"/>
                </a:solidFill>
              </a:rPr>
              <a:t>Онлайн-звернення</a:t>
            </a:r>
            <a:r>
              <a:rPr lang="ru-RU" dirty="0" smtClean="0">
                <a:solidFill>
                  <a:srgbClr val="FF3300"/>
                </a:solidFill>
              </a:rPr>
              <a:t> Президента </a:t>
            </a:r>
            <a:r>
              <a:rPr lang="ru-RU" dirty="0" err="1" smtClean="0">
                <a:solidFill>
                  <a:srgbClr val="FF3300"/>
                </a:solidFill>
              </a:rPr>
              <a:t>України</a:t>
            </a:r>
            <a:r>
              <a:rPr lang="ru-RU" dirty="0" smtClean="0">
                <a:solidFill>
                  <a:srgbClr val="FF3300"/>
                </a:solidFill>
              </a:rPr>
              <a:t> </a:t>
            </a:r>
            <a:r>
              <a:rPr lang="ru-RU" dirty="0" err="1" smtClean="0">
                <a:solidFill>
                  <a:srgbClr val="FF3300"/>
                </a:solidFill>
              </a:rPr>
              <a:t>Володимира</a:t>
            </a:r>
            <a:r>
              <a:rPr lang="ru-RU" dirty="0" smtClean="0">
                <a:solidFill>
                  <a:srgbClr val="FF3300"/>
                </a:solidFill>
              </a:rPr>
              <a:t> </a:t>
            </a:r>
            <a:r>
              <a:rPr lang="ru-RU" dirty="0" err="1" smtClean="0">
                <a:solidFill>
                  <a:srgbClr val="FF3300"/>
                </a:solidFill>
              </a:rPr>
              <a:t>Зеленського</a:t>
            </a:r>
            <a:r>
              <a:rPr lang="ru-RU" dirty="0" smtClean="0">
                <a:solidFill>
                  <a:srgbClr val="FF3300"/>
                </a:solidFill>
              </a:rPr>
              <a:t> </a:t>
            </a:r>
            <a:endParaRPr lang="uk-UA" dirty="0">
              <a:solidFill>
                <a:srgbClr val="FF3300"/>
              </a:solidFill>
            </a:endParaRPr>
          </a:p>
        </p:txBody>
      </p:sp>
      <p:sp>
        <p:nvSpPr>
          <p:cNvPr id="3" name="Содержимое 2"/>
          <p:cNvSpPr>
            <a:spLocks noGrp="1"/>
          </p:cNvSpPr>
          <p:nvPr>
            <p:ph idx="1"/>
          </p:nvPr>
        </p:nvSpPr>
        <p:spPr>
          <a:xfrm>
            <a:off x="4143372" y="1600200"/>
            <a:ext cx="5000628" cy="4709160"/>
          </a:xfrm>
        </p:spPr>
        <p:txBody>
          <a:bodyPr>
            <a:noAutofit/>
          </a:bodyPr>
          <a:lstStyle/>
          <a:p>
            <a:pPr algn="just">
              <a:buNone/>
            </a:pPr>
            <a:r>
              <a:rPr lang="ru-RU" sz="2000" dirty="0" smtClean="0">
                <a:solidFill>
                  <a:srgbClr val="002060"/>
                </a:solidFill>
              </a:rPr>
              <a:t> До </a:t>
            </a:r>
            <a:r>
              <a:rPr lang="ru-RU" sz="2000" dirty="0" err="1" smtClean="0">
                <a:solidFill>
                  <a:srgbClr val="002060"/>
                </a:solidFill>
              </a:rPr>
              <a:t>Національної</a:t>
            </a:r>
            <a:r>
              <a:rPr lang="ru-RU" sz="2000" dirty="0" smtClean="0">
                <a:solidFill>
                  <a:srgbClr val="002060"/>
                </a:solidFill>
              </a:rPr>
              <a:t> ради </a:t>
            </a:r>
            <a:r>
              <a:rPr lang="ru-RU" sz="2000" dirty="0" err="1" smtClean="0">
                <a:solidFill>
                  <a:srgbClr val="002060"/>
                </a:solidFill>
              </a:rPr>
              <a:t>Австрії</a:t>
            </a:r>
            <a:r>
              <a:rPr lang="ru-RU" sz="2000" dirty="0" smtClean="0">
                <a:solidFill>
                  <a:srgbClr val="002060"/>
                </a:solidFill>
              </a:rPr>
              <a:t> </a:t>
            </a:r>
          </a:p>
          <a:p>
            <a:pPr algn="just">
              <a:buNone/>
            </a:pPr>
            <a:r>
              <a:rPr lang="en-US" sz="2000" dirty="0" smtClean="0">
                <a:solidFill>
                  <a:srgbClr val="002060"/>
                </a:solidFill>
                <a:hlinkClick r:id="rId2"/>
              </a:rPr>
              <a:t>https://youtu.be/mVmnP64b1dM</a:t>
            </a:r>
            <a:endParaRPr lang="uk-UA" sz="2000" dirty="0" smtClean="0">
              <a:solidFill>
                <a:srgbClr val="002060"/>
              </a:solidFill>
            </a:endParaRPr>
          </a:p>
          <a:p>
            <a:pPr algn="just">
              <a:buNone/>
            </a:pPr>
            <a:r>
              <a:rPr lang="ru-RU" sz="2000" dirty="0" smtClean="0">
                <a:solidFill>
                  <a:srgbClr val="002060"/>
                </a:solidFill>
              </a:rPr>
              <a:t>До  </a:t>
            </a:r>
            <a:r>
              <a:rPr lang="ru-RU" sz="2000" dirty="0" err="1" smtClean="0">
                <a:solidFill>
                  <a:srgbClr val="002060"/>
                </a:solidFill>
              </a:rPr>
              <a:t>учасників</a:t>
            </a:r>
            <a:r>
              <a:rPr lang="ru-RU" sz="2000" dirty="0" smtClean="0">
                <a:solidFill>
                  <a:srgbClr val="002060"/>
                </a:solidFill>
              </a:rPr>
              <a:t> </a:t>
            </a:r>
            <a:r>
              <a:rPr lang="ru-RU" sz="2000" dirty="0" err="1" smtClean="0">
                <a:solidFill>
                  <a:srgbClr val="002060"/>
                </a:solidFill>
              </a:rPr>
              <a:t>засідання</a:t>
            </a:r>
            <a:r>
              <a:rPr lang="ru-RU" sz="2000" dirty="0" smtClean="0">
                <a:solidFill>
                  <a:srgbClr val="002060"/>
                </a:solidFill>
              </a:rPr>
              <a:t> </a:t>
            </a:r>
            <a:r>
              <a:rPr lang="ru-RU" sz="2000" dirty="0" err="1" smtClean="0">
                <a:solidFill>
                  <a:srgbClr val="002060"/>
                </a:solidFill>
              </a:rPr>
              <a:t>Європейської</a:t>
            </a:r>
            <a:r>
              <a:rPr lang="ru-RU" sz="2000" dirty="0" smtClean="0">
                <a:solidFill>
                  <a:srgbClr val="002060"/>
                </a:solidFill>
              </a:rPr>
              <a:t> ради</a:t>
            </a:r>
          </a:p>
          <a:p>
            <a:pPr algn="just">
              <a:buNone/>
            </a:pPr>
            <a:r>
              <a:rPr lang="en-US" sz="2000" dirty="0" smtClean="0">
                <a:solidFill>
                  <a:srgbClr val="002060"/>
                </a:solidFill>
                <a:hlinkClick r:id="rId3"/>
              </a:rPr>
              <a:t>https://youtu.be/wVVc2AHl2Vo?t=25</a:t>
            </a:r>
            <a:endParaRPr lang="uk-UA" sz="2000" dirty="0" smtClean="0">
              <a:solidFill>
                <a:srgbClr val="002060"/>
              </a:solidFill>
            </a:endParaRPr>
          </a:p>
          <a:p>
            <a:pPr algn="just">
              <a:buNone/>
            </a:pPr>
            <a:r>
              <a:rPr lang="uk-UA" sz="2000" dirty="0" smtClean="0">
                <a:solidFill>
                  <a:srgbClr val="002060"/>
                </a:solidFill>
              </a:rPr>
              <a:t> Д</a:t>
            </a:r>
            <a:r>
              <a:rPr lang="ru-RU" sz="2000" dirty="0" smtClean="0">
                <a:solidFill>
                  <a:srgbClr val="002060"/>
                </a:solidFill>
              </a:rPr>
              <a:t>о </a:t>
            </a:r>
            <a:r>
              <a:rPr lang="ru-RU" sz="2000" dirty="0" err="1" smtClean="0">
                <a:solidFill>
                  <a:srgbClr val="002060"/>
                </a:solidFill>
              </a:rPr>
              <a:t>Європейської</a:t>
            </a:r>
            <a:r>
              <a:rPr lang="ru-RU" sz="2000" dirty="0" smtClean="0">
                <a:solidFill>
                  <a:srgbClr val="002060"/>
                </a:solidFill>
              </a:rPr>
              <a:t> ради та </a:t>
            </a:r>
            <a:r>
              <a:rPr lang="ru-RU" sz="2000" dirty="0" err="1" smtClean="0">
                <a:solidFill>
                  <a:srgbClr val="002060"/>
                </a:solidFill>
              </a:rPr>
              <a:t>народів</a:t>
            </a:r>
            <a:r>
              <a:rPr lang="ru-RU" sz="2000" dirty="0" smtClean="0">
                <a:solidFill>
                  <a:srgbClr val="002060"/>
                </a:solidFill>
              </a:rPr>
              <a:t> </a:t>
            </a:r>
            <a:r>
              <a:rPr lang="ru-RU" sz="2000" dirty="0" err="1" smtClean="0">
                <a:solidFill>
                  <a:srgbClr val="002060"/>
                </a:solidFill>
              </a:rPr>
              <a:t>Європи</a:t>
            </a:r>
            <a:endParaRPr lang="ru-RU" sz="2000" dirty="0" smtClean="0">
              <a:solidFill>
                <a:srgbClr val="002060"/>
              </a:solidFill>
            </a:endParaRPr>
          </a:p>
          <a:p>
            <a:pPr algn="just">
              <a:buNone/>
            </a:pPr>
            <a:r>
              <a:rPr lang="uk-UA" sz="2000" dirty="0" smtClean="0">
                <a:solidFill>
                  <a:srgbClr val="002060"/>
                </a:solidFill>
              </a:rPr>
              <a:t>  </a:t>
            </a:r>
            <a:r>
              <a:rPr lang="en-US" sz="2000" dirty="0" smtClean="0">
                <a:solidFill>
                  <a:srgbClr val="002060"/>
                </a:solidFill>
                <a:hlinkClick r:id="rId4"/>
              </a:rPr>
              <a:t>https://youtu.be/f63-Pj1Ii-g</a:t>
            </a:r>
            <a:endParaRPr lang="uk-UA" sz="2000" dirty="0" smtClean="0">
              <a:solidFill>
                <a:srgbClr val="002060"/>
              </a:solidFill>
            </a:endParaRPr>
          </a:p>
          <a:p>
            <a:pPr algn="just">
              <a:buNone/>
            </a:pPr>
            <a:r>
              <a:rPr lang="ru-RU" sz="2000" dirty="0" err="1" smtClean="0">
                <a:solidFill>
                  <a:srgbClr val="002060"/>
                </a:solidFill>
              </a:rPr>
              <a:t>Засіданні</a:t>
            </a:r>
            <a:r>
              <a:rPr lang="ru-RU" sz="2000" dirty="0" smtClean="0">
                <a:solidFill>
                  <a:srgbClr val="002060"/>
                </a:solidFill>
              </a:rPr>
              <a:t> Сенату </a:t>
            </a:r>
            <a:r>
              <a:rPr lang="ru-RU" sz="2000" dirty="0" err="1" smtClean="0">
                <a:solidFill>
                  <a:srgbClr val="002060"/>
                </a:solidFill>
              </a:rPr>
              <a:t>й</a:t>
            </a:r>
            <a:r>
              <a:rPr lang="ru-RU" sz="2000" dirty="0" smtClean="0">
                <a:solidFill>
                  <a:srgbClr val="002060"/>
                </a:solidFill>
              </a:rPr>
              <a:t> </a:t>
            </a:r>
            <a:r>
              <a:rPr lang="ru-RU" sz="2000" dirty="0" err="1" smtClean="0">
                <a:solidFill>
                  <a:srgbClr val="002060"/>
                </a:solidFill>
              </a:rPr>
              <a:t>Палати</a:t>
            </a:r>
            <a:r>
              <a:rPr lang="ru-RU" sz="2000" dirty="0" smtClean="0">
                <a:solidFill>
                  <a:srgbClr val="002060"/>
                </a:solidFill>
              </a:rPr>
              <a:t> </a:t>
            </a:r>
            <a:r>
              <a:rPr lang="ru-RU" sz="2000" dirty="0" err="1" smtClean="0">
                <a:solidFill>
                  <a:srgbClr val="002060"/>
                </a:solidFill>
              </a:rPr>
              <a:t>депутатів</a:t>
            </a:r>
            <a:endParaRPr lang="ru-RU" sz="2000" dirty="0" smtClean="0">
              <a:solidFill>
                <a:srgbClr val="002060"/>
              </a:solidFill>
            </a:endParaRPr>
          </a:p>
          <a:p>
            <a:pPr algn="just">
              <a:buNone/>
            </a:pPr>
            <a:r>
              <a:rPr lang="ru-RU" sz="2000" dirty="0" err="1" smtClean="0">
                <a:solidFill>
                  <a:srgbClr val="002060"/>
                </a:solidFill>
              </a:rPr>
              <a:t>Національного</a:t>
            </a:r>
            <a:r>
              <a:rPr lang="ru-RU" sz="2000" dirty="0" smtClean="0">
                <a:solidFill>
                  <a:srgbClr val="002060"/>
                </a:solidFill>
              </a:rPr>
              <a:t> </a:t>
            </a:r>
            <a:r>
              <a:rPr lang="ru-RU" sz="2000" dirty="0" err="1" smtClean="0">
                <a:solidFill>
                  <a:srgbClr val="002060"/>
                </a:solidFill>
              </a:rPr>
              <a:t>конгресу</a:t>
            </a:r>
            <a:r>
              <a:rPr lang="ru-RU" sz="2000" dirty="0" smtClean="0">
                <a:solidFill>
                  <a:srgbClr val="002060"/>
                </a:solidFill>
              </a:rPr>
              <a:t> </a:t>
            </a:r>
            <a:r>
              <a:rPr lang="ru-RU" sz="2000" dirty="0" err="1" smtClean="0">
                <a:solidFill>
                  <a:srgbClr val="002060"/>
                </a:solidFill>
              </a:rPr>
              <a:t>Чилі</a:t>
            </a:r>
            <a:endParaRPr lang="ru-RU" sz="2000" dirty="0" smtClean="0">
              <a:solidFill>
                <a:srgbClr val="002060"/>
              </a:solidFill>
            </a:endParaRPr>
          </a:p>
          <a:p>
            <a:pPr algn="just">
              <a:buNone/>
            </a:pPr>
            <a:r>
              <a:rPr lang="uk-UA" sz="2000" dirty="0" smtClean="0">
                <a:solidFill>
                  <a:srgbClr val="002060"/>
                </a:solidFill>
              </a:rPr>
              <a:t>    </a:t>
            </a:r>
            <a:r>
              <a:rPr lang="en-US" sz="2000" dirty="0" smtClean="0">
                <a:solidFill>
                  <a:srgbClr val="002060"/>
                </a:solidFill>
              </a:rPr>
              <a:t>https://youtu.be/7DC2enj_yxo</a:t>
            </a:r>
            <a:endParaRPr lang="uk-UA" sz="2000" dirty="0" smtClean="0">
              <a:solidFill>
                <a:srgbClr val="002060"/>
              </a:solidFill>
            </a:endParaRPr>
          </a:p>
          <a:p>
            <a:pPr algn="just">
              <a:buNone/>
            </a:pPr>
            <a:r>
              <a:rPr lang="ru-RU" sz="2000" dirty="0" err="1" smtClean="0">
                <a:solidFill>
                  <a:srgbClr val="002060"/>
                </a:solidFill>
              </a:rPr>
              <a:t>Зеленський</a:t>
            </a:r>
            <a:r>
              <a:rPr lang="ru-RU" sz="2000" dirty="0" smtClean="0">
                <a:solidFill>
                  <a:srgbClr val="002060"/>
                </a:solidFill>
              </a:rPr>
              <a:t> </a:t>
            </a:r>
            <a:r>
              <a:rPr lang="ru-RU" sz="2000" dirty="0" err="1" smtClean="0">
                <a:solidFill>
                  <a:srgbClr val="002060"/>
                </a:solidFill>
              </a:rPr>
              <a:t>візьме</a:t>
            </a:r>
            <a:r>
              <a:rPr lang="ru-RU" sz="2000" dirty="0" smtClean="0">
                <a:solidFill>
                  <a:srgbClr val="002060"/>
                </a:solidFill>
              </a:rPr>
              <a:t> </a:t>
            </a:r>
            <a:r>
              <a:rPr lang="ru-RU" sz="2000" dirty="0" err="1" smtClean="0">
                <a:solidFill>
                  <a:srgbClr val="002060"/>
                </a:solidFill>
              </a:rPr>
              <a:t>онлайн-участь</a:t>
            </a:r>
            <a:r>
              <a:rPr lang="ru-RU" sz="2000" dirty="0" smtClean="0">
                <a:solidFill>
                  <a:srgbClr val="002060"/>
                </a:solidFill>
              </a:rPr>
              <a:t> у </a:t>
            </a:r>
            <a:r>
              <a:rPr lang="ru-RU" sz="2000" dirty="0" err="1" smtClean="0">
                <a:solidFill>
                  <a:srgbClr val="002060"/>
                </a:solidFill>
              </a:rPr>
              <a:t>саміті</a:t>
            </a:r>
            <a:r>
              <a:rPr lang="ru-RU" sz="2000" dirty="0" smtClean="0">
                <a:solidFill>
                  <a:srgbClr val="002060"/>
                </a:solidFill>
              </a:rPr>
              <a:t> </a:t>
            </a:r>
            <a:r>
              <a:rPr lang="ru-RU" sz="2000" dirty="0" err="1" smtClean="0">
                <a:solidFill>
                  <a:srgbClr val="002060"/>
                </a:solidFill>
              </a:rPr>
              <a:t>Євросоюзу</a:t>
            </a:r>
            <a:r>
              <a:rPr lang="ru-RU" sz="2000" dirty="0" smtClean="0">
                <a:solidFill>
                  <a:srgbClr val="002060"/>
                </a:solidFill>
              </a:rPr>
              <a:t> Президент </a:t>
            </a:r>
            <a:r>
              <a:rPr lang="ru-RU" sz="2000" dirty="0" err="1" smtClean="0">
                <a:solidFill>
                  <a:srgbClr val="002060"/>
                </a:solidFill>
              </a:rPr>
              <a:t>України</a:t>
            </a:r>
            <a:r>
              <a:rPr lang="ru-RU" sz="2000" dirty="0" smtClean="0">
                <a:solidFill>
                  <a:srgbClr val="002060"/>
                </a:solidFill>
              </a:rPr>
              <a:t> </a:t>
            </a:r>
            <a:r>
              <a:rPr lang="ru-RU" sz="2000" dirty="0" err="1" smtClean="0">
                <a:solidFill>
                  <a:srgbClr val="002060"/>
                </a:solidFill>
              </a:rPr>
              <a:t>долучиться</a:t>
            </a:r>
            <a:r>
              <a:rPr lang="ru-RU" sz="2000" dirty="0" smtClean="0">
                <a:solidFill>
                  <a:srgbClr val="002060"/>
                </a:solidFill>
              </a:rPr>
              <a:t> у </a:t>
            </a:r>
            <a:r>
              <a:rPr lang="ru-RU" sz="2000" dirty="0" err="1" smtClean="0">
                <a:solidFill>
                  <a:srgbClr val="002060"/>
                </a:solidFill>
              </a:rPr>
              <a:t>режимі</a:t>
            </a:r>
            <a:r>
              <a:rPr lang="ru-RU" sz="2000" dirty="0" smtClean="0">
                <a:solidFill>
                  <a:srgbClr val="002060"/>
                </a:solidFill>
              </a:rPr>
              <a:t> </a:t>
            </a:r>
            <a:r>
              <a:rPr lang="ru-RU" sz="2000" dirty="0" err="1" smtClean="0">
                <a:solidFill>
                  <a:srgbClr val="002060"/>
                </a:solidFill>
              </a:rPr>
              <a:t>відеоконференції</a:t>
            </a:r>
            <a:r>
              <a:rPr lang="ru-RU" sz="2000" dirty="0" smtClean="0">
                <a:solidFill>
                  <a:srgbClr val="002060"/>
                </a:solidFill>
              </a:rPr>
              <a:t> до </a:t>
            </a:r>
            <a:r>
              <a:rPr lang="ru-RU" sz="2000" dirty="0" err="1" smtClean="0">
                <a:solidFill>
                  <a:srgbClr val="002060"/>
                </a:solidFill>
              </a:rPr>
              <a:t>засідання</a:t>
            </a:r>
            <a:r>
              <a:rPr lang="ru-RU" sz="2000" dirty="0" smtClean="0">
                <a:solidFill>
                  <a:srgbClr val="002060"/>
                </a:solidFill>
              </a:rPr>
              <a:t> </a:t>
            </a:r>
            <a:r>
              <a:rPr lang="ru-RU" sz="2000" dirty="0" err="1" smtClean="0">
                <a:solidFill>
                  <a:srgbClr val="002060"/>
                </a:solidFill>
              </a:rPr>
              <a:t>Європейської</a:t>
            </a:r>
            <a:r>
              <a:rPr lang="ru-RU" sz="2000" dirty="0" smtClean="0">
                <a:solidFill>
                  <a:srgbClr val="002060"/>
                </a:solidFill>
              </a:rPr>
              <a:t> ради, яке </a:t>
            </a:r>
            <a:r>
              <a:rPr lang="ru-RU" sz="2000" dirty="0" err="1" smtClean="0">
                <a:solidFill>
                  <a:srgbClr val="002060"/>
                </a:solidFill>
              </a:rPr>
              <a:t>відбудеться</a:t>
            </a:r>
            <a:r>
              <a:rPr lang="ru-RU" sz="2000" dirty="0" smtClean="0">
                <a:solidFill>
                  <a:srgbClr val="002060"/>
                </a:solidFill>
              </a:rPr>
              <a:t> 23-24 </a:t>
            </a:r>
            <a:r>
              <a:rPr lang="ru-RU" sz="2000" dirty="0" err="1" smtClean="0">
                <a:solidFill>
                  <a:srgbClr val="002060"/>
                </a:solidFill>
              </a:rPr>
              <a:t>березня</a:t>
            </a:r>
            <a:r>
              <a:rPr lang="ru-RU" sz="2000" dirty="0" smtClean="0">
                <a:solidFill>
                  <a:srgbClr val="002060"/>
                </a:solidFill>
              </a:rPr>
              <a:t> у </a:t>
            </a:r>
            <a:r>
              <a:rPr lang="ru-RU" sz="2000" dirty="0" err="1" smtClean="0">
                <a:solidFill>
                  <a:srgbClr val="002060"/>
                </a:solidFill>
              </a:rPr>
              <a:t>Брюссел</a:t>
            </a:r>
            <a:endParaRPr lang="uk-UA" sz="2000" dirty="0" smtClean="0">
              <a:solidFill>
                <a:srgbClr val="002060"/>
              </a:solidFill>
            </a:endParaRPr>
          </a:p>
          <a:p>
            <a:pPr>
              <a:buNone/>
            </a:pPr>
            <a:r>
              <a:rPr lang="ru-RU" sz="2000" dirty="0" smtClean="0">
                <a:hlinkClick r:id="rId5"/>
              </a:rPr>
              <a:t/>
            </a:r>
            <a:br>
              <a:rPr lang="ru-RU" sz="2000" dirty="0" smtClean="0">
                <a:hlinkClick r:id="rId5"/>
              </a:rPr>
            </a:br>
            <a:r>
              <a:rPr lang="ru-RU" sz="2000" dirty="0" err="1" smtClean="0"/>
              <a:t>і</a:t>
            </a:r>
            <a:endParaRPr lang="ru-RU" sz="2000" dirty="0" smtClean="0"/>
          </a:p>
          <a:p>
            <a:pPr>
              <a:buNone/>
            </a:pPr>
            <a:endParaRPr lang="ru-RU" sz="2000" dirty="0" smtClean="0">
              <a:solidFill>
                <a:schemeClr val="bg1"/>
              </a:solidFill>
            </a:endParaRPr>
          </a:p>
        </p:txBody>
      </p:sp>
      <p:sp>
        <p:nvSpPr>
          <p:cNvPr id="6" name="Прямоугольник 5"/>
          <p:cNvSpPr/>
          <p:nvPr/>
        </p:nvSpPr>
        <p:spPr>
          <a:xfrm>
            <a:off x="642910" y="3643314"/>
            <a:ext cx="6786610" cy="369332"/>
          </a:xfrm>
          <a:prstGeom prst="rect">
            <a:avLst/>
          </a:prstGeom>
        </p:spPr>
        <p:txBody>
          <a:bodyPr wrap="square">
            <a:spAutoFit/>
          </a:bodyPr>
          <a:lstStyle/>
          <a:p>
            <a:r>
              <a:rPr lang="ru-RU" dirty="0" smtClean="0">
                <a:solidFill>
                  <a:srgbClr val="002060"/>
                </a:solidFill>
              </a:rPr>
              <a:t> </a:t>
            </a:r>
            <a:endParaRPr lang="uk-UA" dirty="0">
              <a:solidFill>
                <a:srgbClr val="002060"/>
              </a:solidFill>
            </a:endParaRPr>
          </a:p>
        </p:txBody>
      </p:sp>
      <p:pic>
        <p:nvPicPr>
          <p:cNvPr id="19458" name="Picture 2" descr="https://static.ukrinform.com/photos/2023_03/thumb_files/360_240_1680174877-593.jpeg"/>
          <p:cNvPicPr>
            <a:picLocks noChangeAspect="1" noChangeArrowheads="1"/>
          </p:cNvPicPr>
          <p:nvPr/>
        </p:nvPicPr>
        <p:blipFill>
          <a:blip r:embed="rId6"/>
          <a:srcRect/>
          <a:stretch>
            <a:fillRect/>
          </a:stretch>
        </p:blipFill>
        <p:spPr bwMode="auto">
          <a:xfrm>
            <a:off x="0" y="2071678"/>
            <a:ext cx="4071934" cy="400052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43240" y="2214554"/>
            <a:ext cx="5715040" cy="2862322"/>
          </a:xfrm>
          <a:prstGeom prst="rect">
            <a:avLst/>
          </a:prstGeom>
        </p:spPr>
        <p:txBody>
          <a:bodyPr wrap="square">
            <a:spAutoFit/>
          </a:bodyPr>
          <a:lstStyle/>
          <a:p>
            <a:r>
              <a:rPr lang="ru-RU" b="1" i="1" dirty="0" smtClean="0">
                <a:solidFill>
                  <a:srgbClr val="002060"/>
                </a:solidFill>
              </a:rPr>
              <a:t>В </a:t>
            </a:r>
            <a:r>
              <a:rPr lang="ru-RU" b="1" i="1" dirty="0" err="1" smtClean="0">
                <a:solidFill>
                  <a:srgbClr val="002060"/>
                </a:solidFill>
              </a:rPr>
              <a:t>інтерв’ю</a:t>
            </a:r>
            <a:r>
              <a:rPr lang="ru-RU" b="1" i="1" dirty="0" smtClean="0">
                <a:solidFill>
                  <a:srgbClr val="002060"/>
                </a:solidFill>
              </a:rPr>
              <a:t> журналу «DER SPIEGEL» </a:t>
            </a:r>
          </a:p>
          <a:p>
            <a:r>
              <a:rPr lang="uk-UA" b="1" dirty="0" smtClean="0">
                <a:solidFill>
                  <a:srgbClr val="002060"/>
                </a:solidFill>
              </a:rPr>
              <a:t>Андрій Мельник:</a:t>
            </a:r>
            <a:r>
              <a:rPr lang="uk-UA" dirty="0" smtClean="0">
                <a:solidFill>
                  <a:srgbClr val="002060"/>
                </a:solidFill>
              </a:rPr>
              <a:t> Одразу ж після початку війни. Моя перевага була в тому, що ще далеко до самої війни дуже багато людей у Німеччині знали мене як цілком нормального посла. Був би я новим новопризначеним послом, то чимало б хто сказав: «Він якийсь ненормальний». Хто був зі мною знайомий, той збагнув, що для мене найголовніше - домогтися підтримки з боку Німеччини для моєї Батьківщини, і що мої висловлювання пояснюються гіркотою та розпачем.</a:t>
            </a:r>
            <a:endParaRPr lang="uk-UA" dirty="0">
              <a:solidFill>
                <a:srgbClr val="002060"/>
              </a:solidFill>
            </a:endParaRPr>
          </a:p>
        </p:txBody>
      </p:sp>
      <p:pic>
        <p:nvPicPr>
          <p:cNvPr id="5" name="Picture 2" descr="https://upload.wikimedia.org/wikipedia/commons/thumb/e/e0/Andrij_Melnyk_%28cropped%29.jpg/200px-Andrij_Melnyk_%28cropped%29.jpg"/>
          <p:cNvPicPr>
            <a:picLocks noChangeAspect="1" noChangeArrowheads="1"/>
          </p:cNvPicPr>
          <p:nvPr/>
        </p:nvPicPr>
        <p:blipFill>
          <a:blip r:embed="rId2"/>
          <a:srcRect/>
          <a:stretch>
            <a:fillRect/>
          </a:stretch>
        </p:blipFill>
        <p:spPr bwMode="auto">
          <a:xfrm>
            <a:off x="214281" y="2143116"/>
            <a:ext cx="2836115" cy="3786214"/>
          </a:xfrm>
          <a:prstGeom prst="rect">
            <a:avLst/>
          </a:prstGeom>
          <a:noFill/>
        </p:spPr>
      </p:pic>
      <p:sp>
        <p:nvSpPr>
          <p:cNvPr id="6" name="Прямоугольник 5"/>
          <p:cNvSpPr/>
          <p:nvPr/>
        </p:nvSpPr>
        <p:spPr>
          <a:xfrm>
            <a:off x="214282" y="214290"/>
            <a:ext cx="8501122" cy="1754326"/>
          </a:xfrm>
          <a:prstGeom prst="rect">
            <a:avLst/>
          </a:prstGeom>
        </p:spPr>
        <p:txBody>
          <a:bodyPr wrap="square">
            <a:spAutoFit/>
          </a:bodyPr>
          <a:lstStyle/>
          <a:p>
            <a:r>
              <a:rPr lang="uk-UA" dirty="0" smtClean="0">
                <a:solidFill>
                  <a:srgbClr val="002060"/>
                </a:solidFill>
              </a:rPr>
              <a:t>   Мабуть, найяскравіший приклад цього підходу – критика на адресу ключової країни Євросоюзу, Німеччини, за недостатню допомогу, яку вона надає Україні і навпаки – за зайву м'якість щодо країни-агресора.</a:t>
            </a:r>
            <a:r>
              <a:rPr lang="ru-RU" dirty="0" smtClean="0">
                <a:solidFill>
                  <a:srgbClr val="002060"/>
                </a:solidFill>
              </a:rPr>
              <a:t> </a:t>
            </a:r>
          </a:p>
          <a:p>
            <a:r>
              <a:rPr lang="ru-RU" dirty="0" smtClean="0">
                <a:solidFill>
                  <a:srgbClr val="002060"/>
                </a:solidFill>
              </a:rPr>
              <a:t>    Посол </a:t>
            </a:r>
            <a:r>
              <a:rPr lang="ru-RU" dirty="0" err="1" smtClean="0">
                <a:solidFill>
                  <a:srgbClr val="002060"/>
                </a:solidFill>
              </a:rPr>
              <a:t>України</a:t>
            </a:r>
            <a:r>
              <a:rPr lang="ru-RU" dirty="0" smtClean="0">
                <a:solidFill>
                  <a:srgbClr val="002060"/>
                </a:solidFill>
              </a:rPr>
              <a:t> </a:t>
            </a:r>
            <a:r>
              <a:rPr lang="ru-RU" dirty="0" err="1" smtClean="0">
                <a:solidFill>
                  <a:srgbClr val="002060"/>
                </a:solidFill>
              </a:rPr>
              <a:t>Андрій</a:t>
            </a:r>
            <a:r>
              <a:rPr lang="ru-RU" dirty="0" smtClean="0">
                <a:solidFill>
                  <a:srgbClr val="002060"/>
                </a:solidFill>
              </a:rPr>
              <a:t> Мельник, </a:t>
            </a:r>
            <a:r>
              <a:rPr lang="ru-RU" dirty="0" err="1" smtClean="0">
                <a:solidFill>
                  <a:srgbClr val="002060"/>
                </a:solidFill>
              </a:rPr>
              <a:t>який</a:t>
            </a:r>
            <a:r>
              <a:rPr lang="ru-RU" dirty="0" smtClean="0">
                <a:solidFill>
                  <a:srgbClr val="002060"/>
                </a:solidFill>
              </a:rPr>
              <a:t> регулярно </a:t>
            </a:r>
            <a:r>
              <a:rPr lang="ru-RU" dirty="0" err="1" smtClean="0">
                <a:solidFill>
                  <a:srgbClr val="002060"/>
                </a:solidFill>
              </a:rPr>
              <a:t>дозволяє</a:t>
            </a:r>
            <a:r>
              <a:rPr lang="ru-RU" dirty="0" smtClean="0">
                <a:solidFill>
                  <a:srgbClr val="002060"/>
                </a:solidFill>
              </a:rPr>
              <a:t> </a:t>
            </a:r>
            <a:r>
              <a:rPr lang="ru-RU" dirty="0" err="1" smtClean="0">
                <a:solidFill>
                  <a:srgbClr val="002060"/>
                </a:solidFill>
              </a:rPr>
              <a:t>собі</a:t>
            </a:r>
            <a:r>
              <a:rPr lang="ru-RU" dirty="0" smtClean="0">
                <a:solidFill>
                  <a:srgbClr val="002060"/>
                </a:solidFill>
              </a:rPr>
              <a:t> </a:t>
            </a:r>
            <a:r>
              <a:rPr lang="ru-RU" dirty="0" err="1" smtClean="0">
                <a:solidFill>
                  <a:srgbClr val="002060"/>
                </a:solidFill>
              </a:rPr>
              <a:t>прямі</a:t>
            </a:r>
            <a:r>
              <a:rPr lang="ru-RU" dirty="0" smtClean="0">
                <a:solidFill>
                  <a:srgbClr val="002060"/>
                </a:solidFill>
              </a:rPr>
              <a:t> </a:t>
            </a:r>
            <a:r>
              <a:rPr lang="ru-RU" dirty="0" err="1" smtClean="0">
                <a:solidFill>
                  <a:srgbClr val="002060"/>
                </a:solidFill>
              </a:rPr>
              <a:t>випади</a:t>
            </a:r>
            <a:r>
              <a:rPr lang="ru-RU" dirty="0" smtClean="0">
                <a:solidFill>
                  <a:srgbClr val="002060"/>
                </a:solidFill>
              </a:rPr>
              <a:t> на адресу </a:t>
            </a:r>
            <a:r>
              <a:rPr lang="ru-RU" dirty="0" err="1" smtClean="0">
                <a:solidFill>
                  <a:srgbClr val="002060"/>
                </a:solidFill>
              </a:rPr>
              <a:t>німецького</a:t>
            </a:r>
            <a:r>
              <a:rPr lang="ru-RU" dirty="0" smtClean="0">
                <a:solidFill>
                  <a:srgbClr val="002060"/>
                </a:solidFill>
              </a:rPr>
              <a:t> </a:t>
            </a:r>
            <a:r>
              <a:rPr lang="ru-RU" dirty="0" err="1" smtClean="0">
                <a:solidFill>
                  <a:srgbClr val="002060"/>
                </a:solidFill>
              </a:rPr>
              <a:t>керівництва</a:t>
            </a:r>
            <a:r>
              <a:rPr lang="ru-RU" dirty="0" smtClean="0">
                <a:solidFill>
                  <a:srgbClr val="002060"/>
                </a:solidFill>
              </a:rPr>
              <a:t>, не </a:t>
            </a:r>
            <a:r>
              <a:rPr lang="ru-RU" dirty="0" err="1" smtClean="0">
                <a:solidFill>
                  <a:srgbClr val="002060"/>
                </a:solidFill>
              </a:rPr>
              <a:t>завжди</a:t>
            </a:r>
            <a:r>
              <a:rPr lang="ru-RU" dirty="0" smtClean="0">
                <a:solidFill>
                  <a:srgbClr val="002060"/>
                </a:solidFill>
              </a:rPr>
              <a:t> </a:t>
            </a:r>
            <a:r>
              <a:rPr lang="ru-RU" dirty="0" err="1" smtClean="0">
                <a:solidFill>
                  <a:srgbClr val="002060"/>
                </a:solidFill>
              </a:rPr>
              <a:t>соромлячись</a:t>
            </a:r>
            <a:r>
              <a:rPr lang="ru-RU" dirty="0" smtClean="0">
                <a:solidFill>
                  <a:srgbClr val="002060"/>
                </a:solidFill>
              </a:rPr>
              <a:t> у </a:t>
            </a:r>
            <a:r>
              <a:rPr lang="ru-RU" dirty="0" err="1" smtClean="0">
                <a:solidFill>
                  <a:srgbClr val="002060"/>
                </a:solidFill>
              </a:rPr>
              <a:t>висловах</a:t>
            </a:r>
            <a:r>
              <a:rPr lang="ru-RU" dirty="0" smtClean="0">
                <a:solidFill>
                  <a:srgbClr val="002060"/>
                </a:solidFill>
              </a:rPr>
              <a:t>, </a:t>
            </a:r>
            <a:r>
              <a:rPr lang="ru-RU" dirty="0" err="1" smtClean="0">
                <a:solidFill>
                  <a:srgbClr val="002060"/>
                </a:solidFill>
              </a:rPr>
              <a:t>що</a:t>
            </a:r>
            <a:r>
              <a:rPr lang="ru-RU" dirty="0" smtClean="0">
                <a:solidFill>
                  <a:srgbClr val="002060"/>
                </a:solidFill>
              </a:rPr>
              <a:t> </a:t>
            </a:r>
            <a:r>
              <a:rPr lang="ru-RU" dirty="0" err="1" smtClean="0">
                <a:solidFill>
                  <a:srgbClr val="002060"/>
                </a:solidFill>
              </a:rPr>
              <a:t>викликає</a:t>
            </a:r>
            <a:r>
              <a:rPr lang="ru-RU" dirty="0" smtClean="0">
                <a:solidFill>
                  <a:srgbClr val="002060"/>
                </a:solidFill>
              </a:rPr>
              <a:t> великий резонанс у </a:t>
            </a:r>
            <a:r>
              <a:rPr lang="ru-RU" dirty="0" err="1" smtClean="0">
                <a:solidFill>
                  <a:srgbClr val="002060"/>
                </a:solidFill>
              </a:rPr>
              <a:t>місцевих</a:t>
            </a:r>
            <a:r>
              <a:rPr lang="ru-RU" dirty="0" smtClean="0">
                <a:solidFill>
                  <a:srgbClr val="002060"/>
                </a:solidFill>
              </a:rPr>
              <a:t> </a:t>
            </a:r>
            <a:r>
              <a:rPr lang="ru-RU" dirty="0" err="1" smtClean="0">
                <a:solidFill>
                  <a:srgbClr val="002060"/>
                </a:solidFill>
              </a:rPr>
              <a:t>і</a:t>
            </a:r>
            <a:r>
              <a:rPr lang="ru-RU" dirty="0" smtClean="0">
                <a:solidFill>
                  <a:srgbClr val="002060"/>
                </a:solidFill>
              </a:rPr>
              <a:t> не </a:t>
            </a:r>
            <a:r>
              <a:rPr lang="ru-RU" dirty="0" err="1" smtClean="0">
                <a:solidFill>
                  <a:srgbClr val="002060"/>
                </a:solidFill>
              </a:rPr>
              <a:t>тільки</a:t>
            </a:r>
            <a:r>
              <a:rPr lang="ru-RU" dirty="0" smtClean="0">
                <a:solidFill>
                  <a:srgbClr val="002060"/>
                </a:solidFill>
              </a:rPr>
              <a:t> ЗМІ.</a:t>
            </a:r>
            <a:endParaRPr lang="uk-UA" dirty="0" smtClean="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85728"/>
            <a:ext cx="7786742" cy="369332"/>
          </a:xfrm>
          <a:prstGeom prst="rect">
            <a:avLst/>
          </a:prstGeom>
        </p:spPr>
        <p:txBody>
          <a:bodyPr wrap="square">
            <a:spAutoFit/>
          </a:bodyPr>
          <a:lstStyle/>
          <a:p>
            <a:r>
              <a:rPr lang="uk-UA" dirty="0" smtClean="0">
                <a:solidFill>
                  <a:srgbClr val="002060"/>
                </a:solidFill>
              </a:rPr>
              <a:t>   </a:t>
            </a:r>
            <a:endParaRPr lang="uk-UA" dirty="0"/>
          </a:p>
        </p:txBody>
      </p:sp>
      <p:sp>
        <p:nvSpPr>
          <p:cNvPr id="7" name="Прямоугольник 6"/>
          <p:cNvSpPr/>
          <p:nvPr/>
        </p:nvSpPr>
        <p:spPr>
          <a:xfrm>
            <a:off x="4857752" y="285728"/>
            <a:ext cx="4071966" cy="3877985"/>
          </a:xfrm>
          <a:prstGeom prst="rect">
            <a:avLst/>
          </a:prstGeom>
        </p:spPr>
        <p:txBody>
          <a:bodyPr wrap="square">
            <a:spAutoFit/>
          </a:bodyPr>
          <a:lstStyle/>
          <a:p>
            <a:r>
              <a:rPr lang="uk-UA" dirty="0" smtClean="0">
                <a:solidFill>
                  <a:srgbClr val="002060"/>
                </a:solidFill>
              </a:rPr>
              <a:t> </a:t>
            </a:r>
            <a:r>
              <a:rPr lang="uk-UA" sz="1600" dirty="0" smtClean="0">
                <a:solidFill>
                  <a:srgbClr val="002060"/>
                </a:solidFill>
              </a:rPr>
              <a:t>А особисто Зеленський у виступі перед бундестагом в середині березня також був вельми недипломатичним.</a:t>
            </a:r>
          </a:p>
          <a:p>
            <a:r>
              <a:rPr lang="uk-UA" sz="1600" dirty="0" smtClean="0">
                <a:solidFill>
                  <a:srgbClr val="002060"/>
                </a:solidFill>
              </a:rPr>
              <a:t> "Ви ніби знову за стіною – так, не за Берлінською, але посеред Європи. Між свободою і неволею. І стіна ця міцніє з кожною бомбою, що падає на нашу землю, на Україну, з кожним рішенням, яке не приймається заради миру. Не приймається, хоча може допомогти", – звернувся український президент до німецьких депутатів.</a:t>
            </a:r>
            <a:r>
              <a:rPr lang="en-US" sz="1600" dirty="0" smtClean="0"/>
              <a:t> </a:t>
            </a:r>
            <a:endParaRPr lang="uk-UA" sz="1600" dirty="0" smtClean="0"/>
          </a:p>
          <a:p>
            <a:r>
              <a:rPr lang="en-US" sz="1600" dirty="0" smtClean="0">
                <a:solidFill>
                  <a:srgbClr val="0070C0"/>
                </a:solidFill>
              </a:rPr>
              <a:t>https://youtu.be/YtDifMeMC68</a:t>
            </a:r>
            <a:endParaRPr lang="uk-UA" sz="1600" dirty="0" smtClean="0">
              <a:solidFill>
                <a:srgbClr val="0070C0"/>
              </a:solidFill>
            </a:endParaRPr>
          </a:p>
          <a:p>
            <a:endParaRPr lang="uk-UA" dirty="0" smtClean="0">
              <a:solidFill>
                <a:srgbClr val="002060"/>
              </a:solidFill>
            </a:endParaRPr>
          </a:p>
          <a:p>
            <a:endParaRPr lang="uk-UA" dirty="0">
              <a:solidFill>
                <a:srgbClr val="002060"/>
              </a:solidFill>
            </a:endParaRPr>
          </a:p>
        </p:txBody>
      </p:sp>
      <p:sp>
        <p:nvSpPr>
          <p:cNvPr id="8" name="Прямоугольник 7"/>
          <p:cNvSpPr/>
          <p:nvPr/>
        </p:nvSpPr>
        <p:spPr>
          <a:xfrm>
            <a:off x="0" y="3643314"/>
            <a:ext cx="9144000" cy="1631216"/>
          </a:xfrm>
          <a:prstGeom prst="rect">
            <a:avLst/>
          </a:prstGeom>
        </p:spPr>
        <p:txBody>
          <a:bodyPr wrap="square">
            <a:spAutoFit/>
          </a:bodyPr>
          <a:lstStyle/>
          <a:p>
            <a:r>
              <a:rPr lang="ru-RU" sz="1600" dirty="0" err="1" smtClean="0">
                <a:solidFill>
                  <a:srgbClr val="002060"/>
                </a:solidFill>
              </a:rPr>
              <a:t>Після</a:t>
            </a:r>
            <a:r>
              <a:rPr lang="ru-RU" sz="1600" dirty="0" smtClean="0">
                <a:solidFill>
                  <a:srgbClr val="002060"/>
                </a:solidFill>
              </a:rPr>
              <a:t> </a:t>
            </a:r>
            <a:r>
              <a:rPr lang="ru-RU" sz="1600" dirty="0" err="1" smtClean="0">
                <a:solidFill>
                  <a:srgbClr val="002060"/>
                </a:solidFill>
              </a:rPr>
              <a:t>чого</a:t>
            </a:r>
            <a:r>
              <a:rPr lang="ru-RU" sz="1600" dirty="0" smtClean="0">
                <a:solidFill>
                  <a:srgbClr val="002060"/>
                </a:solidFill>
              </a:rPr>
              <a:t> </a:t>
            </a:r>
            <a:r>
              <a:rPr lang="ru-RU" sz="1600" dirty="0" err="1" smtClean="0">
                <a:solidFill>
                  <a:srgbClr val="002060"/>
                </a:solidFill>
              </a:rPr>
              <a:t>всеж</a:t>
            </a:r>
            <a:r>
              <a:rPr lang="ru-RU" sz="1600" dirty="0" smtClean="0">
                <a:solidFill>
                  <a:srgbClr val="002060"/>
                </a:solidFill>
              </a:rPr>
              <a:t> таки </a:t>
            </a:r>
            <a:r>
              <a:rPr lang="ru-RU" sz="1600" dirty="0" err="1" smtClean="0">
                <a:solidFill>
                  <a:srgbClr val="002060"/>
                </a:solidFill>
              </a:rPr>
              <a:t>під</a:t>
            </a:r>
            <a:r>
              <a:rPr lang="ru-RU" sz="1600" dirty="0" smtClean="0">
                <a:solidFill>
                  <a:srgbClr val="002060"/>
                </a:solidFill>
              </a:rPr>
              <a:t> </a:t>
            </a:r>
            <a:r>
              <a:rPr lang="ru-RU" sz="1600" dirty="0" err="1" smtClean="0">
                <a:solidFill>
                  <a:srgbClr val="002060"/>
                </a:solidFill>
              </a:rPr>
              <a:t>тиском</a:t>
            </a:r>
            <a:r>
              <a:rPr lang="ru-RU" sz="1600" dirty="0" smtClean="0">
                <a:solidFill>
                  <a:srgbClr val="002060"/>
                </a:solidFill>
              </a:rPr>
              <a:t> </a:t>
            </a:r>
            <a:r>
              <a:rPr lang="ru-RU" sz="1600" dirty="0" err="1" smtClean="0">
                <a:solidFill>
                  <a:srgbClr val="002060"/>
                </a:solidFill>
              </a:rPr>
              <a:t>німецького</a:t>
            </a:r>
            <a:r>
              <a:rPr lang="ru-RU" sz="1600" dirty="0" smtClean="0">
                <a:solidFill>
                  <a:srgbClr val="002060"/>
                </a:solidFill>
              </a:rPr>
              <a:t> </a:t>
            </a:r>
            <a:r>
              <a:rPr lang="ru-RU" sz="1600" dirty="0" err="1" smtClean="0">
                <a:solidFill>
                  <a:srgbClr val="002060"/>
                </a:solidFill>
              </a:rPr>
              <a:t>суспільства</a:t>
            </a:r>
            <a:r>
              <a:rPr lang="ru-RU" sz="1600" dirty="0" smtClean="0">
                <a:solidFill>
                  <a:srgbClr val="002060"/>
                </a:solidFill>
              </a:rPr>
              <a:t> – яке </a:t>
            </a:r>
            <a:r>
              <a:rPr lang="ru-RU" sz="1600" dirty="0" err="1" smtClean="0">
                <a:solidFill>
                  <a:srgbClr val="002060"/>
                </a:solidFill>
              </a:rPr>
              <a:t>потім</a:t>
            </a:r>
            <a:r>
              <a:rPr lang="ru-RU" sz="1600" dirty="0" smtClean="0">
                <a:solidFill>
                  <a:srgbClr val="002060"/>
                </a:solidFill>
              </a:rPr>
              <a:t> </a:t>
            </a:r>
            <a:r>
              <a:rPr lang="ru-RU" sz="1600" dirty="0" err="1" smtClean="0">
                <a:solidFill>
                  <a:srgbClr val="002060"/>
                </a:solidFill>
              </a:rPr>
              <a:t>знизу</a:t>
            </a:r>
            <a:r>
              <a:rPr lang="ru-RU" sz="1600" dirty="0" smtClean="0">
                <a:solidFill>
                  <a:srgbClr val="002060"/>
                </a:solidFill>
              </a:rPr>
              <a:t> </a:t>
            </a:r>
            <a:r>
              <a:rPr lang="ru-RU" sz="1600" dirty="0" err="1" smtClean="0">
                <a:solidFill>
                  <a:srgbClr val="002060"/>
                </a:solidFill>
              </a:rPr>
              <a:t>вгору</a:t>
            </a:r>
            <a:r>
              <a:rPr lang="ru-RU" sz="1600" dirty="0" smtClean="0">
                <a:solidFill>
                  <a:srgbClr val="002060"/>
                </a:solidFill>
              </a:rPr>
              <a:t> </a:t>
            </a:r>
            <a:r>
              <a:rPr lang="ru-RU" sz="1600" dirty="0" err="1" smtClean="0">
                <a:solidFill>
                  <a:srgbClr val="002060"/>
                </a:solidFill>
              </a:rPr>
              <a:t>тисне</a:t>
            </a:r>
            <a:r>
              <a:rPr lang="ru-RU" sz="1600" dirty="0" smtClean="0">
                <a:solidFill>
                  <a:srgbClr val="002060"/>
                </a:solidFill>
              </a:rPr>
              <a:t> на </a:t>
            </a:r>
            <a:r>
              <a:rPr lang="ru-RU" sz="1600" dirty="0" err="1" smtClean="0">
                <a:solidFill>
                  <a:srgbClr val="002060"/>
                </a:solidFill>
              </a:rPr>
              <a:t>німецький</a:t>
            </a:r>
            <a:r>
              <a:rPr lang="ru-RU" sz="1600" dirty="0" smtClean="0">
                <a:solidFill>
                  <a:srgbClr val="002060"/>
                </a:solidFill>
              </a:rPr>
              <a:t> </a:t>
            </a:r>
            <a:r>
              <a:rPr lang="ru-RU" sz="1600" dirty="0" err="1" smtClean="0">
                <a:solidFill>
                  <a:srgbClr val="002060"/>
                </a:solidFill>
              </a:rPr>
              <a:t>політикум</a:t>
            </a:r>
            <a:r>
              <a:rPr lang="ru-RU" sz="1600" dirty="0" smtClean="0">
                <a:solidFill>
                  <a:srgbClr val="002060"/>
                </a:solidFill>
              </a:rPr>
              <a:t> для </a:t>
            </a:r>
            <a:r>
              <a:rPr lang="ru-RU" sz="1600" dirty="0" err="1" smtClean="0">
                <a:solidFill>
                  <a:srgbClr val="002060"/>
                </a:solidFill>
              </a:rPr>
              <a:t>прийняття</a:t>
            </a:r>
            <a:r>
              <a:rPr lang="ru-RU" sz="1600" dirty="0" smtClean="0">
                <a:solidFill>
                  <a:srgbClr val="002060"/>
                </a:solidFill>
              </a:rPr>
              <a:t> </a:t>
            </a:r>
            <a:r>
              <a:rPr lang="ru-RU" sz="1600" dirty="0" err="1" smtClean="0">
                <a:solidFill>
                  <a:srgbClr val="002060"/>
                </a:solidFill>
              </a:rPr>
              <a:t>потрібних</a:t>
            </a:r>
            <a:r>
              <a:rPr lang="ru-RU" sz="1600" dirty="0" smtClean="0">
                <a:solidFill>
                  <a:srgbClr val="002060"/>
                </a:solidFill>
              </a:rPr>
              <a:t> </a:t>
            </a:r>
            <a:r>
              <a:rPr lang="ru-RU" sz="1600" dirty="0" err="1" smtClean="0">
                <a:solidFill>
                  <a:srgbClr val="002060"/>
                </a:solidFill>
              </a:rPr>
              <a:t>рішень</a:t>
            </a:r>
            <a:r>
              <a:rPr lang="ru-RU" sz="1600" dirty="0" smtClean="0">
                <a:solidFill>
                  <a:srgbClr val="002060"/>
                </a:solidFill>
              </a:rPr>
              <a:t>. </a:t>
            </a:r>
            <a:r>
              <a:rPr lang="uk-UA" sz="1600" dirty="0" smtClean="0">
                <a:solidFill>
                  <a:srgbClr val="002060"/>
                </a:solidFill>
              </a:rPr>
              <a:t>В кінцевому рахунку,</a:t>
            </a:r>
            <a:r>
              <a:rPr lang="ru-RU" sz="1600" dirty="0" smtClean="0">
                <a:solidFill>
                  <a:srgbClr val="002060"/>
                </a:solidFill>
              </a:rPr>
              <a:t>  </a:t>
            </a:r>
            <a:r>
              <a:rPr lang="ru-RU" sz="1600" dirty="0" err="1" smtClean="0">
                <a:solidFill>
                  <a:srgbClr val="002060"/>
                </a:solidFill>
              </a:rPr>
              <a:t>Німеччина</a:t>
            </a:r>
            <a:r>
              <a:rPr lang="ru-RU" sz="1600" dirty="0" smtClean="0">
                <a:solidFill>
                  <a:srgbClr val="002060"/>
                </a:solidFill>
              </a:rPr>
              <a:t> </a:t>
            </a:r>
            <a:r>
              <a:rPr lang="ru-RU" sz="1600" dirty="0" err="1" smtClean="0">
                <a:solidFill>
                  <a:srgbClr val="002060"/>
                </a:solidFill>
              </a:rPr>
              <a:t>підтримала</a:t>
            </a:r>
            <a:r>
              <a:rPr lang="ru-RU" sz="1600" dirty="0" smtClean="0">
                <a:solidFill>
                  <a:srgbClr val="002060"/>
                </a:solidFill>
              </a:rPr>
              <a:t> </a:t>
            </a:r>
            <a:r>
              <a:rPr lang="ru-RU" sz="1600" dirty="0" err="1" smtClean="0">
                <a:solidFill>
                  <a:srgbClr val="002060"/>
                </a:solidFill>
              </a:rPr>
              <a:t>кандидатський</a:t>
            </a:r>
            <a:r>
              <a:rPr lang="ru-RU" sz="1600" dirty="0" smtClean="0">
                <a:solidFill>
                  <a:srgbClr val="002060"/>
                </a:solidFill>
              </a:rPr>
              <a:t> статус для </a:t>
            </a:r>
            <a:r>
              <a:rPr lang="ru-RU" sz="1600" dirty="0" err="1" smtClean="0">
                <a:solidFill>
                  <a:srgbClr val="002060"/>
                </a:solidFill>
              </a:rPr>
              <a:t>України</a:t>
            </a:r>
            <a:r>
              <a:rPr lang="ru-RU" sz="1600" dirty="0" smtClean="0">
                <a:solidFill>
                  <a:srgbClr val="002060"/>
                </a:solidFill>
              </a:rPr>
              <a:t>, </a:t>
            </a:r>
            <a:r>
              <a:rPr lang="ru-RU" sz="1600" dirty="0" err="1" smtClean="0">
                <a:solidFill>
                  <a:srgbClr val="002060"/>
                </a:solidFill>
              </a:rPr>
              <a:t>набирають</a:t>
            </a:r>
            <a:r>
              <a:rPr lang="ru-RU" sz="1600" dirty="0" smtClean="0">
                <a:solidFill>
                  <a:srgbClr val="002060"/>
                </a:solidFill>
              </a:rPr>
              <a:t> оборот поставки </a:t>
            </a:r>
            <a:r>
              <a:rPr lang="ru-RU" sz="1600" dirty="0" err="1" smtClean="0">
                <a:solidFill>
                  <a:srgbClr val="002060"/>
                </a:solidFill>
              </a:rPr>
              <a:t>зброї</a:t>
            </a:r>
            <a:r>
              <a:rPr lang="ru-RU" sz="1600" dirty="0" smtClean="0">
                <a:solidFill>
                  <a:srgbClr val="002060"/>
                </a:solidFill>
              </a:rPr>
              <a:t>, а канцлер </a:t>
            </a:r>
            <a:r>
              <a:rPr lang="ru-RU" sz="1600" dirty="0" err="1" smtClean="0">
                <a:solidFill>
                  <a:srgbClr val="002060"/>
                </a:solidFill>
              </a:rPr>
              <a:t>Олаф</a:t>
            </a:r>
            <a:r>
              <a:rPr lang="ru-RU" sz="1600" dirty="0" smtClean="0">
                <a:solidFill>
                  <a:srgbClr val="002060"/>
                </a:solidFill>
              </a:rPr>
              <a:t> </a:t>
            </a:r>
            <a:r>
              <a:rPr lang="ru-RU" sz="1600" dirty="0" err="1" smtClean="0">
                <a:solidFill>
                  <a:srgbClr val="002060"/>
                </a:solidFill>
              </a:rPr>
              <a:t>Шольц</a:t>
            </a:r>
            <a:r>
              <a:rPr lang="ru-RU" sz="1600" dirty="0" smtClean="0">
                <a:solidFill>
                  <a:srgbClr val="002060"/>
                </a:solidFill>
              </a:rPr>
              <a:t> прямо говорить про </a:t>
            </a:r>
            <a:r>
              <a:rPr lang="ru-RU" sz="1600" dirty="0" err="1" smtClean="0">
                <a:solidFill>
                  <a:srgbClr val="002060"/>
                </a:solidFill>
              </a:rPr>
              <a:t>готовність</a:t>
            </a:r>
            <a:r>
              <a:rPr lang="ru-RU" sz="1600" dirty="0" smtClean="0">
                <a:solidFill>
                  <a:srgbClr val="002060"/>
                </a:solidFill>
              </a:rPr>
              <a:t> </a:t>
            </a:r>
            <a:r>
              <a:rPr lang="ru-RU" sz="1600" dirty="0" err="1" smtClean="0">
                <a:solidFill>
                  <a:srgbClr val="002060"/>
                </a:solidFill>
              </a:rPr>
              <a:t>допомагати</a:t>
            </a:r>
            <a:r>
              <a:rPr lang="ru-RU" sz="1600" dirty="0" smtClean="0">
                <a:solidFill>
                  <a:srgbClr val="002060"/>
                </a:solidFill>
              </a:rPr>
              <a:t> </a:t>
            </a:r>
            <a:r>
              <a:rPr lang="ru-RU" sz="1600" dirty="0" err="1" smtClean="0">
                <a:solidFill>
                  <a:srgbClr val="002060"/>
                </a:solidFill>
              </a:rPr>
              <a:t>Україні</a:t>
            </a:r>
            <a:r>
              <a:rPr lang="ru-RU" sz="1600" dirty="0" smtClean="0">
                <a:solidFill>
                  <a:srgbClr val="002060"/>
                </a:solidFill>
              </a:rPr>
              <a:t> </a:t>
            </a:r>
            <a:r>
              <a:rPr lang="ru-RU" sz="1600" dirty="0" err="1" smtClean="0">
                <a:solidFill>
                  <a:srgbClr val="002060"/>
                </a:solidFill>
              </a:rPr>
              <a:t>стільки</a:t>
            </a:r>
            <a:r>
              <a:rPr lang="ru-RU" sz="1600" dirty="0" smtClean="0">
                <a:solidFill>
                  <a:srgbClr val="002060"/>
                </a:solidFill>
              </a:rPr>
              <a:t>, </a:t>
            </a:r>
            <a:r>
              <a:rPr lang="ru-RU" sz="1600" dirty="0" err="1" smtClean="0">
                <a:solidFill>
                  <a:srgbClr val="002060"/>
                </a:solidFill>
              </a:rPr>
              <a:t>скільки</a:t>
            </a:r>
            <a:r>
              <a:rPr lang="ru-RU" sz="1600" dirty="0" smtClean="0">
                <a:solidFill>
                  <a:srgbClr val="002060"/>
                </a:solidFill>
              </a:rPr>
              <a:t> буде </a:t>
            </a:r>
            <a:r>
              <a:rPr lang="ru-RU" sz="1600" dirty="0" err="1" smtClean="0">
                <a:solidFill>
                  <a:srgbClr val="002060"/>
                </a:solidFill>
              </a:rPr>
              <a:t>потрібно</a:t>
            </a:r>
            <a:r>
              <a:rPr lang="ru-RU" sz="1600" dirty="0" smtClean="0">
                <a:solidFill>
                  <a:srgbClr val="002060"/>
                </a:solidFill>
              </a:rPr>
              <a:t>.</a:t>
            </a:r>
          </a:p>
          <a:p>
            <a:r>
              <a:rPr lang="ru-RU" dirty="0" smtClean="0"/>
              <a:t/>
            </a:r>
            <a:br>
              <a:rPr lang="ru-RU" dirty="0" smtClean="0"/>
            </a:br>
            <a:endParaRPr lang="uk-UA" dirty="0"/>
          </a:p>
        </p:txBody>
      </p:sp>
      <p:pic>
        <p:nvPicPr>
          <p:cNvPr id="20484" name="Picture 4" descr="Підсумки 17.03: Промова у Бундестазі й погрози Лукашенка"/>
          <p:cNvPicPr>
            <a:picLocks noChangeAspect="1" noChangeArrowheads="1"/>
          </p:cNvPicPr>
          <p:nvPr/>
        </p:nvPicPr>
        <p:blipFill>
          <a:blip r:embed="rId2"/>
          <a:srcRect/>
          <a:stretch>
            <a:fillRect/>
          </a:stretch>
        </p:blipFill>
        <p:spPr bwMode="auto">
          <a:xfrm>
            <a:off x="0" y="0"/>
            <a:ext cx="4572000" cy="3522848"/>
          </a:xfrm>
          <a:prstGeom prst="rect">
            <a:avLst/>
          </a:prstGeom>
          <a:noFill/>
        </p:spPr>
      </p:pic>
      <p:sp>
        <p:nvSpPr>
          <p:cNvPr id="20486" name="AutoShape 6" descr="Кто такой Олаф Шольц, новый канцлер Германи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20488" name="AutoShape 8" descr="Кто такой Олаф Шольц, новый канцлер Германи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20490" name="Picture 10" descr="https://img.pravda.com/images/doc/3/1/3180b04-99611df-olaf-scholz-press-conference--2022-02-15-.jpg"/>
          <p:cNvPicPr>
            <a:picLocks noChangeAspect="1" noChangeArrowheads="1"/>
          </p:cNvPicPr>
          <p:nvPr/>
        </p:nvPicPr>
        <p:blipFill>
          <a:blip r:embed="rId3"/>
          <a:srcRect/>
          <a:stretch>
            <a:fillRect/>
          </a:stretch>
        </p:blipFill>
        <p:spPr bwMode="auto">
          <a:xfrm>
            <a:off x="1214414" y="4786322"/>
            <a:ext cx="3500462" cy="2071678"/>
          </a:xfrm>
          <a:prstGeom prst="rect">
            <a:avLst/>
          </a:prstGeom>
          <a:noFill/>
        </p:spPr>
      </p:pic>
      <p:sp>
        <p:nvSpPr>
          <p:cNvPr id="14" name="Прямоугольник 13"/>
          <p:cNvSpPr/>
          <p:nvPr/>
        </p:nvSpPr>
        <p:spPr>
          <a:xfrm>
            <a:off x="4929190" y="5500702"/>
            <a:ext cx="3479863" cy="646331"/>
          </a:xfrm>
          <a:prstGeom prst="rect">
            <a:avLst/>
          </a:prstGeom>
        </p:spPr>
        <p:txBody>
          <a:bodyPr wrap="none">
            <a:spAutoFit/>
          </a:bodyPr>
          <a:lstStyle/>
          <a:p>
            <a:r>
              <a:rPr lang="vi-VN" b="1" dirty="0" smtClean="0">
                <a:solidFill>
                  <a:srgbClr val="C00000"/>
                </a:solidFill>
              </a:rPr>
              <a:t>О́лаф Шо́льц</a:t>
            </a:r>
            <a:r>
              <a:rPr lang="uk-UA" b="1" dirty="0" smtClean="0">
                <a:solidFill>
                  <a:srgbClr val="C00000"/>
                </a:solidFill>
              </a:rPr>
              <a:t> </a:t>
            </a:r>
          </a:p>
          <a:p>
            <a:r>
              <a:rPr lang="uk-UA" dirty="0" smtClean="0">
                <a:solidFill>
                  <a:srgbClr val="C00000"/>
                </a:solidFill>
              </a:rPr>
              <a:t>Федеральний канцлер Німеччини</a:t>
            </a:r>
            <a:endParaRPr lang="uk-UA"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85720" y="142852"/>
            <a:ext cx="7643866" cy="1477328"/>
          </a:xfrm>
          <a:prstGeom prst="rect">
            <a:avLst/>
          </a:prstGeom>
        </p:spPr>
        <p:txBody>
          <a:bodyPr wrap="square">
            <a:spAutoFit/>
          </a:bodyPr>
          <a:lstStyle/>
          <a:p>
            <a:r>
              <a:rPr lang="uk-UA" dirty="0" smtClean="0">
                <a:solidFill>
                  <a:schemeClr val="bg1"/>
                </a:solidFill>
              </a:rPr>
              <a:t>    Звернення до національних парламентів під час війни стали однією з головних  зовнішньополітичної діяльності </a:t>
            </a:r>
            <a:r>
              <a:rPr lang="uk-UA" dirty="0" err="1" smtClean="0">
                <a:solidFill>
                  <a:schemeClr val="bg1"/>
                </a:solidFill>
              </a:rPr>
              <a:t>Зеленського</a:t>
            </a:r>
            <a:r>
              <a:rPr lang="uk-UA" dirty="0" smtClean="0">
                <a:solidFill>
                  <a:schemeClr val="bg1"/>
                </a:solidFill>
              </a:rPr>
              <a:t>. Щоправда, багато в чому вимушеною – залишати межі України президент не збирається, тож особисті переговори на високому рівні можливі хіба що в Києві, куди на першій фазі війни закордонні гості їхати боялися.</a:t>
            </a:r>
            <a:endParaRPr lang="uk-UA" dirty="0">
              <a:solidFill>
                <a:schemeClr val="bg1"/>
              </a:solidFill>
            </a:endParaRPr>
          </a:p>
        </p:txBody>
      </p:sp>
      <p:sp>
        <p:nvSpPr>
          <p:cNvPr id="7" name="Прямоугольник 6"/>
          <p:cNvSpPr/>
          <p:nvPr/>
        </p:nvSpPr>
        <p:spPr>
          <a:xfrm>
            <a:off x="142844" y="1643050"/>
            <a:ext cx="8786874" cy="1200329"/>
          </a:xfrm>
          <a:prstGeom prst="rect">
            <a:avLst/>
          </a:prstGeom>
        </p:spPr>
        <p:txBody>
          <a:bodyPr wrap="square">
            <a:spAutoFit/>
          </a:bodyPr>
          <a:lstStyle/>
          <a:p>
            <a:r>
              <a:rPr lang="uk-UA" dirty="0" smtClean="0"/>
              <a:t>   </a:t>
            </a:r>
            <a:r>
              <a:rPr lang="uk-UA" dirty="0" smtClean="0">
                <a:solidFill>
                  <a:schemeClr val="bg1"/>
                </a:solidFill>
              </a:rPr>
              <a:t>Якісь дипломатичні напрямки за час війни відійшли на другий план. Наприклад, переговорний трек з Росією. Наприкінці березня, коли відбулася зустріч української та російської делегацій у Стамбулі, обговорення умов мирного врегулювання виглядало важливим завданням.</a:t>
            </a:r>
            <a:endParaRPr lang="uk-UA" dirty="0">
              <a:solidFill>
                <a:schemeClr val="bg1"/>
              </a:solidFill>
            </a:endParaRPr>
          </a:p>
        </p:txBody>
      </p:sp>
      <p:pic>
        <p:nvPicPr>
          <p:cNvPr id="22530" name="Picture 2" descr="https://news.liga.net/images/general/2022/03/29/20220329100946-1408.png?v=1648537724"/>
          <p:cNvPicPr>
            <a:picLocks noChangeAspect="1" noChangeArrowheads="1"/>
          </p:cNvPicPr>
          <p:nvPr/>
        </p:nvPicPr>
        <p:blipFill>
          <a:blip r:embed="rId2" cstate="print"/>
          <a:srcRect/>
          <a:stretch>
            <a:fillRect/>
          </a:stretch>
        </p:blipFill>
        <p:spPr bwMode="auto">
          <a:xfrm>
            <a:off x="0" y="2857496"/>
            <a:ext cx="4357686" cy="4000504"/>
          </a:xfrm>
          <a:prstGeom prst="rect">
            <a:avLst/>
          </a:prstGeom>
          <a:noFill/>
        </p:spPr>
      </p:pic>
      <p:sp>
        <p:nvSpPr>
          <p:cNvPr id="10" name="Прямоугольник 9"/>
          <p:cNvSpPr/>
          <p:nvPr/>
        </p:nvSpPr>
        <p:spPr>
          <a:xfrm>
            <a:off x="4429124" y="2714620"/>
            <a:ext cx="4572000" cy="3970318"/>
          </a:xfrm>
          <a:prstGeom prst="rect">
            <a:avLst/>
          </a:prstGeom>
        </p:spPr>
        <p:txBody>
          <a:bodyPr wrap="square">
            <a:spAutoFit/>
          </a:bodyPr>
          <a:lstStyle/>
          <a:p>
            <a:r>
              <a:rPr lang="ru-RU" dirty="0" smtClean="0">
                <a:solidFill>
                  <a:schemeClr val="bg1"/>
                </a:solidFill>
              </a:rPr>
              <a:t>Зараз же </a:t>
            </a:r>
            <a:r>
              <a:rPr lang="ru-RU" dirty="0" err="1" smtClean="0">
                <a:solidFill>
                  <a:schemeClr val="bg1"/>
                </a:solidFill>
              </a:rPr>
              <a:t>ця</a:t>
            </a:r>
            <a:r>
              <a:rPr lang="ru-RU" dirty="0" smtClean="0">
                <a:solidFill>
                  <a:schemeClr val="bg1"/>
                </a:solidFill>
              </a:rPr>
              <a:t> тема </a:t>
            </a:r>
            <a:r>
              <a:rPr lang="ru-RU" dirty="0" err="1" smtClean="0">
                <a:solidFill>
                  <a:schemeClr val="bg1"/>
                </a:solidFill>
              </a:rPr>
              <a:t>фактично</a:t>
            </a:r>
            <a:r>
              <a:rPr lang="ru-RU" dirty="0" smtClean="0">
                <a:solidFill>
                  <a:schemeClr val="bg1"/>
                </a:solidFill>
              </a:rPr>
              <a:t> </a:t>
            </a:r>
            <a:r>
              <a:rPr lang="ru-RU" dirty="0" err="1" smtClean="0">
                <a:solidFill>
                  <a:schemeClr val="bg1"/>
                </a:solidFill>
              </a:rPr>
              <a:t>знята</a:t>
            </a:r>
            <a:r>
              <a:rPr lang="ru-RU" dirty="0" smtClean="0">
                <a:solidFill>
                  <a:schemeClr val="bg1"/>
                </a:solidFill>
              </a:rPr>
              <a:t> </a:t>
            </a:r>
            <a:r>
              <a:rPr lang="ru-RU" dirty="0" err="1" smtClean="0">
                <a:solidFill>
                  <a:schemeClr val="bg1"/>
                </a:solidFill>
              </a:rPr>
              <a:t>з</a:t>
            </a:r>
            <a:r>
              <a:rPr lang="ru-RU" dirty="0" smtClean="0">
                <a:solidFill>
                  <a:schemeClr val="bg1"/>
                </a:solidFill>
              </a:rPr>
              <a:t> порядку денного – </a:t>
            </a:r>
            <a:r>
              <a:rPr lang="ru-RU" dirty="0" err="1" smtClean="0">
                <a:solidFill>
                  <a:schemeClr val="bg1"/>
                </a:solidFill>
              </a:rPr>
              <a:t>і</a:t>
            </a:r>
            <a:r>
              <a:rPr lang="ru-RU" dirty="0" smtClean="0">
                <a:solidFill>
                  <a:schemeClr val="bg1"/>
                </a:solidFill>
              </a:rPr>
              <a:t> в </a:t>
            </a:r>
            <a:r>
              <a:rPr lang="ru-RU" dirty="0" err="1" smtClean="0">
                <a:solidFill>
                  <a:schemeClr val="bg1"/>
                </a:solidFill>
              </a:rPr>
              <a:t>Києві</a:t>
            </a:r>
            <a:r>
              <a:rPr lang="ru-RU" dirty="0" smtClean="0">
                <a:solidFill>
                  <a:schemeClr val="bg1"/>
                </a:solidFill>
              </a:rPr>
              <a:t>, </a:t>
            </a:r>
            <a:r>
              <a:rPr lang="ru-RU" dirty="0" err="1" smtClean="0">
                <a:solidFill>
                  <a:schemeClr val="bg1"/>
                </a:solidFill>
              </a:rPr>
              <a:t>і</a:t>
            </a:r>
            <a:r>
              <a:rPr lang="ru-RU" dirty="0" smtClean="0">
                <a:solidFill>
                  <a:schemeClr val="bg1"/>
                </a:solidFill>
              </a:rPr>
              <a:t> </a:t>
            </a:r>
            <a:r>
              <a:rPr lang="ru-RU" dirty="0" err="1" smtClean="0">
                <a:solidFill>
                  <a:schemeClr val="bg1"/>
                </a:solidFill>
              </a:rPr>
              <a:t>в</a:t>
            </a:r>
            <a:r>
              <a:rPr lang="ru-RU" dirty="0" smtClean="0">
                <a:solidFill>
                  <a:schemeClr val="bg1"/>
                </a:solidFill>
              </a:rPr>
              <a:t> </a:t>
            </a:r>
            <a:r>
              <a:rPr lang="ru-RU" dirty="0" err="1" smtClean="0">
                <a:solidFill>
                  <a:schemeClr val="bg1"/>
                </a:solidFill>
              </a:rPr>
              <a:t>Москві</a:t>
            </a:r>
            <a:r>
              <a:rPr lang="ru-RU" dirty="0" smtClean="0">
                <a:solidFill>
                  <a:schemeClr val="bg1"/>
                </a:solidFill>
              </a:rPr>
              <a:t>, </a:t>
            </a:r>
            <a:r>
              <a:rPr lang="ru-RU" dirty="0" err="1" smtClean="0">
                <a:solidFill>
                  <a:schemeClr val="bg1"/>
                </a:solidFill>
              </a:rPr>
              <a:t>і</a:t>
            </a:r>
            <a:r>
              <a:rPr lang="ru-RU" dirty="0" smtClean="0">
                <a:solidFill>
                  <a:schemeClr val="bg1"/>
                </a:solidFill>
              </a:rPr>
              <a:t> </a:t>
            </a:r>
            <a:r>
              <a:rPr lang="ru-RU" dirty="0" err="1" smtClean="0">
                <a:solidFill>
                  <a:schemeClr val="bg1"/>
                </a:solidFill>
              </a:rPr>
              <a:t>в</a:t>
            </a:r>
            <a:r>
              <a:rPr lang="ru-RU" dirty="0" smtClean="0">
                <a:solidFill>
                  <a:schemeClr val="bg1"/>
                </a:solidFill>
              </a:rPr>
              <a:t> </a:t>
            </a:r>
            <a:r>
              <a:rPr lang="ru-RU" dirty="0" err="1" smtClean="0">
                <a:solidFill>
                  <a:schemeClr val="bg1"/>
                </a:solidFill>
              </a:rPr>
              <a:t>західних</a:t>
            </a:r>
            <a:r>
              <a:rPr lang="ru-RU" dirty="0" smtClean="0">
                <a:solidFill>
                  <a:schemeClr val="bg1"/>
                </a:solidFill>
              </a:rPr>
              <a:t> </a:t>
            </a:r>
            <a:r>
              <a:rPr lang="ru-RU" dirty="0" err="1" smtClean="0">
                <a:solidFill>
                  <a:schemeClr val="bg1"/>
                </a:solidFill>
              </a:rPr>
              <a:t>столицях</a:t>
            </a:r>
            <a:r>
              <a:rPr lang="ru-RU" dirty="0" smtClean="0">
                <a:solidFill>
                  <a:schemeClr val="bg1"/>
                </a:solidFill>
              </a:rPr>
              <a:t> </a:t>
            </a:r>
            <a:r>
              <a:rPr lang="ru-RU" dirty="0" err="1" smtClean="0">
                <a:solidFill>
                  <a:schemeClr val="bg1"/>
                </a:solidFill>
              </a:rPr>
              <a:t>чудово</a:t>
            </a:r>
            <a:r>
              <a:rPr lang="ru-RU" dirty="0" smtClean="0">
                <a:solidFill>
                  <a:schemeClr val="bg1"/>
                </a:solidFill>
              </a:rPr>
              <a:t> </a:t>
            </a:r>
            <a:r>
              <a:rPr lang="ru-RU" dirty="0" err="1" smtClean="0">
                <a:solidFill>
                  <a:schemeClr val="bg1"/>
                </a:solidFill>
              </a:rPr>
              <a:t>розуміють</a:t>
            </a:r>
            <a:r>
              <a:rPr lang="ru-RU" dirty="0" smtClean="0">
                <a:solidFill>
                  <a:schemeClr val="bg1"/>
                </a:solidFill>
              </a:rPr>
              <a:t> (</a:t>
            </a:r>
            <a:r>
              <a:rPr lang="ru-RU" dirty="0" err="1" smtClean="0">
                <a:solidFill>
                  <a:schemeClr val="bg1"/>
                </a:solidFill>
              </a:rPr>
              <a:t>і</a:t>
            </a:r>
            <a:r>
              <a:rPr lang="ru-RU" dirty="0" smtClean="0">
                <a:solidFill>
                  <a:schemeClr val="bg1"/>
                </a:solidFill>
              </a:rPr>
              <a:t> часто </a:t>
            </a:r>
            <a:r>
              <a:rPr lang="ru-RU" dirty="0" err="1" smtClean="0">
                <a:solidFill>
                  <a:schemeClr val="bg1"/>
                </a:solidFill>
              </a:rPr>
              <a:t>говорять</a:t>
            </a:r>
            <a:r>
              <a:rPr lang="ru-RU" dirty="0" smtClean="0">
                <a:solidFill>
                  <a:schemeClr val="bg1"/>
                </a:solidFill>
              </a:rPr>
              <a:t> </a:t>
            </a:r>
            <a:r>
              <a:rPr lang="ru-RU" dirty="0" err="1" smtClean="0">
                <a:solidFill>
                  <a:schemeClr val="bg1"/>
                </a:solidFill>
              </a:rPr>
              <a:t>відкрито</a:t>
            </a:r>
            <a:r>
              <a:rPr lang="ru-RU" dirty="0" smtClean="0">
                <a:solidFill>
                  <a:schemeClr val="bg1"/>
                </a:solidFill>
              </a:rPr>
              <a:t>), </a:t>
            </a:r>
            <a:r>
              <a:rPr lang="ru-RU" dirty="0" err="1" smtClean="0">
                <a:solidFill>
                  <a:schemeClr val="bg1"/>
                </a:solidFill>
              </a:rPr>
              <a:t>що</a:t>
            </a:r>
            <a:r>
              <a:rPr lang="ru-RU" dirty="0" smtClean="0">
                <a:solidFill>
                  <a:schemeClr val="bg1"/>
                </a:solidFill>
              </a:rPr>
              <a:t> </a:t>
            </a:r>
            <a:r>
              <a:rPr lang="ru-RU" dirty="0" err="1" smtClean="0">
                <a:solidFill>
                  <a:schemeClr val="bg1"/>
                </a:solidFill>
              </a:rPr>
              <a:t>найближчим</a:t>
            </a:r>
            <a:r>
              <a:rPr lang="ru-RU" dirty="0" smtClean="0">
                <a:solidFill>
                  <a:schemeClr val="bg1"/>
                </a:solidFill>
              </a:rPr>
              <a:t> часом все буде </a:t>
            </a:r>
            <a:r>
              <a:rPr lang="ru-RU" dirty="0" err="1" smtClean="0">
                <a:solidFill>
                  <a:schemeClr val="bg1"/>
                </a:solidFill>
              </a:rPr>
              <a:t>визначатися</a:t>
            </a:r>
            <a:r>
              <a:rPr lang="ru-RU" dirty="0" smtClean="0">
                <a:solidFill>
                  <a:schemeClr val="bg1"/>
                </a:solidFill>
              </a:rPr>
              <a:t> </a:t>
            </a:r>
            <a:r>
              <a:rPr lang="ru-RU" dirty="0" err="1" smtClean="0">
                <a:solidFill>
                  <a:schemeClr val="bg1"/>
                </a:solidFill>
              </a:rPr>
              <a:t>лише</a:t>
            </a:r>
            <a:r>
              <a:rPr lang="ru-RU" dirty="0" smtClean="0">
                <a:solidFill>
                  <a:schemeClr val="bg1"/>
                </a:solidFill>
              </a:rPr>
              <a:t> на </a:t>
            </a:r>
            <a:r>
              <a:rPr lang="ru-RU" dirty="0" err="1" smtClean="0">
                <a:solidFill>
                  <a:schemeClr val="bg1"/>
                </a:solidFill>
              </a:rPr>
              <a:t>полі</a:t>
            </a:r>
            <a:r>
              <a:rPr lang="ru-RU" dirty="0" smtClean="0">
                <a:solidFill>
                  <a:schemeClr val="bg1"/>
                </a:solidFill>
              </a:rPr>
              <a:t> бою. Переговори про </a:t>
            </a:r>
            <a:r>
              <a:rPr lang="ru-RU" dirty="0" err="1" smtClean="0">
                <a:solidFill>
                  <a:schemeClr val="bg1"/>
                </a:solidFill>
              </a:rPr>
              <a:t>отримання</a:t>
            </a:r>
            <a:r>
              <a:rPr lang="ru-RU" dirty="0" smtClean="0">
                <a:solidFill>
                  <a:schemeClr val="bg1"/>
                </a:solidFill>
              </a:rPr>
              <a:t> </a:t>
            </a:r>
            <a:r>
              <a:rPr lang="ru-RU" dirty="0" err="1" smtClean="0">
                <a:solidFill>
                  <a:schemeClr val="bg1"/>
                </a:solidFill>
              </a:rPr>
              <a:t>Україною</a:t>
            </a:r>
            <a:r>
              <a:rPr lang="ru-RU" dirty="0" smtClean="0">
                <a:solidFill>
                  <a:schemeClr val="bg1"/>
                </a:solidFill>
              </a:rPr>
              <a:t> </a:t>
            </a:r>
            <a:r>
              <a:rPr lang="ru-RU" dirty="0" err="1" smtClean="0">
                <a:solidFill>
                  <a:schemeClr val="bg1"/>
                </a:solidFill>
              </a:rPr>
              <a:t>поствоєнних</a:t>
            </a:r>
            <a:r>
              <a:rPr lang="ru-RU" dirty="0" smtClean="0">
                <a:solidFill>
                  <a:schemeClr val="bg1"/>
                </a:solidFill>
              </a:rPr>
              <a:t> </a:t>
            </a:r>
            <a:r>
              <a:rPr lang="ru-RU" dirty="0" err="1" smtClean="0">
                <a:solidFill>
                  <a:schemeClr val="bg1"/>
                </a:solidFill>
              </a:rPr>
              <a:t>гарантій</a:t>
            </a:r>
            <a:r>
              <a:rPr lang="ru-RU" dirty="0" smtClean="0">
                <a:solidFill>
                  <a:schemeClr val="bg1"/>
                </a:solidFill>
              </a:rPr>
              <a:t> </a:t>
            </a:r>
            <a:r>
              <a:rPr lang="ru-RU" dirty="0" err="1" smtClean="0">
                <a:solidFill>
                  <a:schemeClr val="bg1"/>
                </a:solidFill>
              </a:rPr>
              <a:t>безпеки</a:t>
            </a:r>
            <a:r>
              <a:rPr lang="ru-RU" dirty="0" smtClean="0">
                <a:solidFill>
                  <a:schemeClr val="bg1"/>
                </a:solidFill>
              </a:rPr>
              <a:t> </a:t>
            </a:r>
            <a:r>
              <a:rPr lang="ru-RU" dirty="0" err="1" smtClean="0">
                <a:solidFill>
                  <a:schemeClr val="bg1"/>
                </a:solidFill>
              </a:rPr>
              <a:t>з</a:t>
            </a:r>
            <a:r>
              <a:rPr lang="ru-RU" dirty="0" smtClean="0">
                <a:solidFill>
                  <a:schemeClr val="bg1"/>
                </a:solidFill>
              </a:rPr>
              <a:t> порядку денного не </a:t>
            </a:r>
            <a:r>
              <a:rPr lang="ru-RU" dirty="0" err="1" smtClean="0">
                <a:solidFill>
                  <a:schemeClr val="bg1"/>
                </a:solidFill>
              </a:rPr>
              <a:t>зняті</a:t>
            </a:r>
            <a:r>
              <a:rPr lang="ru-RU" dirty="0" smtClean="0">
                <a:solidFill>
                  <a:schemeClr val="bg1"/>
                </a:solidFill>
              </a:rPr>
              <a:t>, </a:t>
            </a:r>
            <a:r>
              <a:rPr lang="ru-RU" dirty="0" err="1" smtClean="0">
                <a:solidFill>
                  <a:schemeClr val="bg1"/>
                </a:solidFill>
              </a:rPr>
              <a:t>ця</a:t>
            </a:r>
            <a:r>
              <a:rPr lang="ru-RU" dirty="0" smtClean="0">
                <a:solidFill>
                  <a:schemeClr val="bg1"/>
                </a:solidFill>
              </a:rPr>
              <a:t> тема регулярно </a:t>
            </a:r>
            <a:r>
              <a:rPr lang="ru-RU" dirty="0" err="1" smtClean="0">
                <a:solidFill>
                  <a:schemeClr val="bg1"/>
                </a:solidFill>
              </a:rPr>
              <a:t>обговорюється</a:t>
            </a:r>
            <a:r>
              <a:rPr lang="ru-RU" dirty="0" smtClean="0">
                <a:solidFill>
                  <a:schemeClr val="bg1"/>
                </a:solidFill>
              </a:rPr>
              <a:t> на </a:t>
            </a:r>
            <a:r>
              <a:rPr lang="ru-RU" dirty="0" err="1" smtClean="0">
                <a:solidFill>
                  <a:schemeClr val="bg1"/>
                </a:solidFill>
              </a:rPr>
              <a:t>найвищому</a:t>
            </a:r>
            <a:r>
              <a:rPr lang="ru-RU" dirty="0" smtClean="0">
                <a:solidFill>
                  <a:schemeClr val="bg1"/>
                </a:solidFill>
              </a:rPr>
              <a:t> </a:t>
            </a:r>
            <a:r>
              <a:rPr lang="ru-RU" dirty="0" err="1" smtClean="0">
                <a:solidFill>
                  <a:schemeClr val="bg1"/>
                </a:solidFill>
              </a:rPr>
              <a:t>рівні</a:t>
            </a:r>
            <a:r>
              <a:rPr lang="ru-RU" dirty="0" smtClean="0">
                <a:solidFill>
                  <a:schemeClr val="bg1"/>
                </a:solidFill>
              </a:rPr>
              <a:t>. Детально про </a:t>
            </a:r>
            <a:r>
              <a:rPr lang="ru-RU" dirty="0" err="1" smtClean="0">
                <a:solidFill>
                  <a:schemeClr val="bg1"/>
                </a:solidFill>
              </a:rPr>
              <a:t>це</a:t>
            </a:r>
            <a:r>
              <a:rPr lang="ru-RU" dirty="0" smtClean="0">
                <a:solidFill>
                  <a:schemeClr val="bg1"/>
                </a:solidFill>
              </a:rPr>
              <a:t> </a:t>
            </a:r>
            <a:r>
              <a:rPr lang="ru-RU" dirty="0" smtClean="0">
                <a:solidFill>
                  <a:schemeClr val="bg1"/>
                </a:solidFill>
                <a:hlinkClick r:id="rId3"/>
              </a:rPr>
              <a:t>в </a:t>
            </a:r>
            <a:r>
              <a:rPr lang="ru-RU" dirty="0" err="1" smtClean="0">
                <a:solidFill>
                  <a:schemeClr val="bg1"/>
                </a:solidFill>
                <a:hlinkClick r:id="rId3"/>
              </a:rPr>
              <a:t>інтерв'ю</a:t>
            </a:r>
            <a:r>
              <a:rPr lang="ru-RU" dirty="0" smtClean="0">
                <a:solidFill>
                  <a:schemeClr val="bg1"/>
                </a:solidFill>
                <a:hlinkClick r:id="rId3"/>
              </a:rPr>
              <a:t> </a:t>
            </a:r>
            <a:r>
              <a:rPr lang="ru-RU" dirty="0" err="1" smtClean="0">
                <a:solidFill>
                  <a:schemeClr val="bg1"/>
                </a:solidFill>
                <a:hlinkClick r:id="rId3"/>
              </a:rPr>
              <a:t>РБК-Україна</a:t>
            </a:r>
            <a:r>
              <a:rPr lang="ru-RU" dirty="0" smtClean="0">
                <a:solidFill>
                  <a:schemeClr val="bg1"/>
                </a:solidFill>
              </a:rPr>
              <a:t> на початку </a:t>
            </a:r>
            <a:r>
              <a:rPr lang="ru-RU" dirty="0" err="1" smtClean="0">
                <a:solidFill>
                  <a:schemeClr val="bg1"/>
                </a:solidFill>
              </a:rPr>
              <a:t>травня</a:t>
            </a:r>
            <a:r>
              <a:rPr lang="ru-RU" dirty="0" smtClean="0">
                <a:solidFill>
                  <a:schemeClr val="bg1"/>
                </a:solidFill>
              </a:rPr>
              <a:t> </a:t>
            </a:r>
            <a:r>
              <a:rPr lang="ru-RU" dirty="0" err="1" smtClean="0">
                <a:solidFill>
                  <a:schemeClr val="bg1"/>
                </a:solidFill>
              </a:rPr>
              <a:t>розповідав</a:t>
            </a:r>
            <a:r>
              <a:rPr lang="ru-RU" dirty="0" smtClean="0">
                <a:solidFill>
                  <a:schemeClr val="bg1"/>
                </a:solidFill>
              </a:rPr>
              <a:t> </a:t>
            </a:r>
            <a:r>
              <a:rPr lang="ru-RU" dirty="0" err="1" smtClean="0">
                <a:solidFill>
                  <a:schemeClr val="bg1"/>
                </a:solidFill>
              </a:rPr>
              <a:t>Андрій</a:t>
            </a:r>
            <a:r>
              <a:rPr lang="ru-RU" dirty="0" smtClean="0">
                <a:solidFill>
                  <a:schemeClr val="bg1"/>
                </a:solidFill>
              </a:rPr>
              <a:t> </a:t>
            </a:r>
            <a:r>
              <a:rPr lang="ru-RU" dirty="0" err="1" smtClean="0">
                <a:solidFill>
                  <a:schemeClr val="bg1"/>
                </a:solidFill>
              </a:rPr>
              <a:t>Єрмак</a:t>
            </a:r>
            <a:r>
              <a:rPr lang="ru-RU" dirty="0" smtClean="0">
                <a:solidFill>
                  <a:schemeClr val="bg1"/>
                </a:solidFill>
              </a:rPr>
              <a:t>. Але </a:t>
            </a:r>
            <a:r>
              <a:rPr lang="ru-RU" dirty="0" err="1" smtClean="0">
                <a:solidFill>
                  <a:schemeClr val="bg1"/>
                </a:solidFill>
              </a:rPr>
              <a:t>з</a:t>
            </a:r>
            <a:r>
              <a:rPr lang="ru-RU" dirty="0" smtClean="0">
                <a:solidFill>
                  <a:schemeClr val="bg1"/>
                </a:solidFill>
              </a:rPr>
              <a:t> </a:t>
            </a:r>
            <a:r>
              <a:rPr lang="ru-RU" dirty="0" err="1" smtClean="0">
                <a:solidFill>
                  <a:schemeClr val="bg1"/>
                </a:solidFill>
              </a:rPr>
              <a:t>тієї</a:t>
            </a:r>
            <a:r>
              <a:rPr lang="ru-RU" dirty="0" smtClean="0">
                <a:solidFill>
                  <a:schemeClr val="bg1"/>
                </a:solidFill>
              </a:rPr>
              <a:t> ж причини – зараз все </a:t>
            </a:r>
            <a:r>
              <a:rPr lang="ru-RU" dirty="0" err="1" smtClean="0">
                <a:solidFill>
                  <a:schemeClr val="bg1"/>
                </a:solidFill>
              </a:rPr>
              <a:t>вирішується</a:t>
            </a:r>
            <a:r>
              <a:rPr lang="ru-RU" dirty="0" smtClean="0">
                <a:solidFill>
                  <a:schemeClr val="bg1"/>
                </a:solidFill>
              </a:rPr>
              <a:t> в боях, а не за столом </a:t>
            </a:r>
            <a:r>
              <a:rPr lang="ru-RU" dirty="0" err="1" smtClean="0">
                <a:solidFill>
                  <a:schemeClr val="bg1"/>
                </a:solidFill>
              </a:rPr>
              <a:t>переговорів</a:t>
            </a:r>
            <a:r>
              <a:rPr lang="ru-RU" dirty="0" smtClean="0">
                <a:solidFill>
                  <a:schemeClr val="bg1"/>
                </a:solidFill>
              </a:rPr>
              <a:t> – </a:t>
            </a:r>
            <a:r>
              <a:rPr lang="ru-RU" dirty="0" err="1" smtClean="0">
                <a:solidFill>
                  <a:schemeClr val="bg1"/>
                </a:solidFill>
              </a:rPr>
              <a:t>її</a:t>
            </a:r>
            <a:r>
              <a:rPr lang="ru-RU" dirty="0" smtClean="0">
                <a:solidFill>
                  <a:schemeClr val="bg1"/>
                </a:solidFill>
              </a:rPr>
              <a:t> </a:t>
            </a:r>
            <a:r>
              <a:rPr lang="ru-RU" dirty="0" err="1" smtClean="0">
                <a:solidFill>
                  <a:schemeClr val="bg1"/>
                </a:solidFill>
              </a:rPr>
              <a:t>актуальність</a:t>
            </a:r>
            <a:r>
              <a:rPr lang="ru-RU" dirty="0" smtClean="0">
                <a:solidFill>
                  <a:schemeClr val="bg1"/>
                </a:solidFill>
              </a:rPr>
              <a:t> </a:t>
            </a:r>
            <a:r>
              <a:rPr lang="ru-RU" dirty="0" err="1" smtClean="0">
                <a:solidFill>
                  <a:schemeClr val="bg1"/>
                </a:solidFill>
              </a:rPr>
              <a:t>дещо</a:t>
            </a:r>
            <a:r>
              <a:rPr lang="ru-RU" dirty="0" smtClean="0">
                <a:solidFill>
                  <a:schemeClr val="bg1"/>
                </a:solidFill>
              </a:rPr>
              <a:t> </a:t>
            </a:r>
            <a:r>
              <a:rPr lang="ru-RU" dirty="0" err="1" smtClean="0">
                <a:solidFill>
                  <a:schemeClr val="bg1"/>
                </a:solidFill>
              </a:rPr>
              <a:t>знизилася</a:t>
            </a:r>
            <a:r>
              <a:rPr lang="ru-RU" dirty="0" smtClean="0">
                <a:solidFill>
                  <a:schemeClr val="bg1"/>
                </a:solidFill>
              </a:rPr>
              <a:t>.</a:t>
            </a:r>
            <a:endParaRPr lang="uk-UA" dirty="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559</TotalTime>
  <Words>1992</Words>
  <PresentationFormat>Экран (4:3)</PresentationFormat>
  <Paragraphs>118</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Апекс</vt:lpstr>
      <vt:lpstr>Розгортання дипломатичної боротьби України.  </vt:lpstr>
      <vt:lpstr>Слайд 2</vt:lpstr>
      <vt:lpstr>Слайд 3</vt:lpstr>
      <vt:lpstr>Слайд 4</vt:lpstr>
      <vt:lpstr>Слайд 5</vt:lpstr>
      <vt:lpstr>Онлайн-звернення Президента України Володимира Зеленського </vt:lpstr>
      <vt:lpstr>Слайд 7</vt:lpstr>
      <vt:lpstr>Слайд 8</vt:lpstr>
      <vt:lpstr>Слайд 9</vt:lpstr>
      <vt:lpstr>ПОСИЛЕННЯ САНКЦІЙ ПРОТИ РОСІЇ</vt:lpstr>
      <vt:lpstr>Слайд 11</vt:lpstr>
      <vt:lpstr>Слайд 12</vt:lpstr>
      <vt:lpstr>Повсякдення в умовах війни: індивідуальний досвід, стратегії виживання та протистояння.</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Переселенці </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Повсякдення в умовах війни: індивідуальний досвід, стратегії виживання та протистояння.  Колабораційна діяльність і кримінальна відповідальність за неї.  Рух Опору на тимчасово окупованих територіях.  Біженці та вимушені переселенці.  Примусове переселення громадян України до РФ.  Гуманітарна підтримка біженців в країнах ЄС. </dc:title>
  <dc:creator>Administrator</dc:creator>
  <cp:lastModifiedBy>Administrator</cp:lastModifiedBy>
  <cp:revision>63</cp:revision>
  <dcterms:created xsi:type="dcterms:W3CDTF">2023-04-05T08:59:36Z</dcterms:created>
  <dcterms:modified xsi:type="dcterms:W3CDTF">2024-01-31T12:39:45Z</dcterms:modified>
</cp:coreProperties>
</file>