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0" r:id="rId3"/>
    <p:sldId id="276" r:id="rId4"/>
    <p:sldId id="274" r:id="rId5"/>
    <p:sldId id="272" r:id="rId6"/>
    <p:sldId id="277" r:id="rId7"/>
    <p:sldId id="271" r:id="rId8"/>
    <p:sldId id="260" r:id="rId9"/>
    <p:sldId id="261" r:id="rId10"/>
    <p:sldId id="262" r:id="rId11"/>
    <p:sldId id="266" r:id="rId12"/>
    <p:sldId id="264" r:id="rId13"/>
    <p:sldId id="265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:\Мои Документы\Бальзак\картинки\blzc3.jpg"/>
          <p:cNvPicPr>
            <a:picLocks noChangeAspect="1" noChangeArrowheads="1"/>
          </p:cNvPicPr>
          <p:nvPr/>
        </p:nvPicPr>
        <p:blipFill rotWithShape="1">
          <a:blip r:embed="rId2" cstate="print"/>
          <a:srcRect b="7730"/>
          <a:stretch/>
        </p:blipFill>
        <p:spPr bwMode="auto">
          <a:xfrm>
            <a:off x="600754" y="1556792"/>
            <a:ext cx="3096344" cy="4630252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3" name="Picture 2" descr="I:\Мои Документы\Бальзак\бальзак портрет2.png"/>
          <p:cNvPicPr>
            <a:picLocks noChangeAspect="1" noChangeArrowheads="1"/>
          </p:cNvPicPr>
          <p:nvPr/>
        </p:nvPicPr>
        <p:blipFill>
          <a:blip r:embed="rId3" cstate="print"/>
          <a:srcRect l="7461" r="21050"/>
          <a:stretch>
            <a:fillRect/>
          </a:stretch>
        </p:blipFill>
        <p:spPr bwMode="auto">
          <a:xfrm>
            <a:off x="4596174" y="1783686"/>
            <a:ext cx="3834531" cy="41764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620688"/>
            <a:ext cx="7650954" cy="50405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44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Образ Гобсека у  повісті О. де Бальзака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763688" y="332656"/>
            <a:ext cx="532859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Будинок  Гобсека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419872" y="1071025"/>
            <a:ext cx="5470136" cy="5201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1" u="none" strike="noStrike" kern="1200" cap="none" spc="0" normalizeH="0" baseline="0" noProof="0">
                <a:ln>
                  <a:noFill/>
                </a:ln>
                <a:solidFill>
                  <a:srgbClr val="4C2A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Живе Гобсек у «похмурому, вологому будинку без подвір'я, всі вікна якого виходять на вулицю»; у довгий коридор виходять двері кімнат, схожих на монастирські келії, освітлені малесенькими віконцями.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1" u="none" strike="noStrike" kern="1200" cap="none" spc="0" normalizeH="0" baseline="0" noProof="0">
                <a:ln>
                  <a:noFill/>
                </a:ln>
                <a:solidFill>
                  <a:srgbClr val="4C2A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«Дім та його мешканець (Гобсек) пасували один до одного — як ото скеля та приліплена до неї устриця».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1" u="none" strike="noStrike" kern="1200" cap="none" spc="0" normalizeH="0" baseline="0" noProof="0">
                <a:ln>
                  <a:noFill/>
                </a:ln>
                <a:solidFill>
                  <a:srgbClr val="4C2A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Його кімната, де все було охайне і потерте, починаючи з зеленого сукна на письмовому столі - до килима над ліжком, скидалася на холодну оселю самотньої старої діви. Узимку головешки  в  каміні,  завжди  присипані  купкою попелу, диміли, ніколи не розгоряючись полум'ям.</a:t>
            </a:r>
            <a:endParaRPr kumimoji="0" lang="uk-UA" sz="1900" b="1" i="1" u="none" strike="noStrike" kern="1200" cap="none" spc="0" normalizeH="0" baseline="0" noProof="0" dirty="0">
              <a:ln>
                <a:noFill/>
              </a:ln>
              <a:solidFill>
                <a:srgbClr val="4C2A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Picture 2" descr="I:\Мои Документы\Бальзак\картинки\big_94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22482" r="9494" b="17855"/>
          <a:stretch/>
        </p:blipFill>
        <p:spPr bwMode="auto">
          <a:xfrm flipH="1">
            <a:off x="730534" y="1212995"/>
            <a:ext cx="2066307" cy="22325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:\Мои Документы\Бальзак\картинки\гобсек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/>
          <a:stretch/>
        </p:blipFill>
        <p:spPr bwMode="auto">
          <a:xfrm>
            <a:off x="528589" y="3533978"/>
            <a:ext cx="2664296" cy="27384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6589" y="301713"/>
            <a:ext cx="6498155" cy="576064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Назви-метафори Гобсека</a:t>
            </a:r>
          </a:p>
        </p:txBody>
      </p:sp>
      <p:pic>
        <p:nvPicPr>
          <p:cNvPr id="3" name="Picture 2" descr="I:\Мои Документы\Бальзак\картинки\гобсек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5538" r="5650" b="4691"/>
          <a:stretch/>
        </p:blipFill>
        <p:spPr bwMode="auto">
          <a:xfrm>
            <a:off x="2741265" y="2067672"/>
            <a:ext cx="3724078" cy="31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932451" y="1124744"/>
            <a:ext cx="1996475" cy="635750"/>
            <a:chOff x="251527" y="16"/>
            <a:chExt cx="3222346" cy="155721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«глитай» </a:t>
              </a:r>
              <a:endParaRPr lang="ru-RU" sz="2200" b="1" kern="1200" dirty="0">
                <a:solidFill>
                  <a:srgbClr val="603500"/>
                </a:solidFill>
                <a:latin typeface="Georgia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491880" y="1117884"/>
            <a:ext cx="1996475" cy="616674"/>
            <a:chOff x="251527" y="16"/>
            <a:chExt cx="3222346" cy="155721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«скнара»</a:t>
              </a:r>
              <a:endParaRPr lang="ru-RU" sz="2200" b="1" kern="1200" dirty="0">
                <a:solidFill>
                  <a:srgbClr val="603500"/>
                </a:solidFill>
                <a:latin typeface="Georgia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228184" y="1124744"/>
            <a:ext cx="2027252" cy="635856"/>
            <a:chOff x="251527" y="16"/>
            <a:chExt cx="3222346" cy="155721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51527" y="45624"/>
              <a:ext cx="317673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«жмикрут»</a:t>
              </a:r>
              <a:endParaRPr lang="ru-RU" sz="2200" b="1" kern="1200" dirty="0">
                <a:solidFill>
                  <a:srgbClr val="603500"/>
                </a:solidFill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2904" y="2067672"/>
            <a:ext cx="1996475" cy="635856"/>
            <a:chOff x="251527" y="16"/>
            <a:chExt cx="3222346" cy="155721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«золотий ідол»</a:t>
              </a:r>
              <a:endParaRPr lang="ru-RU" sz="2200" b="1" kern="1200" dirty="0">
                <a:solidFill>
                  <a:srgbClr val="603500"/>
                </a:solidFill>
                <a:latin typeface="Georgia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2253" y="2916428"/>
            <a:ext cx="2027252" cy="635856"/>
            <a:chOff x="251527" y="16"/>
            <a:chExt cx="3222346" cy="155721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«створіння нице»</a:t>
              </a:r>
              <a:endParaRPr lang="ru-RU" sz="2200" b="1" kern="1200" dirty="0">
                <a:solidFill>
                  <a:srgbClr val="603500"/>
                </a:solidFill>
                <a:latin typeface="Georgia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9099" y="3826505"/>
            <a:ext cx="2027252" cy="635856"/>
            <a:chOff x="251527" y="16"/>
            <a:chExt cx="3222346" cy="155721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«створіння шляхетне»</a:t>
              </a:r>
              <a:endParaRPr lang="ru-RU" sz="2200" b="1" kern="1200" dirty="0">
                <a:solidFill>
                  <a:srgbClr val="603500"/>
                </a:solidFill>
                <a:latin typeface="Georgia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52253" y="4722033"/>
            <a:ext cx="2073446" cy="635856"/>
            <a:chOff x="251527" y="16"/>
            <a:chExt cx="3222346" cy="155721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«справжній удав»</a:t>
              </a:r>
              <a:endParaRPr lang="ru-RU" sz="2200" b="1" kern="1200" dirty="0">
                <a:solidFill>
                  <a:srgbClr val="603500"/>
                </a:solidFill>
                <a:latin typeface="Georgia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626599" y="2088319"/>
            <a:ext cx="2027252" cy="635856"/>
            <a:chOff x="251527" y="16"/>
            <a:chExt cx="3222346" cy="155721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«докір сумління»</a:t>
              </a:r>
              <a:endParaRPr lang="ru-RU" sz="2200" b="1" kern="1200" dirty="0">
                <a:solidFill>
                  <a:srgbClr val="603500"/>
                </a:solidFill>
                <a:latin typeface="Georgia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715425" y="2960639"/>
            <a:ext cx="1996475" cy="635856"/>
            <a:chOff x="251527" y="16"/>
            <a:chExt cx="3222346" cy="155721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«людина-автомат»</a:t>
              </a:r>
              <a:endParaRPr lang="ru-RU" sz="2200" b="1" kern="1200" dirty="0">
                <a:solidFill>
                  <a:srgbClr val="603500"/>
                </a:solidFill>
                <a:latin typeface="Georgia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97683" y="3800575"/>
            <a:ext cx="2031962" cy="635856"/>
            <a:chOff x="251527" y="16"/>
            <a:chExt cx="3222346" cy="1557219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«людина-вексель»</a:t>
              </a:r>
              <a:endParaRPr lang="ru-RU" sz="2200" b="1" kern="1200" dirty="0">
                <a:solidFill>
                  <a:srgbClr val="603500"/>
                </a:solidFill>
                <a:latin typeface="Georgia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62055" y="4676066"/>
            <a:ext cx="2124877" cy="635856"/>
            <a:chOff x="251527" y="16"/>
            <a:chExt cx="3222346" cy="1557219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«привид помсти»</a:t>
              </a:r>
              <a:endParaRPr lang="ru-RU" sz="2200" b="1" kern="1200" dirty="0">
                <a:solidFill>
                  <a:srgbClr val="603500"/>
                </a:solidFill>
                <a:latin typeface="Georgia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286169" y="5606513"/>
            <a:ext cx="2525737" cy="635856"/>
            <a:chOff x="251527" y="16"/>
            <a:chExt cx="3222346" cy="1557219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«філософ зі школи циніків»</a:t>
              </a:r>
              <a:endParaRPr lang="ru-RU" sz="2200" b="1" kern="1200" dirty="0">
                <a:solidFill>
                  <a:srgbClr val="603500"/>
                </a:solidFill>
                <a:latin typeface="Georgia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666434" y="5619367"/>
            <a:ext cx="3527155" cy="623162"/>
            <a:chOff x="251527" y="16"/>
            <a:chExt cx="3222346" cy="1557219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«голландець, гідний пензля Рембрандта»</a:t>
              </a:r>
              <a:endParaRPr lang="ru-RU" sz="2200" b="1" kern="1200" dirty="0">
                <a:solidFill>
                  <a:srgbClr val="603500"/>
                </a:solidFill>
                <a:latin typeface="Georgia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60665" y="5604198"/>
            <a:ext cx="2228155" cy="635856"/>
            <a:chOff x="251527" y="16"/>
            <a:chExt cx="3257063" cy="155721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Скругленный прямоугольник 4"/>
            <p:cNvSpPr/>
            <p:nvPr/>
          </p:nvSpPr>
          <p:spPr>
            <a:xfrm>
              <a:off x="297136" y="45624"/>
              <a:ext cx="3211454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«казкове страховище»</a:t>
              </a:r>
              <a:endParaRPr lang="ru-RU" sz="2200" b="1" kern="1200" dirty="0">
                <a:solidFill>
                  <a:srgbClr val="60350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картинки колекція\деньги\024335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9" y="268454"/>
            <a:ext cx="1008112" cy="64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0291" y="332656"/>
            <a:ext cx="6912768" cy="4320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uk-UA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Життєвий кодекс» Гобсека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7" descr="T11vz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349" y="1111186"/>
            <a:ext cx="2192890" cy="15977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Мои Документы\Бальзак\картинки\гобсе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349" y="2996952"/>
            <a:ext cx="2221662" cy="30904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698638" y="824520"/>
            <a:ext cx="6057485" cy="864095"/>
            <a:chOff x="2274093" y="1219200"/>
            <a:chExt cx="1547812" cy="2641600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274093" y="1219200"/>
              <a:ext cx="1547812" cy="264160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319427" y="1264534"/>
              <a:ext cx="1457144" cy="25509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  <a:sp3d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i="1" dirty="0">
                  <a:solidFill>
                    <a:srgbClr val="603500"/>
                  </a:solidFill>
                  <a:latin typeface="Georgia" pitchFamily="18" charset="0"/>
                </a:rPr>
                <a:t>«Незрушне лише одне почуття, яким нас наділила природа,— інстинкт самозбереження».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689344" y="1791633"/>
            <a:ext cx="6057485" cy="678435"/>
            <a:chOff x="2274093" y="1219200"/>
            <a:chExt cx="1547812" cy="2641600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274093" y="1219200"/>
              <a:ext cx="1547812" cy="264160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319427" y="1264534"/>
              <a:ext cx="1457144" cy="25509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  <a:sp3d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i="1" dirty="0">
                  <a:solidFill>
                    <a:srgbClr val="603500"/>
                  </a:solidFill>
                  <a:latin typeface="Georgia" pitchFamily="18" charset="0"/>
                </a:rPr>
                <a:t>«Усякі ваші переконання та правила моралі — пусті слова».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677469" y="2571960"/>
            <a:ext cx="6057485" cy="681880"/>
            <a:chOff x="2274093" y="1219200"/>
            <a:chExt cx="1547812" cy="2641600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274093" y="1219200"/>
              <a:ext cx="1547812" cy="264160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319427" y="1264534"/>
              <a:ext cx="1457144" cy="25509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  <a:sp3d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i="1" dirty="0">
                  <a:solidFill>
                    <a:srgbClr val="603500"/>
                  </a:solidFill>
                  <a:latin typeface="Georgia" pitchFamily="18" charset="0"/>
                </a:rPr>
                <a:t>«Влада і втіха — хіба не основи нашого нового суспільного ладу?»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698195" y="3419556"/>
            <a:ext cx="6057485" cy="652386"/>
            <a:chOff x="2274093" y="1219200"/>
            <a:chExt cx="1547812" cy="2641600"/>
          </a:xfrm>
          <a:scene3d>
            <a:camera prst="orthographicFront"/>
            <a:lightRig rig="flat" dir="t"/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274093" y="1219200"/>
              <a:ext cx="1547812" cy="264160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319427" y="1264534"/>
              <a:ext cx="1457144" cy="25509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  <a:sp3d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i="1" dirty="0">
                  <a:solidFill>
                    <a:srgbClr val="603500"/>
                  </a:solidFill>
                  <a:latin typeface="Georgia" pitchFamily="18" charset="0"/>
                </a:rPr>
                <a:t>«У мене погляд, як у Господа Бога, я зазираю в душі».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698952" y="4110413"/>
            <a:ext cx="6057485" cy="1182700"/>
            <a:chOff x="2274093" y="1219200"/>
            <a:chExt cx="1547812" cy="2641600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274093" y="1219200"/>
              <a:ext cx="1547812" cy="264160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2319427" y="1264534"/>
              <a:ext cx="1457144" cy="25509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  <a:sp3d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i="1" dirty="0">
                  <a:solidFill>
                    <a:srgbClr val="603500"/>
                  </a:solidFill>
                  <a:latin typeface="Georgia" pitchFamily="18" charset="0"/>
                </a:rPr>
                <a:t>«Повсюди точиться боротьба між бідними і багатими вона неминуча. Отож краще самому визискувати, ніж дозволяти, щоб визискували тебе».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704778" y="5445224"/>
            <a:ext cx="6057485" cy="864095"/>
            <a:chOff x="2274093" y="1219200"/>
            <a:chExt cx="1547812" cy="2641600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274093" y="1219200"/>
              <a:ext cx="1547812" cy="264160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2319427" y="1264534"/>
              <a:ext cx="1457144" cy="25509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  <a:sp3d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i="1" dirty="0">
                  <a:solidFill>
                    <a:srgbClr val="603500"/>
                  </a:solidFill>
                  <a:latin typeface="Georgia" pitchFamily="18" charset="0"/>
                </a:rPr>
                <a:t>«Я володію світом, не стомлюючи себе, а світ не має наді мною ніякої влади».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Мои Документы\картинки колекція\деньги\1356fec66f7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955" y="338279"/>
            <a:ext cx="828327" cy="4999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15524" y="334168"/>
            <a:ext cx="6624736" cy="50405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tabLst>
                <a:tab pos="180975" algn="l"/>
              </a:tabLst>
              <a:defRPr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«Філософія золота» Гобсека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I:\Мои Документы\Бальзак\картинки\im6_b1.jpg"/>
          <p:cNvPicPr>
            <a:picLocks noChangeAspect="1" noChangeArrowheads="1"/>
          </p:cNvPicPr>
          <p:nvPr/>
        </p:nvPicPr>
        <p:blipFill rotWithShape="1">
          <a:blip r:embed="rId3" cstate="print"/>
          <a:srcRect l="9275" t="6754" r="8792" b="6447"/>
          <a:stretch/>
        </p:blipFill>
        <p:spPr bwMode="auto">
          <a:xfrm>
            <a:off x="427215" y="871828"/>
            <a:ext cx="2226568" cy="30782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F:\Мои Документы\Бальзак\картинки\357019.jpg"/>
          <p:cNvPicPr>
            <a:picLocks noChangeAspect="1" noChangeArrowheads="1"/>
          </p:cNvPicPr>
          <p:nvPr/>
        </p:nvPicPr>
        <p:blipFill rotWithShape="1">
          <a:blip r:embed="rId4" cstate="print"/>
          <a:srcRect t="13266" b="5302"/>
          <a:stretch/>
        </p:blipFill>
        <p:spPr bwMode="auto">
          <a:xfrm>
            <a:off x="478239" y="4054719"/>
            <a:ext cx="2184708" cy="22681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6" name="Группа 5"/>
          <p:cNvGrpSpPr/>
          <p:nvPr/>
        </p:nvGrpSpPr>
        <p:grpSpPr>
          <a:xfrm>
            <a:off x="2771801" y="908721"/>
            <a:ext cx="5849685" cy="741949"/>
            <a:chOff x="2274093" y="1219200"/>
            <a:chExt cx="1547812" cy="2641600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274093" y="1219200"/>
              <a:ext cx="1547812" cy="264160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319427" y="1264534"/>
              <a:ext cx="1457144" cy="25509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  <a:sp3d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«...з усіх земних благ варто домагатися тільки золота».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778383" y="1774331"/>
            <a:ext cx="5831227" cy="719487"/>
            <a:chOff x="2274093" y="1219200"/>
            <a:chExt cx="1547812" cy="2641600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274093" y="1219200"/>
              <a:ext cx="1547812" cy="264160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319427" y="1264534"/>
              <a:ext cx="1457144" cy="25509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  <a:sp3d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«У золоті зосереджені всі сили людства».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771488" y="2628050"/>
            <a:ext cx="5900541" cy="1017676"/>
            <a:chOff x="2274093" y="1219200"/>
            <a:chExt cx="1547812" cy="2641600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274093" y="1219200"/>
              <a:ext cx="1547812" cy="264160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319427" y="1264535"/>
              <a:ext cx="1502478" cy="25509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  <a:sp3d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«Хіба можуть у чомусь відмовити тому, в чиїх руках мішок із золотом?..».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759613" y="3735636"/>
            <a:ext cx="5900541" cy="1002619"/>
            <a:chOff x="2274093" y="1219200"/>
            <a:chExt cx="1547812" cy="2641600"/>
          </a:xfrm>
          <a:scene3d>
            <a:camera prst="orthographicFront"/>
            <a:lightRig rig="flat" dir="t"/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274093" y="1219200"/>
              <a:ext cx="1547812" cy="264160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319427" y="1264534"/>
              <a:ext cx="1457144" cy="25509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  <a:sp3d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«Я досить багатий,щоб купувати людську совість,щоб управляти міністрами».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766509" y="4850789"/>
            <a:ext cx="5900541" cy="694623"/>
            <a:chOff x="2274093" y="1219200"/>
            <a:chExt cx="1547812" cy="2641600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274093" y="1219200"/>
              <a:ext cx="1547812" cy="264160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2319427" y="1264535"/>
              <a:ext cx="1502478" cy="25509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  <a:sp3d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«Життя — це машина, яку приводять у рух гроші».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786388" y="5652033"/>
            <a:ext cx="5900541" cy="694623"/>
            <a:chOff x="2274093" y="1219200"/>
            <a:chExt cx="1547812" cy="2641600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274093" y="1219200"/>
              <a:ext cx="1547812" cy="264160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2319427" y="1264534"/>
              <a:ext cx="1457144" cy="25509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  <a:sp3d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«Золото — ось душа вашого нинішнього суспільства».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Мои Документы\Бальзак\картинки\image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76" y="332656"/>
            <a:ext cx="1296900" cy="18806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6465" y="730249"/>
            <a:ext cx="2592288" cy="101076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Негативні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якості  героя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730249"/>
            <a:ext cx="2520280" cy="101076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Позитивні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якості героя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64699" y="2420888"/>
            <a:ext cx="3475819" cy="4008508"/>
            <a:chOff x="251527" y="16"/>
            <a:chExt cx="3222346" cy="155721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Корисливий, скупий;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 живе подвійним життям, удаючи із себе майже злидаря; 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боїться </a:t>
              </a:r>
              <a:r>
                <a:rPr lang="uk-UA" sz="2200" b="1" i="1">
                  <a:solidFill>
                    <a:srgbClr val="603500"/>
                  </a:solidFill>
                  <a:latin typeface="Georgia" pitchFamily="18" charset="0"/>
                </a:rPr>
                <a:t>оточуючих, не довіряє, </a:t>
              </a: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підозрює в кожній людині злодія</a:t>
              </a:r>
              <a:r>
                <a:rPr lang="uk-UA" sz="2200" b="1" i="1">
                  <a:solidFill>
                    <a:srgbClr val="603500"/>
                  </a:solidFill>
                  <a:latin typeface="Georgia" pitchFamily="18" charset="0"/>
                </a:rPr>
                <a:t>; заручник </a:t>
              </a: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власної жадібності;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жалюгідний, егоїст.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643438" y="2420888"/>
            <a:ext cx="3983851" cy="3937070"/>
            <a:chOff x="251527" y="16"/>
            <a:chExt cx="3222346" cy="155721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Працелюбність,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гострий розум,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феноменальна пам’ять,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прозорливість,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uk-UA" sz="2200" b="1" i="1">
                  <a:solidFill>
                    <a:srgbClr val="603500"/>
                  </a:solidFill>
                  <a:latin typeface="Georgia" pitchFamily="18" charset="0"/>
                </a:rPr>
                <a:t>скромність,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uk-UA" sz="2200" b="1" i="1">
                  <a:solidFill>
                    <a:srgbClr val="603500"/>
                  </a:solidFill>
                  <a:latin typeface="Georgia" pitchFamily="18" charset="0"/>
                </a:rPr>
                <a:t>енергія</a:t>
              </a: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,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самовладання,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комерційний досвід,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uk-UA" sz="2200" b="1" i="1" dirty="0">
                  <a:solidFill>
                    <a:srgbClr val="603500"/>
                  </a:solidFill>
                  <a:latin typeface="Georgia" pitchFamily="18" charset="0"/>
                </a:rPr>
                <a:t>знання </a:t>
              </a:r>
              <a:r>
                <a:rPr lang="uk-UA" sz="2200" b="1" i="1">
                  <a:solidFill>
                    <a:srgbClr val="603500"/>
                  </a:solidFill>
                  <a:latin typeface="Georgia" pitchFamily="18" charset="0"/>
                </a:rPr>
                <a:t>психології людини,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uk-UA" sz="2200" b="1" i="1">
                  <a:solidFill>
                    <a:srgbClr val="603500"/>
                  </a:solidFill>
                  <a:latin typeface="Georgia" pitchFamily="18" charset="0"/>
                </a:rPr>
                <a:t>“вихователь” суспільства</a:t>
              </a:r>
              <a:endParaRPr lang="uk-UA" sz="2200" b="1" i="1" dirty="0">
                <a:solidFill>
                  <a:srgbClr val="603500"/>
                </a:solidFill>
                <a:latin typeface="Georgia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200" b="1" i="1" dirty="0">
                <a:solidFill>
                  <a:srgbClr val="60350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8055" y="343032"/>
            <a:ext cx="7680498" cy="4320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50800">
                    <a:srgbClr val="6035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Ставлення Гобсека до інших героїв повісті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50800">
                  <a:srgbClr val="6035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4" descr="1246960754_gobse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t="17228" r="36986" b="10052"/>
          <a:stretch/>
        </p:blipFill>
        <p:spPr bwMode="auto">
          <a:xfrm>
            <a:off x="3856730" y="2898721"/>
            <a:ext cx="1469651" cy="1872208"/>
          </a:xfrm>
          <a:prstGeom prst="rect">
            <a:avLst/>
          </a:prstGeom>
          <a:noFill/>
          <a:ln w="38100">
            <a:solidFill>
              <a:srgbClr val="4C2A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:\Мои Документы\Бальзак\Рисунок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92" y="746784"/>
            <a:ext cx="2018583" cy="237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829772" y="2383490"/>
            <a:ext cx="1584176" cy="898067"/>
            <a:chOff x="251527" y="16"/>
            <a:chExt cx="3222346" cy="155721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>
                  <a:solidFill>
                    <a:srgbClr val="744000"/>
                  </a:solidFill>
                  <a:latin typeface="Georgia" pitchFamily="18" charset="0"/>
                </a:rPr>
                <a:t>ГОБСЕК</a:t>
              </a:r>
              <a:endParaRPr lang="ru-RU" sz="2000" b="1" kern="1200" dirty="0">
                <a:solidFill>
                  <a:srgbClr val="744000"/>
                </a:solidFill>
                <a:latin typeface="Georgia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751274" y="1021910"/>
            <a:ext cx="1612814" cy="802598"/>
            <a:chOff x="251527" y="16"/>
            <a:chExt cx="3222346" cy="155721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>
                  <a:solidFill>
                    <a:srgbClr val="744000"/>
                  </a:solidFill>
                  <a:latin typeface="Georgia" pitchFamily="18" charset="0"/>
                </a:rPr>
                <a:t>Дервіль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004048" y="1737219"/>
            <a:ext cx="1412792" cy="477248"/>
            <a:chOff x="251527" y="16"/>
            <a:chExt cx="3222346" cy="155721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97136" y="45624"/>
              <a:ext cx="3176737" cy="1466002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2000" b="1" i="1" dirty="0">
                  <a:solidFill>
                    <a:srgbClr val="744000"/>
                  </a:solidFill>
                  <a:latin typeface="Georgia" pitchFamily="18" charset="0"/>
                  <a:cs typeface="Arial" pitchFamily="34" charset="0"/>
                </a:rPr>
                <a:t>поважає </a:t>
              </a:r>
              <a:endParaRPr lang="ru-RU" sz="2000" b="1" dirty="0">
                <a:solidFill>
                  <a:srgbClr val="744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Стрелка вниз 13"/>
          <p:cNvSpPr/>
          <p:nvPr/>
        </p:nvSpPr>
        <p:spPr>
          <a:xfrm flipV="1">
            <a:off x="4402721" y="1856699"/>
            <a:ext cx="288032" cy="432048"/>
          </a:xfrm>
          <a:prstGeom prst="downArrow">
            <a:avLst/>
          </a:prstGeom>
          <a:solidFill>
            <a:srgbClr val="744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879045" y="2440925"/>
            <a:ext cx="1612814" cy="802598"/>
            <a:chOff x="251527" y="16"/>
            <a:chExt cx="3222346" cy="155721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 err="1">
                  <a:solidFill>
                    <a:srgbClr val="683900"/>
                  </a:solidFill>
                  <a:latin typeface="Georgia" pitchFamily="18" charset="0"/>
                </a:rPr>
                <a:t>Фанні</a:t>
              </a:r>
              <a:r>
                <a:rPr lang="uk-UA" sz="2000" b="1" dirty="0">
                  <a:solidFill>
                    <a:srgbClr val="683900"/>
                  </a:solidFill>
                  <a:latin typeface="Georgia" pitchFamily="18" charset="0"/>
                </a:rPr>
                <a:t> Мальво</a:t>
              </a:r>
            </a:p>
          </p:txBody>
        </p:sp>
      </p:grpSp>
      <p:pic>
        <p:nvPicPr>
          <p:cNvPr id="18" name="Picture 2" descr="I:\Мои Документы\Бальзак\картинки\ADLI-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0387" y="620688"/>
            <a:ext cx="1528610" cy="245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Группа 18"/>
          <p:cNvGrpSpPr/>
          <p:nvPr/>
        </p:nvGrpSpPr>
        <p:grpSpPr>
          <a:xfrm>
            <a:off x="7320144" y="3087530"/>
            <a:ext cx="1453972" cy="477248"/>
            <a:chOff x="251527" y="16"/>
            <a:chExt cx="3222346" cy="155721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97136" y="45624"/>
              <a:ext cx="3176737" cy="1466002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2000" b="1" i="1" dirty="0">
                  <a:solidFill>
                    <a:srgbClr val="744000"/>
                  </a:solidFill>
                  <a:latin typeface="Georgia" pitchFamily="18" charset="0"/>
                  <a:cs typeface="Arial" pitchFamily="34" charset="0"/>
                </a:rPr>
                <a:t>співчуває </a:t>
              </a:r>
              <a:endParaRPr lang="ru-RU" sz="2000" b="1" dirty="0">
                <a:solidFill>
                  <a:srgbClr val="744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Стрелка вниз 21"/>
          <p:cNvSpPr/>
          <p:nvPr/>
        </p:nvSpPr>
        <p:spPr>
          <a:xfrm rot="5400000" flipH="1" flipV="1">
            <a:off x="5508104" y="2636912"/>
            <a:ext cx="288032" cy="432048"/>
          </a:xfrm>
          <a:prstGeom prst="downArrow">
            <a:avLst/>
          </a:prstGeom>
          <a:solidFill>
            <a:srgbClr val="744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5860052" y="3786245"/>
            <a:ext cx="1612814" cy="802598"/>
            <a:chOff x="251527" y="16"/>
            <a:chExt cx="3222346" cy="1557219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 err="1">
                  <a:solidFill>
                    <a:srgbClr val="744000"/>
                  </a:solidFill>
                  <a:latin typeface="Georgia" pitchFamily="18" charset="0"/>
                </a:rPr>
                <a:t>Анастазі</a:t>
              </a:r>
              <a:r>
                <a:rPr lang="uk-UA" sz="2000" b="1" dirty="0">
                  <a:solidFill>
                    <a:srgbClr val="744000"/>
                  </a:solidFill>
                  <a:latin typeface="Georgia" pitchFamily="18" charset="0"/>
                </a:rPr>
                <a:t> де Ресто</a:t>
              </a:r>
              <a:endParaRPr lang="ru-RU" sz="2000" b="1" dirty="0">
                <a:solidFill>
                  <a:srgbClr val="744000"/>
                </a:solidFill>
                <a:latin typeface="Georgia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666459" y="4546283"/>
            <a:ext cx="2091337" cy="477248"/>
            <a:chOff x="251527" y="16"/>
            <a:chExt cx="3222346" cy="1557219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297136" y="45624"/>
              <a:ext cx="3176737" cy="1466002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2000" b="1" i="1" dirty="0">
                  <a:solidFill>
                    <a:srgbClr val="744000"/>
                  </a:solidFill>
                  <a:latin typeface="Georgia" pitchFamily="18" charset="0"/>
                  <a:cs typeface="Arial" pitchFamily="34" charset="0"/>
                </a:rPr>
                <a:t>цинічно карає </a:t>
              </a:r>
              <a:endParaRPr lang="ru-RU" sz="2000" b="1" dirty="0">
                <a:solidFill>
                  <a:srgbClr val="744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Стрелка вниз 28"/>
          <p:cNvSpPr/>
          <p:nvPr/>
        </p:nvSpPr>
        <p:spPr>
          <a:xfrm rot="5400000" flipH="1" flipV="1">
            <a:off x="5436096" y="3861048"/>
            <a:ext cx="288032" cy="432048"/>
          </a:xfrm>
          <a:prstGeom prst="downArrow">
            <a:avLst/>
          </a:prstGeom>
          <a:solidFill>
            <a:srgbClr val="744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3819686" y="5079928"/>
            <a:ext cx="1612814" cy="802598"/>
            <a:chOff x="251527" y="16"/>
            <a:chExt cx="3222346" cy="1557219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>
                  <a:solidFill>
                    <a:srgbClr val="744000"/>
                  </a:solidFill>
                  <a:latin typeface="Georgia" pitchFamily="18" charset="0"/>
                </a:rPr>
                <a:t>Граф де Ресто</a:t>
              </a:r>
              <a:endParaRPr lang="ru-RU" sz="2000" b="1" dirty="0">
                <a:solidFill>
                  <a:srgbClr val="744000"/>
                </a:solidFill>
                <a:latin typeface="Georgia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706602" y="5853723"/>
            <a:ext cx="6113112" cy="477248"/>
            <a:chOff x="251527" y="16"/>
            <a:chExt cx="3222346" cy="1557219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297136" y="45624"/>
              <a:ext cx="3176737" cy="1466002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2000" b="1" i="1" dirty="0">
                  <a:solidFill>
                    <a:srgbClr val="744000"/>
                  </a:solidFill>
                  <a:latin typeface="Georgia" pitchFamily="18" charset="0"/>
                  <a:cs typeface="Arial" pitchFamily="34" charset="0"/>
                </a:rPr>
                <a:t>увійшов у положення, розуміє, допомагає</a:t>
              </a:r>
            </a:p>
          </p:txBody>
        </p:sp>
      </p:grpSp>
      <p:pic>
        <p:nvPicPr>
          <p:cNvPr id="36" name="Picture 2" descr="I:\картинки колекція\деньги\d_18ф2-mon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7" y="5181490"/>
            <a:ext cx="1234363" cy="112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трелка вниз 36"/>
          <p:cNvSpPr/>
          <p:nvPr/>
        </p:nvSpPr>
        <p:spPr>
          <a:xfrm>
            <a:off x="4499992" y="4653136"/>
            <a:ext cx="288032" cy="432048"/>
          </a:xfrm>
          <a:prstGeom prst="downArrow">
            <a:avLst/>
          </a:prstGeom>
          <a:solidFill>
            <a:srgbClr val="744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1767582" y="3762738"/>
            <a:ext cx="1612814" cy="802598"/>
            <a:chOff x="251527" y="16"/>
            <a:chExt cx="3222346" cy="1557219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>
                  <a:solidFill>
                    <a:srgbClr val="744000"/>
                  </a:solidFill>
                  <a:latin typeface="Georgia" pitchFamily="18" charset="0"/>
                </a:rPr>
                <a:t>Ернест де Ресто</a:t>
              </a:r>
              <a:endParaRPr lang="ru-RU" sz="2000" b="1" dirty="0">
                <a:solidFill>
                  <a:srgbClr val="744000"/>
                </a:solidFill>
                <a:latin typeface="Georgia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78628" y="4532305"/>
            <a:ext cx="1721148" cy="477248"/>
            <a:chOff x="251527" y="16"/>
            <a:chExt cx="3222346" cy="1557219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297136" y="45624"/>
              <a:ext cx="3176737" cy="1466002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2000" b="1" i="1" dirty="0">
                  <a:solidFill>
                    <a:srgbClr val="744000"/>
                  </a:solidFill>
                  <a:latin typeface="Georgia" pitchFamily="18" charset="0"/>
                  <a:cs typeface="Arial" pitchFamily="34" charset="0"/>
                </a:rPr>
                <a:t>піклується </a:t>
              </a:r>
              <a:endParaRPr lang="ru-RU" sz="2000" b="1" dirty="0">
                <a:solidFill>
                  <a:srgbClr val="744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Стрелка вниз 43"/>
          <p:cNvSpPr/>
          <p:nvPr/>
        </p:nvSpPr>
        <p:spPr>
          <a:xfrm rot="16200000" flipV="1">
            <a:off x="3491880" y="3861048"/>
            <a:ext cx="288032" cy="432048"/>
          </a:xfrm>
          <a:prstGeom prst="downArrow">
            <a:avLst/>
          </a:prstGeom>
          <a:solidFill>
            <a:srgbClr val="744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1762804" y="2327307"/>
            <a:ext cx="1612814" cy="802598"/>
            <a:chOff x="251527" y="16"/>
            <a:chExt cx="3222346" cy="1557219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>
                  <a:solidFill>
                    <a:srgbClr val="744000"/>
                  </a:solidFill>
                  <a:latin typeface="Georgia" pitchFamily="18" charset="0"/>
                </a:rPr>
                <a:t>Максим де </a:t>
              </a:r>
              <a:r>
                <a:rPr lang="uk-UA" sz="2000" b="1" dirty="0" err="1">
                  <a:solidFill>
                    <a:srgbClr val="744000"/>
                  </a:solidFill>
                  <a:latin typeface="Georgia" pitchFamily="18" charset="0"/>
                </a:rPr>
                <a:t>Трай</a:t>
              </a:r>
              <a:endParaRPr lang="ru-RU" sz="2000" b="1" dirty="0">
                <a:solidFill>
                  <a:srgbClr val="744000"/>
                </a:solidFill>
                <a:latin typeface="Georgia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02989" y="2910521"/>
            <a:ext cx="1460414" cy="432047"/>
            <a:chOff x="251527" y="16"/>
            <a:chExt cx="3222346" cy="1557219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2000" b="1" i="1" dirty="0">
                  <a:solidFill>
                    <a:srgbClr val="744000"/>
                  </a:solidFill>
                  <a:latin typeface="Georgia" pitchFamily="18" charset="0"/>
                  <a:cs typeface="Arial" pitchFamily="34" charset="0"/>
                </a:rPr>
                <a:t>зневажає </a:t>
              </a:r>
              <a:endParaRPr lang="ru-RU" sz="2000" b="1" dirty="0">
                <a:solidFill>
                  <a:srgbClr val="744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Стрелка вниз 50"/>
          <p:cNvSpPr/>
          <p:nvPr/>
        </p:nvSpPr>
        <p:spPr>
          <a:xfrm rot="16200000" flipV="1">
            <a:off x="3419872" y="2564904"/>
            <a:ext cx="288032" cy="432048"/>
          </a:xfrm>
          <a:prstGeom prst="downArrow">
            <a:avLst/>
          </a:prstGeom>
          <a:solidFill>
            <a:srgbClr val="744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22" grpId="0" animBg="1"/>
      <p:bldP spid="29" grpId="0" animBg="1"/>
      <p:bldP spid="37" grpId="0" animBg="1"/>
      <p:bldP spid="44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3756" y="380157"/>
            <a:ext cx="4464497" cy="54868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uk-UA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  Гобсека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3" descr="I:\Мои Документы\Бальзак\картинки\Рембрандт.портрет старого єврея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630" y="2233840"/>
            <a:ext cx="2000498" cy="2523356"/>
          </a:xfrm>
          <a:prstGeom prst="rect">
            <a:avLst/>
          </a:prstGeom>
          <a:noFill/>
          <a:ln w="38100">
            <a:solidFill>
              <a:srgbClr val="4C2A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87293" y="1117884"/>
            <a:ext cx="2644546" cy="912644"/>
            <a:chOff x="251527" y="16"/>
            <a:chExt cx="3222346" cy="155721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i="1" dirty="0">
                  <a:solidFill>
                    <a:srgbClr val="603500"/>
                  </a:solidFill>
                  <a:latin typeface="Georgia" pitchFamily="18" charset="0"/>
                </a:rPr>
                <a:t>Ц</a:t>
              </a:r>
              <a:r>
                <a:rPr lang="uk-UA" sz="1600" b="1" i="1" kern="1200" dirty="0">
                  <a:solidFill>
                    <a:srgbClr val="603500"/>
                  </a:solidFill>
                  <a:latin typeface="Georgia" pitchFamily="18" charset="0"/>
                </a:rPr>
                <a:t>інує в людях працелюбність, чесність, порядність</a:t>
              </a:r>
              <a:r>
                <a:rPr lang="uk-UA" sz="1600" b="1" i="1" dirty="0">
                  <a:solidFill>
                    <a:srgbClr val="603500"/>
                  </a:solidFill>
                  <a:latin typeface="Georgia" pitchFamily="18" charset="0"/>
                </a:rPr>
                <a:t>;</a:t>
              </a:r>
              <a:r>
                <a:rPr lang="uk-UA" sz="1600" b="1" i="1" kern="1200" dirty="0">
                  <a:solidFill>
                    <a:srgbClr val="603500"/>
                  </a:solidFill>
                  <a:latin typeface="Georgia" pitchFamily="18" charset="0"/>
                </a:rPr>
                <a:t> </a:t>
              </a:r>
              <a:endParaRPr lang="ru-RU" sz="1600" b="1" kern="1200" dirty="0">
                <a:solidFill>
                  <a:srgbClr val="603500"/>
                </a:solidFill>
                <a:latin typeface="Georgia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406169" y="1114234"/>
            <a:ext cx="2539673" cy="925164"/>
            <a:chOff x="251527" y="16"/>
            <a:chExt cx="3222346" cy="155721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i="1" kern="1200" dirty="0">
                  <a:solidFill>
                    <a:srgbClr val="603500"/>
                  </a:solidFill>
                  <a:latin typeface="Georgia" pitchFamily="18" charset="0"/>
                </a:rPr>
                <a:t>співчуває тим, хто живе відповідно до своїх можливостей;</a:t>
              </a:r>
              <a:endParaRPr lang="ru-RU" sz="1600" b="1" kern="1200" dirty="0">
                <a:solidFill>
                  <a:srgbClr val="603500"/>
                </a:solidFill>
                <a:latin typeface="Georgia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148688" y="1138173"/>
            <a:ext cx="2546224" cy="858933"/>
            <a:chOff x="251527" y="16"/>
            <a:chExt cx="3222346" cy="155721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uk-UA" sz="1600" b="1" i="1" dirty="0">
                  <a:solidFill>
                    <a:srgbClr val="603500"/>
                  </a:solidFill>
                  <a:latin typeface="Georgia" pitchFamily="18" charset="0"/>
                </a:rPr>
                <a:t>надає </a:t>
              </a:r>
              <a:r>
                <a:rPr lang="uk-UA" sz="1600" b="1" i="1" dirty="0" err="1">
                  <a:solidFill>
                    <a:srgbClr val="603500"/>
                  </a:solidFill>
                  <a:latin typeface="Georgia" pitchFamily="18" charset="0"/>
                </a:rPr>
                <a:t>Дервілю</a:t>
              </a:r>
              <a:r>
                <a:rPr lang="uk-UA" sz="1600" b="1" i="1" dirty="0">
                  <a:solidFill>
                    <a:srgbClr val="603500"/>
                  </a:solidFill>
                  <a:latin typeface="Georgia" pitchFamily="18" charset="0"/>
                </a:rPr>
                <a:t> фінансову допомогу;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72726" y="2204863"/>
            <a:ext cx="2659833" cy="1197738"/>
            <a:chOff x="251527" y="16"/>
            <a:chExt cx="3222346" cy="155721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i="1" dirty="0">
                  <a:solidFill>
                    <a:srgbClr val="603500"/>
                  </a:solidFill>
                  <a:latin typeface="Georgia" pitchFamily="18" charset="0"/>
                </a:rPr>
                <a:t>неперевершений психолог, глибоко розуміє людей, вміє прогнозувати їхні вчинки; 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34264" y="3603999"/>
            <a:ext cx="2717367" cy="1127455"/>
            <a:chOff x="251527" y="16"/>
            <a:chExt cx="3222346" cy="155721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i="1" dirty="0">
                  <a:solidFill>
                    <a:srgbClr val="603500"/>
                  </a:solidFill>
                  <a:latin typeface="Georgia" pitchFamily="18" charset="0"/>
                </a:rPr>
                <a:t>знавець і цінитель краси, мистецтва, має вишуканий художній смак; 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110373" y="4970746"/>
            <a:ext cx="2675709" cy="1368152"/>
            <a:chOff x="251527" y="16"/>
            <a:chExt cx="3222346" cy="155721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i="1" dirty="0">
                  <a:solidFill>
                    <a:srgbClr val="603500"/>
                  </a:solidFill>
                  <a:latin typeface="Georgia" pitchFamily="18" charset="0"/>
                </a:rPr>
                <a:t>має глибокий аналітичний розум, здатний оцінити рівень будь-якої особистості; 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608572" y="4995374"/>
            <a:ext cx="2326360" cy="1341754"/>
            <a:chOff x="251527" y="16"/>
            <a:chExt cx="3222346" cy="155721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i="1" dirty="0">
                  <a:solidFill>
                    <a:srgbClr val="603500"/>
                  </a:solidFill>
                  <a:latin typeface="Georgia" pitchFamily="18" charset="0"/>
                </a:rPr>
                <a:t>пройшов сувору життєву школу, власним розумом, хитрістю сам усього досяг у житті;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28464" y="4968319"/>
            <a:ext cx="2942614" cy="1341754"/>
            <a:chOff x="251527" y="16"/>
            <a:chExt cx="3222346" cy="155721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i="1" dirty="0">
                  <a:solidFill>
                    <a:srgbClr val="603500"/>
                  </a:solidFill>
                  <a:latin typeface="Georgia" pitchFamily="18" charset="0"/>
                </a:rPr>
                <a:t>у фінансових справах користується лише дозволеними з точки зору закону методами («найчесніша людина в Парижі»);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95536" y="3555905"/>
            <a:ext cx="2736303" cy="1166753"/>
            <a:chOff x="251527" y="16"/>
            <a:chExt cx="3222346" cy="155721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i="1" dirty="0">
                  <a:solidFill>
                    <a:srgbClr val="603500"/>
                  </a:solidFill>
                  <a:latin typeface="Georgia" pitchFamily="18" charset="0"/>
                </a:rPr>
                <a:t>завжди виконує взяті на себе зобов'язання і вимагає цього ж від своїх клієнтів;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28463" y="2239943"/>
            <a:ext cx="2703375" cy="1073729"/>
            <a:chOff x="251527" y="16"/>
            <a:chExt cx="3222346" cy="1557219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51527" y="16"/>
              <a:ext cx="3222346" cy="155721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744000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297136" y="45625"/>
              <a:ext cx="3131128" cy="146600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i="1" dirty="0">
                  <a:solidFill>
                    <a:srgbClr val="603500"/>
                  </a:solidFill>
                  <a:latin typeface="Georgia" pitchFamily="18" charset="0"/>
                </a:rPr>
                <a:t>має сильний характер і здатен захистити власну гідність.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550F33-C02C-4E75-85C1-7E324C5FB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681037"/>
            <a:ext cx="73342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6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42CF03-D1EE-4DE2-976D-E1B8E5C1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1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E205E7-7E85-412E-8314-956A7740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0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48FC18-B5DD-4BAF-A479-5D9C52F5F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9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875DA1-9EAA-4D62-8603-55531E89E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5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0221AA-8E63-420F-ABED-245FA136B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7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763CF5-B37D-43E1-AFB2-044437A6C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681037"/>
            <a:ext cx="73342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5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4176464" cy="4320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indent="228600"/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Біографія Гобсека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0453" y="908720"/>
            <a:ext cx="8310231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73050" indent="-2730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Ім’я:</a:t>
            </a:r>
            <a:r>
              <a:rPr lang="uk-UA" b="1" i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Жан-Естер Ван Гобсек</a:t>
            </a:r>
          </a:p>
          <a:p>
            <a:pPr marL="273050" indent="-2730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Дата народження: </a:t>
            </a:r>
            <a:r>
              <a:rPr lang="uk-UA" b="1" i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1740 р.</a:t>
            </a:r>
          </a:p>
          <a:p>
            <a:pPr marL="273050" indent="-2730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Місце народження: </a:t>
            </a:r>
            <a:r>
              <a:rPr lang="uk-UA" b="1" i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передмістя Антверпена </a:t>
            </a:r>
          </a:p>
          <a:p>
            <a:pPr marL="273050" indent="-2730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Місце проживання: </a:t>
            </a:r>
            <a:r>
              <a:rPr lang="uk-UA" b="1" i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Париж, вулиця де </a:t>
            </a:r>
            <a:r>
              <a:rPr lang="uk-UA" b="1" i="1" dirty="0" err="1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Гре</a:t>
            </a:r>
            <a:r>
              <a:rPr lang="uk-UA" b="1" i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273050" indent="-2730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Мати:</a:t>
            </a:r>
            <a:r>
              <a:rPr lang="uk-UA" b="1" i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єврейка </a:t>
            </a:r>
          </a:p>
          <a:p>
            <a:pPr marL="273050" indent="-2730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Батько: </a:t>
            </a:r>
            <a:r>
              <a:rPr lang="uk-UA" b="1" i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голландець</a:t>
            </a:r>
          </a:p>
          <a:p>
            <a:pPr marL="273050" indent="-2730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Дитинство:</a:t>
            </a:r>
            <a:r>
              <a:rPr lang="uk-UA" b="1" i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у 10 років -  юнга на кораблі</a:t>
            </a:r>
          </a:p>
          <a:p>
            <a:pPr marL="273050" indent="-2730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Життєві випробування: «</a:t>
            </a:r>
            <a:r>
              <a:rPr lang="uk-UA" b="1" i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раптові кошмари, несподівані події, романтичні невдачі, безмежні утіхи, голод, розтоптане кохання, набуте, втрачене і знов набуте багатство, безліч смертельних небезпек»; учасник громадянської війни у США, корсар, золотошукач</a:t>
            </a:r>
          </a:p>
          <a:p>
            <a:pPr marL="273050" indent="-2730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Сімейний стан: </a:t>
            </a:r>
            <a:r>
              <a:rPr lang="uk-UA" b="1" i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неодружений, дітей не має</a:t>
            </a:r>
          </a:p>
          <a:p>
            <a:pPr marL="273050" indent="-2730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Родичі:</a:t>
            </a:r>
            <a:r>
              <a:rPr lang="uk-UA" b="1" i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сестра, онука сестри - Сара </a:t>
            </a:r>
            <a:r>
              <a:rPr lang="uk-UA" b="1" i="1" dirty="0" err="1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ван</a:t>
            </a:r>
            <a:r>
              <a:rPr lang="uk-UA" b="1" i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Гобсек, її донька - Вогник</a:t>
            </a:r>
          </a:p>
          <a:p>
            <a:pPr marL="273050" indent="-2730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Основне заняття: </a:t>
            </a:r>
            <a:r>
              <a:rPr lang="uk-UA" b="1" i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лихвар</a:t>
            </a:r>
          </a:p>
          <a:p>
            <a:pPr marL="273050" indent="-2730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Статки: «</a:t>
            </a:r>
            <a:r>
              <a:rPr lang="uk-UA" b="1" i="1" dirty="0">
                <a:solidFill>
                  <a:srgbClr val="4C2A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його багатство зберігалося, мабуть, у банківських склепах. Він сам стягав гроші по векселях, бігаючи по всьому Парижу» </a:t>
            </a:r>
            <a:endParaRPr lang="uk-UA" b="1" dirty="0">
              <a:solidFill>
                <a:srgbClr val="4C2A0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I:\Мои Документы\Бальзак\картинки\ADLI-63.png"/>
          <p:cNvPicPr>
            <a:picLocks noChangeAspect="1" noChangeArrowheads="1"/>
          </p:cNvPicPr>
          <p:nvPr/>
        </p:nvPicPr>
        <p:blipFill rotWithShape="1">
          <a:blip r:embed="rId2" cstate="print"/>
          <a:srcRect t="4390"/>
          <a:stretch/>
        </p:blipFill>
        <p:spPr bwMode="auto">
          <a:xfrm>
            <a:off x="7020272" y="251943"/>
            <a:ext cx="1736860" cy="2669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979712" y="332656"/>
            <a:ext cx="4104456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Портрет Гобсека</a:t>
            </a:r>
          </a:p>
        </p:txBody>
      </p:sp>
      <p:pic>
        <p:nvPicPr>
          <p:cNvPr id="3" name="Picture 5" descr="I:\Мои Документы\Бальзак\картинки\im_09b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5525" r="7431" b="6432"/>
          <a:stretch/>
        </p:blipFill>
        <p:spPr bwMode="auto">
          <a:xfrm flipH="1">
            <a:off x="7034818" y="1042207"/>
            <a:ext cx="1738109" cy="23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:\Мои Документы\Бальзак\картинки\Onore_de_Balzak__Gobsek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4" t="13444" r="23787" b="39574"/>
          <a:stretch/>
        </p:blipFill>
        <p:spPr bwMode="auto">
          <a:xfrm flipH="1">
            <a:off x="7070445" y="3536609"/>
            <a:ext cx="1738109" cy="254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1975" y="867414"/>
            <a:ext cx="653674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700" b="1" u="sng" dirty="0">
                <a:solidFill>
                  <a:srgbClr val="4C2A00"/>
                </a:solidFill>
                <a:latin typeface="Georgia" panose="02040502050405020303" pitchFamily="18" charset="0"/>
              </a:rPr>
              <a:t>Лице</a:t>
            </a:r>
            <a:r>
              <a:rPr lang="uk-UA" sz="1700" b="1" dirty="0">
                <a:solidFill>
                  <a:srgbClr val="4C2A00"/>
                </a:solidFill>
                <a:latin typeface="Georgia" panose="02040502050405020303" pitchFamily="18" charset="0"/>
              </a:rPr>
              <a:t>: </a:t>
            </a:r>
            <a:r>
              <a:rPr lang="uk-UA" sz="1700" b="1" i="1" dirty="0">
                <a:solidFill>
                  <a:srgbClr val="4C2A00"/>
                </a:solidFill>
                <a:latin typeface="Georgia" panose="02040502050405020303" pitchFamily="18" charset="0"/>
              </a:rPr>
              <a:t>«місячний лик»; «жовтава блідість скидалася на колір срібла, з якого облупилася позолота»; «риси здавалися відлитими в бронзі»; глибокі зморшки «мережать» його обличчя; «густі чорні брови».</a:t>
            </a:r>
          </a:p>
          <a:p>
            <a:pPr lvl="0" algn="just"/>
            <a:r>
              <a:rPr lang="uk-UA" sz="1700" b="1" u="sng" dirty="0">
                <a:solidFill>
                  <a:srgbClr val="4C2A00"/>
                </a:solidFill>
                <a:latin typeface="Georgia" panose="02040502050405020303" pitchFamily="18" charset="0"/>
              </a:rPr>
              <a:t>Волосся</a:t>
            </a:r>
            <a:r>
              <a:rPr lang="uk-UA" sz="1700" b="1" dirty="0">
                <a:solidFill>
                  <a:srgbClr val="4C2A00"/>
                </a:solidFill>
                <a:latin typeface="Georgia" panose="02040502050405020303" pitchFamily="18" charset="0"/>
              </a:rPr>
              <a:t>: </a:t>
            </a:r>
            <a:r>
              <a:rPr lang="uk-UA" sz="1700" b="1" i="1" dirty="0">
                <a:solidFill>
                  <a:srgbClr val="4C2A00"/>
                </a:solidFill>
                <a:latin typeface="Georgia" panose="02040502050405020303" pitchFamily="18" charset="0"/>
              </a:rPr>
              <a:t>гладеньке, акуратно причесане, «із сивиною попелясто-сірого кольору».</a:t>
            </a:r>
          </a:p>
          <a:p>
            <a:pPr lvl="0" algn="just"/>
            <a:r>
              <a:rPr lang="uk-UA" sz="1700" b="1" u="sng" dirty="0">
                <a:solidFill>
                  <a:srgbClr val="4C2A00"/>
                </a:solidFill>
                <a:latin typeface="Georgia" panose="02040502050405020303" pitchFamily="18" charset="0"/>
              </a:rPr>
              <a:t>Очі</a:t>
            </a:r>
            <a:r>
              <a:rPr lang="uk-UA" sz="1700" b="1" dirty="0">
                <a:solidFill>
                  <a:srgbClr val="4C2A00"/>
                </a:solidFill>
                <a:latin typeface="Georgia" panose="02040502050405020303" pitchFamily="18" charset="0"/>
              </a:rPr>
              <a:t>:</a:t>
            </a:r>
            <a:r>
              <a:rPr lang="uk-UA" sz="1700" b="1" i="1" dirty="0">
                <a:solidFill>
                  <a:srgbClr val="4C2A00"/>
                </a:solidFill>
                <a:latin typeface="Georgia" panose="02040502050405020303" pitchFamily="18" charset="0"/>
              </a:rPr>
              <a:t> «жовті, як у куниці»,«майже без вій», «боялися світла»; «дашок старого кашкета надійно захищав очі від світла».</a:t>
            </a:r>
          </a:p>
          <a:p>
            <a:pPr lvl="0" algn="just"/>
            <a:r>
              <a:rPr lang="uk-UA" sz="1700" b="1" u="sng" dirty="0">
                <a:solidFill>
                  <a:srgbClr val="4C2A00"/>
                </a:solidFill>
                <a:latin typeface="Georgia" panose="02040502050405020303" pitchFamily="18" charset="0"/>
              </a:rPr>
              <a:t>Ніс</a:t>
            </a:r>
            <a:r>
              <a:rPr lang="uk-UA" sz="1700" b="1" dirty="0">
                <a:solidFill>
                  <a:srgbClr val="4C2A00"/>
                </a:solidFill>
                <a:latin typeface="Georgia" panose="02040502050405020303" pitchFamily="18" charset="0"/>
              </a:rPr>
              <a:t>: </a:t>
            </a:r>
            <a:r>
              <a:rPr lang="uk-UA" sz="1700" b="1" i="1" dirty="0">
                <a:solidFill>
                  <a:srgbClr val="4C2A00"/>
                </a:solidFill>
                <a:latin typeface="Georgia" panose="02040502050405020303" pitchFamily="18" charset="0"/>
              </a:rPr>
              <a:t>«гострий», «подовбаний на кінчику віспою, скидався на свердлик».</a:t>
            </a:r>
          </a:p>
          <a:p>
            <a:pPr lvl="0" algn="just"/>
            <a:r>
              <a:rPr lang="uk-UA" sz="1700" b="1" u="sng" dirty="0">
                <a:solidFill>
                  <a:srgbClr val="4C2A00"/>
                </a:solidFill>
                <a:latin typeface="Georgia" panose="02040502050405020303" pitchFamily="18" charset="0"/>
              </a:rPr>
              <a:t>Губи</a:t>
            </a:r>
            <a:r>
              <a:rPr lang="uk-UA" sz="1700" b="1" dirty="0">
                <a:solidFill>
                  <a:srgbClr val="4C2A00"/>
                </a:solidFill>
                <a:latin typeface="Georgia" panose="02040502050405020303" pitchFamily="18" charset="0"/>
              </a:rPr>
              <a:t>: </a:t>
            </a:r>
            <a:r>
              <a:rPr lang="uk-UA" sz="1700" b="1" i="1" dirty="0">
                <a:solidFill>
                  <a:srgbClr val="4C2A00"/>
                </a:solidFill>
                <a:latin typeface="Georgia" panose="02040502050405020303" pitchFamily="18" charset="0"/>
              </a:rPr>
              <a:t>«тонкі, як у алхіміків або старих карликів, зображених на картинах Рембрандта».</a:t>
            </a:r>
          </a:p>
          <a:p>
            <a:pPr lvl="0" algn="just"/>
            <a:r>
              <a:rPr lang="uk-UA" sz="1700" b="1" u="sng" dirty="0">
                <a:solidFill>
                  <a:srgbClr val="4C2A00"/>
                </a:solidFill>
                <a:latin typeface="Georgia" panose="02040502050405020303" pitchFamily="18" charset="0"/>
              </a:rPr>
              <a:t>Голос</a:t>
            </a:r>
            <a:r>
              <a:rPr lang="uk-UA" sz="1700" b="1" dirty="0">
                <a:solidFill>
                  <a:srgbClr val="4C2A00"/>
                </a:solidFill>
                <a:latin typeface="Georgia" panose="02040502050405020303" pitchFamily="18" charset="0"/>
              </a:rPr>
              <a:t>: </a:t>
            </a:r>
            <a:r>
              <a:rPr lang="uk-UA" sz="1700" b="1" i="1" dirty="0">
                <a:solidFill>
                  <a:srgbClr val="4C2A00"/>
                </a:solidFill>
                <a:latin typeface="Georgia" panose="02040502050405020303" pitchFamily="18" charset="0"/>
              </a:rPr>
              <a:t>«тихий, лагідний», Гобсек «ніколи не сердиться»; говорить про гроші «тоненьким голоском, схожим на звук флейти», в яку забули вставити мундштук.</a:t>
            </a:r>
          </a:p>
          <a:p>
            <a:pPr lvl="0" algn="just"/>
            <a:r>
              <a:rPr lang="uk-UA" sz="1700" b="1" u="sng" dirty="0">
                <a:solidFill>
                  <a:srgbClr val="4C2A00"/>
                </a:solidFill>
                <a:latin typeface="Georgia" panose="02040502050405020303" pitchFamily="18" charset="0"/>
              </a:rPr>
              <a:t>Вік</a:t>
            </a:r>
            <a:r>
              <a:rPr lang="uk-UA" sz="1700" b="1" dirty="0">
                <a:solidFill>
                  <a:srgbClr val="4C2A00"/>
                </a:solidFill>
                <a:latin typeface="Georgia" panose="02040502050405020303" pitchFamily="18" charset="0"/>
              </a:rPr>
              <a:t>: </a:t>
            </a:r>
            <a:r>
              <a:rPr lang="uk-UA" sz="1700" b="1" i="1" dirty="0">
                <a:solidFill>
                  <a:srgbClr val="4C2A00"/>
                </a:solidFill>
                <a:latin typeface="Georgia" panose="02040502050405020303" pitchFamily="18" charset="0"/>
              </a:rPr>
              <a:t>угадати неможливо, бо здається, чи то він «завчасу постарів, чи задумав до похилого віку зберегти молодість».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</TotalTime>
  <Words>865</Words>
  <Application>Microsoft Office PowerPoint</Application>
  <PresentationFormat>Экран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Franklin Gothic Book</vt:lpstr>
      <vt:lpstr>Franklin Gothic Medium</vt:lpstr>
      <vt:lpstr>Georgia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22</cp:revision>
  <dcterms:modified xsi:type="dcterms:W3CDTF">2024-01-28T11:03:26Z</dcterms:modified>
</cp:coreProperties>
</file>