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74" r:id="rId4"/>
    <p:sldId id="258" r:id="rId5"/>
    <p:sldId id="275" r:id="rId6"/>
    <p:sldId id="259" r:id="rId7"/>
    <p:sldId id="260" r:id="rId8"/>
    <p:sldId id="276" r:id="rId9"/>
    <p:sldId id="261" r:id="rId10"/>
    <p:sldId id="277" r:id="rId11"/>
    <p:sldId id="262" r:id="rId12"/>
    <p:sldId id="263" r:id="rId13"/>
    <p:sldId id="278" r:id="rId14"/>
    <p:sldId id="264" r:id="rId15"/>
    <p:sldId id="279" r:id="rId16"/>
    <p:sldId id="265" r:id="rId17"/>
    <p:sldId id="266" r:id="rId18"/>
    <p:sldId id="280" r:id="rId19"/>
    <p:sldId id="267" r:id="rId20"/>
    <p:sldId id="268" r:id="rId21"/>
    <p:sldId id="281" r:id="rId22"/>
    <p:sldId id="269" r:id="rId23"/>
    <p:sldId id="270" r:id="rId24"/>
    <p:sldId id="282" r:id="rId25"/>
    <p:sldId id="271" r:id="rId26"/>
    <p:sldId id="272" r:id="rId27"/>
    <p:sldId id="273" r:id="rId2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8" autoAdjust="0"/>
    <p:restoredTop sz="94660"/>
  </p:normalViewPr>
  <p:slideViewPr>
    <p:cSldViewPr>
      <p:cViewPr>
        <p:scale>
          <a:sx n="70" d="100"/>
          <a:sy n="70" d="100"/>
        </p:scale>
        <p:origin x="-1980" y="-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04CC4-95CB-407E-B8CA-2A15C24B31F4}" type="datetimeFigureOut">
              <a:rPr lang="uk-UA" smtClean="0"/>
              <a:t>31.01.2024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25C5E-0F84-40EA-AB25-5854D2CBEA3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7048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5C5E-0F84-40EA-AB25-5854D2CBEA31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2102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5C5E-0F84-40EA-AB25-5854D2CBEA31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3939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31.01.2024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31.01.2024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31.01.2024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31.01.2024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31.01.2024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31.01.2024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31.01.2024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31.01.2024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31.01.2024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31.01.2024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31.01.2024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A66AE-81F5-474A-B74B-EE41E9320F19}" type="datetimeFigureOut">
              <a:rPr lang="uk-UA" smtClean="0"/>
              <a:t>31.01.2024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5" Type="http://schemas.openxmlformats.org/officeDocument/2006/relationships/image" Target="../media/image30.pn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4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20.wdp"/><Relationship Id="rId3" Type="http://schemas.microsoft.com/office/2007/relationships/hdphoto" Target="../media/hdphoto15.wdp"/><Relationship Id="rId7" Type="http://schemas.microsoft.com/office/2007/relationships/hdphoto" Target="../media/hdphoto17.wdp"/><Relationship Id="rId12" Type="http://schemas.openxmlformats.org/officeDocument/2006/relationships/image" Target="../media/image47.png"/><Relationship Id="rId17" Type="http://schemas.microsoft.com/office/2007/relationships/hdphoto" Target="../media/hdphoto22.wdp"/><Relationship Id="rId2" Type="http://schemas.openxmlformats.org/officeDocument/2006/relationships/image" Target="../media/image42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5" Type="http://schemas.microsoft.com/office/2007/relationships/hdphoto" Target="../media/hdphoto21.wdp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microsoft.com/office/2007/relationships/hdphoto" Target="../media/hdphoto18.wdp"/><Relationship Id="rId1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3.wdp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4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6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9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506" y="1"/>
            <a:ext cx="92575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085" y="692696"/>
            <a:ext cx="8229600" cy="223224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err="1"/>
              <a:t>Дії</a:t>
            </a:r>
            <a:r>
              <a:rPr lang="ru-RU" b="1" dirty="0"/>
              <a:t> з </a:t>
            </a:r>
            <a:r>
              <a:rPr lang="ru-RU" b="1" dirty="0" err="1"/>
              <a:t>десятковими</a:t>
            </a:r>
            <a:r>
              <a:rPr lang="ru-RU" b="1" dirty="0"/>
              <a:t>  </a:t>
            </a:r>
            <a:r>
              <a:rPr lang="ru-RU" b="1" dirty="0" err="1"/>
              <a:t>дробами</a:t>
            </a:r>
            <a:r>
              <a:rPr lang="ru-RU" b="1" dirty="0"/>
              <a:t>. </a:t>
            </a:r>
            <a:r>
              <a:rPr lang="ru-RU" b="1" dirty="0" err="1"/>
              <a:t>Історія</a:t>
            </a:r>
            <a:r>
              <a:rPr lang="ru-RU" b="1" dirty="0"/>
              <a:t> </a:t>
            </a:r>
            <a:r>
              <a:rPr lang="ru-RU" b="1" dirty="0" err="1"/>
              <a:t>виникнення</a:t>
            </a:r>
            <a:r>
              <a:rPr lang="ru-RU" b="1" dirty="0"/>
              <a:t> </a:t>
            </a:r>
            <a:r>
              <a:rPr lang="ru-RU" b="1" dirty="0" err="1"/>
              <a:t>десяткових</a:t>
            </a:r>
            <a:r>
              <a:rPr lang="ru-RU" b="1" dirty="0"/>
              <a:t> </a:t>
            </a:r>
            <a:r>
              <a:rPr lang="ru-RU" b="1" dirty="0" err="1"/>
              <a:t>дробів</a:t>
            </a:r>
            <a:endParaRPr lang="uk-UA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598" y="3452258"/>
            <a:ext cx="4104456" cy="26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Урок 103. Читаємо і записуємо десяткові дроб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506" y="3232766"/>
            <a:ext cx="4762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2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93" y="0"/>
            <a:ext cx="91649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800" y1="85877" x2="92800" y2="85877"/>
                        <a14:foregroundMark x1="87600" y1="73804" x2="94400" y2="94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9077"/>
            <a:ext cx="3389362" cy="595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467544" y="476672"/>
            <a:ext cx="4572000" cy="44012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ru-RU" sz="2000" dirty="0" err="1"/>
              <a:t>Вважається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 </a:t>
            </a:r>
            <a:r>
              <a:rPr lang="ru-RU" sz="2000" b="1" dirty="0"/>
              <a:t>першим</a:t>
            </a:r>
            <a:r>
              <a:rPr lang="ru-RU" sz="2000" dirty="0"/>
              <a:t> </a:t>
            </a:r>
            <a:r>
              <a:rPr lang="ru-RU" sz="2000" dirty="0" err="1"/>
              <a:t>ввів</a:t>
            </a:r>
            <a:r>
              <a:rPr lang="ru-RU" sz="2000" dirty="0"/>
              <a:t> </a:t>
            </a:r>
            <a:r>
              <a:rPr lang="ru-RU" sz="2000" dirty="0" err="1"/>
              <a:t>поняття</a:t>
            </a:r>
            <a:r>
              <a:rPr lang="ru-RU" sz="2000" dirty="0"/>
              <a:t> </a:t>
            </a:r>
            <a:r>
              <a:rPr lang="ru-RU" sz="2000" dirty="0" err="1"/>
              <a:t>десяткових</a:t>
            </a:r>
            <a:r>
              <a:rPr lang="ru-RU" sz="2000" dirty="0"/>
              <a:t> </a:t>
            </a:r>
            <a:r>
              <a:rPr lang="ru-RU" sz="2000" dirty="0" err="1"/>
              <a:t>дробів</a:t>
            </a:r>
            <a:r>
              <a:rPr lang="ru-RU" sz="2000" dirty="0"/>
              <a:t> та правила </a:t>
            </a:r>
            <a:r>
              <a:rPr lang="ru-RU" sz="2000" dirty="0" err="1"/>
              <a:t>дії</a:t>
            </a:r>
            <a:r>
              <a:rPr lang="ru-RU" sz="2000" dirty="0"/>
              <a:t> з ними </a:t>
            </a:r>
            <a:r>
              <a:rPr lang="ru-RU" sz="2000" dirty="0" err="1"/>
              <a:t>видатний</a:t>
            </a:r>
            <a:r>
              <a:rPr lang="ru-RU" sz="2000" dirty="0"/>
              <a:t> </a:t>
            </a:r>
            <a:r>
              <a:rPr lang="ru-RU" sz="2000" dirty="0" err="1"/>
              <a:t>середньоазіатський</a:t>
            </a:r>
            <a:r>
              <a:rPr lang="ru-RU" sz="2000" dirty="0"/>
              <a:t> математик та астроном </a:t>
            </a:r>
            <a:r>
              <a:rPr lang="ru-RU" sz="2000" b="1" dirty="0"/>
              <a:t>аль-</a:t>
            </a:r>
            <a:r>
              <a:rPr lang="ru-RU" sz="2000" b="1" dirty="0" err="1"/>
              <a:t>Каші</a:t>
            </a:r>
            <a:r>
              <a:rPr lang="ru-RU" sz="2000" dirty="0"/>
              <a:t>, </a:t>
            </a:r>
            <a:r>
              <a:rPr lang="ru-RU" sz="2000" dirty="0" err="1"/>
              <a:t>який</a:t>
            </a:r>
            <a:r>
              <a:rPr lang="ru-RU" sz="2000" dirty="0"/>
              <a:t> </a:t>
            </a:r>
            <a:r>
              <a:rPr lang="ru-RU" sz="2000" dirty="0" err="1"/>
              <a:t>працював</a:t>
            </a:r>
            <a:r>
              <a:rPr lang="ru-RU" sz="2000" dirty="0"/>
              <a:t> у 20-30рр. у</a:t>
            </a:r>
            <a:r>
              <a:rPr lang="ru-RU" sz="2000" dirty="0" smtClean="0"/>
              <a:t> </a:t>
            </a:r>
            <a:r>
              <a:rPr lang="ru-RU" sz="2000" dirty="0" err="1"/>
              <a:t>Самаркандській</a:t>
            </a:r>
            <a:r>
              <a:rPr lang="ru-RU" sz="2000" dirty="0"/>
              <a:t> </a:t>
            </a:r>
            <a:r>
              <a:rPr lang="ru-RU" sz="2000" dirty="0" err="1"/>
              <a:t>обсерваторії</a:t>
            </a:r>
            <a:r>
              <a:rPr lang="ru-RU" sz="2000" dirty="0"/>
              <a:t>. Аль-</a:t>
            </a:r>
            <a:r>
              <a:rPr lang="ru-RU" sz="2000" dirty="0" err="1"/>
              <a:t>Каші</a:t>
            </a:r>
            <a:r>
              <a:rPr lang="ru-RU" sz="2000" dirty="0"/>
              <a:t> є автором </a:t>
            </a:r>
            <a:r>
              <a:rPr lang="ru-RU" sz="2000" b="1" dirty="0"/>
              <a:t>книги «Ключ арифметики»,</a:t>
            </a:r>
            <a:r>
              <a:rPr lang="ru-RU" sz="2000" dirty="0"/>
              <a:t> де </a:t>
            </a:r>
            <a:r>
              <a:rPr lang="ru-RU" sz="2000" dirty="0" err="1"/>
              <a:t>вченим</a:t>
            </a:r>
            <a:r>
              <a:rPr lang="ru-RU" sz="2000" dirty="0"/>
              <a:t> </a:t>
            </a:r>
            <a:r>
              <a:rPr lang="ru-RU" sz="2000" dirty="0" err="1"/>
              <a:t>був</a:t>
            </a:r>
            <a:r>
              <a:rPr lang="ru-RU" sz="2000" dirty="0"/>
              <a:t> </a:t>
            </a:r>
            <a:r>
              <a:rPr lang="ru-RU" sz="2000" dirty="0" err="1"/>
              <a:t>використаний</a:t>
            </a:r>
            <a:r>
              <a:rPr lang="ru-RU" sz="2000" dirty="0"/>
              <a:t> </a:t>
            </a:r>
            <a:r>
              <a:rPr lang="ru-RU" sz="2000" dirty="0" err="1"/>
              <a:t>спеціальний</a:t>
            </a:r>
            <a:r>
              <a:rPr lang="ru-RU" sz="2000" dirty="0"/>
              <a:t> </a:t>
            </a:r>
            <a:r>
              <a:rPr lang="ru-RU" sz="2000" dirty="0" err="1"/>
              <a:t>запис</a:t>
            </a:r>
            <a:r>
              <a:rPr lang="ru-RU" sz="2000" dirty="0"/>
              <a:t> </a:t>
            </a:r>
            <a:r>
              <a:rPr lang="ru-RU" sz="2000" dirty="0" err="1"/>
              <a:t>десяткових</a:t>
            </a:r>
            <a:r>
              <a:rPr lang="ru-RU" sz="2000" dirty="0"/>
              <a:t> </a:t>
            </a:r>
            <a:r>
              <a:rPr lang="ru-RU" sz="2000" dirty="0" err="1"/>
              <a:t>дробів</a:t>
            </a:r>
            <a:r>
              <a:rPr lang="ru-RU" sz="2000" dirty="0"/>
              <a:t>: </a:t>
            </a:r>
            <a:r>
              <a:rPr lang="ru-RU" sz="2000" b="1" dirty="0" err="1"/>
              <a:t>ціла</a:t>
            </a:r>
            <a:r>
              <a:rPr lang="ru-RU" sz="2000" b="1" dirty="0"/>
              <a:t> і </a:t>
            </a:r>
            <a:r>
              <a:rPr lang="ru-RU" sz="2000" b="1" dirty="0" err="1"/>
              <a:t>дробова</a:t>
            </a:r>
            <a:r>
              <a:rPr lang="ru-RU" sz="2000" b="1" dirty="0"/>
              <a:t> </a:t>
            </a:r>
            <a:r>
              <a:rPr lang="ru-RU" sz="2000" b="1" dirty="0" err="1"/>
              <a:t>частини</a:t>
            </a:r>
            <a:r>
              <a:rPr lang="ru-RU" sz="2000" b="1" dirty="0"/>
              <a:t> </a:t>
            </a:r>
            <a:r>
              <a:rPr lang="ru-RU" sz="2000" b="1" dirty="0" err="1"/>
              <a:t>писалися</a:t>
            </a:r>
            <a:r>
              <a:rPr lang="ru-RU" sz="2000" b="1" dirty="0"/>
              <a:t> рядком</a:t>
            </a:r>
            <a:r>
              <a:rPr lang="ru-RU" sz="2000" dirty="0"/>
              <a:t>, але </a:t>
            </a:r>
            <a:r>
              <a:rPr lang="ru-RU" sz="2000" b="1" u="sng" dirty="0" err="1"/>
              <a:t>ціла</a:t>
            </a:r>
            <a:r>
              <a:rPr lang="ru-RU" sz="2000" b="1" u="sng" dirty="0"/>
              <a:t> </a:t>
            </a:r>
            <a:r>
              <a:rPr lang="ru-RU" sz="2000" b="1" u="sng" dirty="0" err="1"/>
              <a:t>частина</a:t>
            </a:r>
            <a:r>
              <a:rPr lang="ru-RU" sz="2000" b="1" u="sng" dirty="0"/>
              <a:t> – </a:t>
            </a:r>
            <a:r>
              <a:rPr lang="ru-RU" sz="2000" b="1" u="sng" dirty="0" err="1"/>
              <a:t>чорним</a:t>
            </a:r>
            <a:r>
              <a:rPr lang="ru-RU" sz="2000" b="1" u="sng" dirty="0"/>
              <a:t> </a:t>
            </a:r>
            <a:r>
              <a:rPr lang="ru-RU" sz="2000" b="1" u="sng" dirty="0" err="1"/>
              <a:t>чорнилом</a:t>
            </a:r>
            <a:r>
              <a:rPr lang="ru-RU" sz="2000" u="sng" dirty="0"/>
              <a:t>, а </a:t>
            </a:r>
            <a:r>
              <a:rPr lang="ru-RU" sz="2000" b="1" u="sng" dirty="0" err="1"/>
              <a:t>дробова</a:t>
            </a:r>
            <a:r>
              <a:rPr lang="ru-RU" sz="2000" b="1" u="sng" dirty="0"/>
              <a:t> – </a:t>
            </a:r>
            <a:r>
              <a:rPr lang="ru-RU" sz="2000" b="1" u="sng" dirty="0" err="1"/>
              <a:t>червоним</a:t>
            </a:r>
            <a:r>
              <a:rPr lang="ru-RU" sz="2000" dirty="0"/>
              <a:t> </a:t>
            </a:r>
            <a:r>
              <a:rPr lang="ru-RU" sz="2000" dirty="0" err="1"/>
              <a:t>або</a:t>
            </a:r>
            <a:r>
              <a:rPr lang="ru-RU" sz="2000" dirty="0"/>
              <a:t> </a:t>
            </a:r>
            <a:r>
              <a:rPr lang="ru-RU" sz="2000" b="1" i="1" dirty="0" err="1"/>
              <a:t>ціла</a:t>
            </a:r>
            <a:r>
              <a:rPr lang="ru-RU" sz="2000" b="1" i="1" dirty="0"/>
              <a:t> </a:t>
            </a:r>
            <a:r>
              <a:rPr lang="ru-RU" sz="2000" b="1" i="1" dirty="0" err="1"/>
              <a:t>частина</a:t>
            </a:r>
            <a:r>
              <a:rPr lang="ru-RU" sz="2000" b="1" i="1" dirty="0"/>
              <a:t> </a:t>
            </a:r>
            <a:r>
              <a:rPr lang="ru-RU" sz="2000" b="1" i="1" dirty="0" err="1"/>
              <a:t>відокремлювалась</a:t>
            </a:r>
            <a:r>
              <a:rPr lang="ru-RU" sz="2000" b="1" i="1" dirty="0"/>
              <a:t> </a:t>
            </a:r>
            <a:r>
              <a:rPr lang="ru-RU" sz="2000" b="1" i="1" dirty="0" err="1"/>
              <a:t>від</a:t>
            </a:r>
            <a:r>
              <a:rPr lang="ru-RU" sz="2000" b="1" i="1" dirty="0"/>
              <a:t> </a:t>
            </a:r>
            <a:r>
              <a:rPr lang="ru-RU" sz="2000" b="1" i="1" dirty="0" err="1"/>
              <a:t>дробової</a:t>
            </a:r>
            <a:r>
              <a:rPr lang="ru-RU" sz="2000" b="1" i="1" dirty="0"/>
              <a:t> вертикальною </a:t>
            </a:r>
            <a:r>
              <a:rPr lang="ru-RU" sz="2000" b="1" i="1" dirty="0" err="1"/>
              <a:t>рискою</a:t>
            </a:r>
            <a:r>
              <a:rPr lang="ru-RU" sz="2000" b="1" i="1" dirty="0"/>
              <a:t>.</a:t>
            </a:r>
            <a:endParaRPr lang="uk-UA" sz="2000" b="1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176972"/>
            <a:ext cx="4500500" cy="45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6089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532" y="1340768"/>
            <a:ext cx="8229600" cy="1143000"/>
          </a:xfrm>
          <a:solidFill>
            <a:schemeClr val="tx2">
              <a:lumMod val="60000"/>
              <a:lumOff val="40000"/>
            </a:schemeClr>
          </a:solidFill>
          <a:effectLst>
            <a:glow rad="228600">
              <a:schemeClr val="bg1"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b="1" dirty="0"/>
              <a:t>«Математична естафета</a:t>
            </a:r>
            <a:r>
              <a:rPr lang="uk-UA" b="1" dirty="0" smtClean="0"/>
              <a:t>»</a:t>
            </a: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2951820" y="980728"/>
            <a:ext cx="3240360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/>
              <a:t>5 завдання</a:t>
            </a:r>
            <a:endParaRPr lang="uk-UA" sz="2400" b="1" i="1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30681"/>
            <a:ext cx="47625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674" y="3047602"/>
            <a:ext cx="9073008" cy="34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870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784" y="0"/>
            <a:ext cx="9684568" cy="731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683568" y="1628940"/>
            <a:ext cx="29212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Black" pitchFamily="34" charset="0"/>
              </a:rPr>
              <a:t>24,5 : 10 = </a:t>
            </a:r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а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sz="2800" b="1" dirty="0">
                <a:solidFill>
                  <a:schemeClr val="bg1"/>
                </a:solidFill>
                <a:latin typeface="Arial Black" pitchFamily="34" charset="0"/>
              </a:rPr>
              <a:t>а : 5 = </a:t>
            </a:r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б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sz="2800" b="1" dirty="0">
                <a:solidFill>
                  <a:schemeClr val="bg1"/>
                </a:solidFill>
                <a:latin typeface="Arial Black" pitchFamily="34" charset="0"/>
              </a:rPr>
              <a:t>б :7 = </a:t>
            </a:r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в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sz="2800" b="1" dirty="0">
                <a:solidFill>
                  <a:schemeClr val="bg1"/>
                </a:solidFill>
                <a:latin typeface="Arial Black" pitchFamily="34" charset="0"/>
              </a:rPr>
              <a:t>в + 25,53 = </a:t>
            </a:r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г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sz="2800" b="1" dirty="0">
                <a:solidFill>
                  <a:schemeClr val="bg1"/>
                </a:solidFill>
                <a:latin typeface="Arial Black" pitchFamily="34" charset="0"/>
              </a:rPr>
              <a:t>г : 16 = </a:t>
            </a:r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д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sz="2800" b="1" dirty="0">
                <a:solidFill>
                  <a:schemeClr val="bg1"/>
                </a:solidFill>
                <a:latin typeface="Arial Black" pitchFamily="34" charset="0"/>
              </a:rPr>
              <a:t>д — 1,2 = </a:t>
            </a:r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е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sz="2800" b="1" dirty="0">
                <a:solidFill>
                  <a:schemeClr val="bg1"/>
                </a:solidFill>
                <a:latin typeface="Arial Black" pitchFamily="34" charset="0"/>
              </a:rPr>
              <a:t>е + 5,6 = </a:t>
            </a:r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є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sz="2800" b="1" dirty="0">
                <a:solidFill>
                  <a:schemeClr val="bg1"/>
                </a:solidFill>
                <a:latin typeface="Arial Black" pitchFamily="34" charset="0"/>
              </a:rPr>
              <a:t>є : 6 = </a:t>
            </a:r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</a:rPr>
              <a:t>ж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4572000" y="1628800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 Black" pitchFamily="34" charset="0"/>
              </a:rPr>
              <a:t>1,38 • 10 = </a:t>
            </a:r>
            <a:r>
              <a:rPr lang="ru-RU" sz="2800" dirty="0" smtClean="0">
                <a:solidFill>
                  <a:schemeClr val="bg1"/>
                </a:solidFill>
                <a:latin typeface="Arial Black" pitchFamily="34" charset="0"/>
              </a:rPr>
              <a:t>а</a:t>
            </a:r>
            <a:endParaRPr lang="ru-RU" sz="2800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Arial Black" pitchFamily="34" charset="0"/>
              </a:rPr>
              <a:t>а : 2 = </a:t>
            </a:r>
            <a:r>
              <a:rPr lang="ru-RU" sz="2800" dirty="0" smtClean="0">
                <a:solidFill>
                  <a:schemeClr val="bg1"/>
                </a:solidFill>
                <a:latin typeface="Arial Black" pitchFamily="34" charset="0"/>
              </a:rPr>
              <a:t>б</a:t>
            </a:r>
            <a:endParaRPr lang="ru-RU" sz="2800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Arial Black" pitchFamily="34" charset="0"/>
              </a:rPr>
              <a:t>б - 3,5 = </a:t>
            </a:r>
            <a:r>
              <a:rPr lang="ru-RU" sz="2800" dirty="0" smtClean="0">
                <a:solidFill>
                  <a:schemeClr val="bg1"/>
                </a:solidFill>
                <a:latin typeface="Arial Black" pitchFamily="34" charset="0"/>
              </a:rPr>
              <a:t>в</a:t>
            </a:r>
            <a:endParaRPr lang="ru-RU" sz="2800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Arial Black" pitchFamily="34" charset="0"/>
              </a:rPr>
              <a:t>в • 0,1 = </a:t>
            </a:r>
            <a:r>
              <a:rPr lang="ru-RU" sz="2800" dirty="0" smtClean="0">
                <a:solidFill>
                  <a:schemeClr val="bg1"/>
                </a:solidFill>
                <a:latin typeface="Arial Black" pitchFamily="34" charset="0"/>
              </a:rPr>
              <a:t>г</a:t>
            </a:r>
            <a:endParaRPr lang="ru-RU" sz="2800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Arial Black" pitchFamily="34" charset="0"/>
              </a:rPr>
              <a:t>г : 0,2 = </a:t>
            </a:r>
            <a:r>
              <a:rPr lang="ru-RU" sz="2800" dirty="0" smtClean="0">
                <a:solidFill>
                  <a:schemeClr val="bg1"/>
                </a:solidFill>
                <a:latin typeface="Arial Black" pitchFamily="34" charset="0"/>
              </a:rPr>
              <a:t>д</a:t>
            </a:r>
            <a:endParaRPr lang="ru-RU" sz="2800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Arial Black" pitchFamily="34" charset="0"/>
              </a:rPr>
              <a:t>д + 6,1 = </a:t>
            </a:r>
            <a:r>
              <a:rPr lang="ru-RU" sz="2800" dirty="0" smtClean="0">
                <a:solidFill>
                  <a:schemeClr val="bg1"/>
                </a:solidFill>
                <a:latin typeface="Arial Black" pitchFamily="34" charset="0"/>
              </a:rPr>
              <a:t>е</a:t>
            </a:r>
            <a:endParaRPr lang="ru-RU" sz="2800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Arial Black" pitchFamily="34" charset="0"/>
              </a:rPr>
              <a:t>е : 6 = </a:t>
            </a:r>
            <a:r>
              <a:rPr lang="ru-RU" sz="2800" dirty="0" smtClean="0">
                <a:solidFill>
                  <a:schemeClr val="bg1"/>
                </a:solidFill>
                <a:latin typeface="Arial Black" pitchFamily="34" charset="0"/>
              </a:rPr>
              <a:t>є</a:t>
            </a:r>
            <a:endParaRPr lang="ru-RU" sz="2800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Arial Black" pitchFamily="34" charset="0"/>
              </a:rPr>
              <a:t>є : 1,3 = </a:t>
            </a:r>
            <a:r>
              <a:rPr lang="ru-RU" sz="2800" dirty="0" smtClean="0">
                <a:solidFill>
                  <a:schemeClr val="bg1"/>
                </a:solidFill>
                <a:latin typeface="Arial Black" pitchFamily="34" charset="0"/>
              </a:rPr>
              <a:t>ж</a:t>
            </a:r>
            <a:endParaRPr lang="ru-RU" sz="2800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620688"/>
            <a:ext cx="244827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команда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620688"/>
            <a:ext cx="25202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ІІ команда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7171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78" y="0"/>
            <a:ext cx="916047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78" y="368660"/>
            <a:ext cx="3309714" cy="415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2555776" y="96730"/>
            <a:ext cx="6228692" cy="56938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dirty="0" err="1"/>
              <a:t>Приблизно</a:t>
            </a:r>
            <a:r>
              <a:rPr lang="ru-RU" sz="2800" dirty="0"/>
              <a:t> через </a:t>
            </a:r>
            <a:r>
              <a:rPr lang="ru-RU" sz="2800" dirty="0" err="1"/>
              <a:t>півтора</a:t>
            </a:r>
            <a:r>
              <a:rPr lang="ru-RU" sz="2800" dirty="0"/>
              <a:t> </a:t>
            </a:r>
            <a:r>
              <a:rPr lang="ru-RU" sz="2800" dirty="0" err="1"/>
              <a:t>сторіччя</a:t>
            </a:r>
            <a:r>
              <a:rPr lang="ru-RU" sz="2800" dirty="0"/>
              <a:t>, у 1585 </a:t>
            </a:r>
            <a:r>
              <a:rPr lang="ru-RU" sz="2800" dirty="0" err="1"/>
              <a:t>році</a:t>
            </a:r>
            <a:r>
              <a:rPr lang="ru-RU" sz="2800" dirty="0"/>
              <a:t>, </a:t>
            </a:r>
            <a:r>
              <a:rPr lang="ru-RU" sz="2800" dirty="0" err="1"/>
              <a:t>фламадськиий</a:t>
            </a:r>
            <a:r>
              <a:rPr lang="ru-RU" sz="2800" dirty="0"/>
              <a:t> учений Симон </a:t>
            </a:r>
            <a:r>
              <a:rPr lang="ru-RU" sz="2800" dirty="0" err="1"/>
              <a:t>Стевін</a:t>
            </a:r>
            <a:r>
              <a:rPr lang="ru-RU" sz="2800" dirty="0"/>
              <a:t> (1548-1620), </a:t>
            </a:r>
            <a:r>
              <a:rPr lang="ru-RU" sz="2800" dirty="0" err="1"/>
              <a:t>який</a:t>
            </a:r>
            <a:r>
              <a:rPr lang="ru-RU" sz="2800" dirty="0"/>
              <a:t> </a:t>
            </a:r>
            <a:r>
              <a:rPr lang="ru-RU" sz="2800" dirty="0" err="1"/>
              <a:t>викладав</a:t>
            </a:r>
            <a:r>
              <a:rPr lang="ru-RU" sz="2800" dirty="0"/>
              <a:t> математику в </a:t>
            </a:r>
            <a:r>
              <a:rPr lang="ru-RU" sz="2800" dirty="0" err="1"/>
              <a:t>славнозвісному</a:t>
            </a:r>
            <a:r>
              <a:rPr lang="ru-RU" sz="2800" dirty="0"/>
              <a:t> </a:t>
            </a:r>
            <a:r>
              <a:rPr lang="ru-RU" sz="2800" dirty="0" err="1"/>
              <a:t>Лейденському</a:t>
            </a:r>
            <a:r>
              <a:rPr lang="ru-RU" sz="2800" dirty="0"/>
              <a:t> </a:t>
            </a:r>
            <a:r>
              <a:rPr lang="ru-RU" sz="2800" dirty="0" err="1"/>
              <a:t>університеті</a:t>
            </a:r>
            <a:r>
              <a:rPr lang="ru-RU" sz="2800" dirty="0"/>
              <a:t> (</a:t>
            </a:r>
            <a:r>
              <a:rPr lang="ru-RU" sz="2800" dirty="0" err="1"/>
              <a:t>Голландія</a:t>
            </a:r>
            <a:r>
              <a:rPr lang="ru-RU" sz="2800" dirty="0"/>
              <a:t>), </a:t>
            </a:r>
            <a:r>
              <a:rPr lang="ru-RU" sz="2800" dirty="0" err="1"/>
              <a:t>присвятив</a:t>
            </a:r>
            <a:r>
              <a:rPr lang="ru-RU" sz="2800" dirty="0"/>
              <a:t> свою книгу «Десятина» </a:t>
            </a:r>
            <a:r>
              <a:rPr lang="ru-RU" sz="2800" dirty="0" err="1"/>
              <a:t>десятковій</a:t>
            </a:r>
            <a:r>
              <a:rPr lang="ru-RU" sz="2800" dirty="0"/>
              <a:t> </a:t>
            </a:r>
            <a:r>
              <a:rPr lang="ru-RU" sz="2800" dirty="0" err="1"/>
              <a:t>системі</a:t>
            </a:r>
            <a:r>
              <a:rPr lang="ru-RU" sz="2800" dirty="0"/>
              <a:t> </a:t>
            </a:r>
            <a:r>
              <a:rPr lang="ru-RU" sz="2800" dirty="0" err="1"/>
              <a:t>мір</a:t>
            </a:r>
            <a:r>
              <a:rPr lang="ru-RU" sz="2800" dirty="0"/>
              <a:t> і </a:t>
            </a:r>
            <a:r>
              <a:rPr lang="ru-RU" sz="2800" dirty="0" err="1"/>
              <a:t>десятковим</a:t>
            </a:r>
            <a:r>
              <a:rPr lang="ru-RU" sz="2800" dirty="0"/>
              <a:t> </a:t>
            </a:r>
            <a:r>
              <a:rPr lang="ru-RU" sz="2800" dirty="0" err="1"/>
              <a:t>дробам</a:t>
            </a:r>
            <a:r>
              <a:rPr lang="ru-RU" sz="2800" dirty="0"/>
              <a:t>. Так </a:t>
            </a:r>
            <a:r>
              <a:rPr lang="ru-RU" sz="2800" dirty="0" err="1"/>
              <a:t>було</a:t>
            </a:r>
            <a:r>
              <a:rPr lang="ru-RU" sz="2800" dirty="0"/>
              <a:t> </a:t>
            </a:r>
            <a:r>
              <a:rPr lang="ru-RU" sz="2800" dirty="0" err="1"/>
              <a:t>започатковано</a:t>
            </a:r>
            <a:r>
              <a:rPr lang="ru-RU" sz="2800" dirty="0"/>
              <a:t> </a:t>
            </a:r>
            <a:r>
              <a:rPr lang="ru-RU" sz="2800" dirty="0" err="1"/>
              <a:t>використання</a:t>
            </a:r>
            <a:r>
              <a:rPr lang="ru-RU" sz="2800" dirty="0"/>
              <a:t> </a:t>
            </a:r>
            <a:r>
              <a:rPr lang="ru-RU" sz="2800" dirty="0" err="1"/>
              <a:t>десяткових</a:t>
            </a:r>
            <a:r>
              <a:rPr lang="ru-RU" sz="2800" dirty="0"/>
              <a:t> </a:t>
            </a:r>
            <a:r>
              <a:rPr lang="ru-RU" sz="2800" dirty="0" err="1"/>
              <a:t>дробів</a:t>
            </a:r>
            <a:r>
              <a:rPr lang="ru-RU" sz="2800" dirty="0"/>
              <a:t> у </a:t>
            </a:r>
            <a:r>
              <a:rPr lang="ru-RU" sz="2800" dirty="0" err="1"/>
              <a:t>Європі</a:t>
            </a:r>
            <a:r>
              <a:rPr lang="ru-RU" sz="2800" dirty="0"/>
              <a:t>. Симон </a:t>
            </a:r>
            <a:r>
              <a:rPr lang="ru-RU" sz="2800" dirty="0" err="1"/>
              <a:t>Стевін</a:t>
            </a:r>
            <a:r>
              <a:rPr lang="ru-RU" sz="2800" dirty="0"/>
              <a:t>, як і аль-</a:t>
            </a:r>
            <a:r>
              <a:rPr lang="ru-RU" sz="2800" dirty="0" err="1"/>
              <a:t>Каші</a:t>
            </a:r>
            <a:r>
              <a:rPr lang="ru-RU" sz="2800" dirty="0"/>
              <a:t>, писав </a:t>
            </a:r>
            <a:r>
              <a:rPr lang="ru-RU" sz="2800" dirty="0" err="1"/>
              <a:t>десятковий</a:t>
            </a:r>
            <a:r>
              <a:rPr lang="ru-RU" sz="2800" dirty="0"/>
              <a:t> </a:t>
            </a:r>
            <a:r>
              <a:rPr lang="ru-RU" sz="2800" dirty="0" err="1"/>
              <a:t>дріб</a:t>
            </a:r>
            <a:r>
              <a:rPr lang="ru-RU" sz="2800" dirty="0"/>
              <a:t> у рядок, але </a:t>
            </a:r>
            <a:r>
              <a:rPr lang="ru-RU" sz="2800" dirty="0" err="1"/>
              <a:t>відокремлював</a:t>
            </a:r>
            <a:r>
              <a:rPr lang="ru-RU" sz="2800" dirty="0"/>
              <a:t> </a:t>
            </a:r>
            <a:r>
              <a:rPr lang="ru-RU" sz="2800" dirty="0" err="1"/>
              <a:t>цілу</a:t>
            </a:r>
            <a:r>
              <a:rPr lang="ru-RU" sz="2800" dirty="0"/>
              <a:t> і </a:t>
            </a:r>
            <a:r>
              <a:rPr lang="ru-RU" sz="2800" dirty="0" err="1"/>
              <a:t>дробову</a:t>
            </a:r>
            <a:r>
              <a:rPr lang="ru-RU" sz="2800" dirty="0"/>
              <a:t> </a:t>
            </a:r>
            <a:r>
              <a:rPr lang="ru-RU" sz="2800" dirty="0" err="1"/>
              <a:t>частини</a:t>
            </a:r>
            <a:r>
              <a:rPr lang="ru-RU" sz="2800" dirty="0"/>
              <a:t> цифрою нуль, </a:t>
            </a:r>
            <a:r>
              <a:rPr lang="ru-RU" sz="2800" dirty="0" err="1"/>
              <a:t>узятою</a:t>
            </a:r>
            <a:r>
              <a:rPr lang="ru-RU" sz="2800" dirty="0"/>
              <a:t> в </a:t>
            </a:r>
            <a:r>
              <a:rPr lang="ru-RU" sz="2800" dirty="0" err="1"/>
              <a:t>кружечок</a:t>
            </a:r>
            <a:r>
              <a:rPr lang="ru-RU" sz="2800" dirty="0"/>
              <a:t>.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91" b="89987" l="9936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628" y="3897052"/>
            <a:ext cx="4745589" cy="4648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49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-62345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1" y="1232756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tx1"/>
                </a:solidFill>
                <a:latin typeface="Arial Black" pitchFamily="34" charset="0"/>
              </a:rPr>
              <a:t>Смішинки</a:t>
            </a:r>
            <a:endParaRPr lang="uk-UA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7145" y="821903"/>
            <a:ext cx="388843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Завдання від 1 класу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0" name="Picture 4" descr="Урок 102. Ознайомлюємось із десятковими дроба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564904"/>
            <a:ext cx="47625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Урок 102. Ознайомлюємось із десятковими дробам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2852936"/>
            <a:ext cx="4762500" cy="3429001"/>
          </a:xfrm>
          <a:prstGeom prst="rect">
            <a:avLst/>
          </a:prstGeom>
          <a:noFill/>
          <a:effectLst>
            <a:reflection blurRad="495300" stA="15000" endPos="13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смайлик смеется Векторне зображення Stock | Adobe 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1680" y1="8333" x2="36915" y2="11944"/>
                        <a14:foregroundMark x1="58402" y1="4167" x2="77410" y2="40278"/>
                        <a14:foregroundMark x1="50138" y1="26389" x2="84298" y2="28889"/>
                        <a14:foregroundMark x1="76584" y1="27500" x2="65840" y2="17778"/>
                        <a14:foregroundMark x1="66391" y1="20833" x2="52617" y2="28056"/>
                        <a14:foregroundMark x1="58953" y1="28056" x2="57851" y2="41944"/>
                        <a14:foregroundMark x1="63636" y1="32500" x2="63636" y2="32500"/>
                        <a14:foregroundMark x1="34711" y1="31944" x2="34711" y2="31944"/>
                        <a14:foregroundMark x1="27824" y1="30278" x2="35813" y2="23333"/>
                        <a14:foregroundMark x1="38017" y1="22500" x2="46832" y2="22500"/>
                        <a14:foregroundMark x1="46832" y1="23611" x2="49587" y2="35833"/>
                        <a14:foregroundMark x1="49587" y1="35833" x2="49587" y2="35833"/>
                        <a14:foregroundMark x1="22039" y1="56389" x2="52342" y2="73889"/>
                        <a14:foregroundMark x1="57851" y1="73889" x2="84298" y2="63333"/>
                        <a14:foregroundMark x1="78788" y1="56389" x2="50964" y2="69722"/>
                        <a14:foregroundMark x1="83196" y1="55000" x2="83196" y2="55000"/>
                        <a14:foregroundMark x1="48485" y1="82500" x2="74380" y2="80833"/>
                        <a14:foregroundMark x1="79339" y1="70278" x2="79339" y2="70278"/>
                        <a14:foregroundMark x1="23140" y1="61389" x2="31680" y2="65278"/>
                        <a14:foregroundMark x1="22039" y1="66667" x2="43251" y2="83889"/>
                        <a14:foregroundMark x1="46832" y1="4167" x2="27273" y2="10278"/>
                        <a14:foregroundMark x1="50138" y1="6667" x2="73554" y2="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7" y="3211181"/>
            <a:ext cx="3096345" cy="307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529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287524" y="404664"/>
            <a:ext cx="4572000" cy="44319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uk-UA" sz="2400" b="1" dirty="0"/>
              <a:t>Одного разу Евкліда запитали:</a:t>
            </a:r>
          </a:p>
          <a:p>
            <a:pPr algn="just"/>
            <a:r>
              <a:rPr lang="uk-UA" sz="2400" b="1" dirty="0"/>
              <a:t>- Чому б ти віддав перевагу - двом цілим яблукам</a:t>
            </a:r>
          </a:p>
          <a:p>
            <a:pPr algn="just"/>
            <a:r>
              <a:rPr lang="uk-UA" sz="2400" b="1" dirty="0"/>
              <a:t>чи чотирьом половинкам?</a:t>
            </a:r>
          </a:p>
          <a:p>
            <a:pPr algn="just"/>
            <a:r>
              <a:rPr lang="uk-UA" sz="2400" b="1" dirty="0"/>
              <a:t>- Чотирьом половинкам, - відповів Евклід.</a:t>
            </a:r>
          </a:p>
          <a:p>
            <a:pPr algn="just"/>
            <a:r>
              <a:rPr lang="uk-UA" sz="2400" b="1" dirty="0"/>
              <a:t>- Але хіба це не одне й те саме?</a:t>
            </a:r>
          </a:p>
          <a:p>
            <a:pPr algn="just"/>
            <a:r>
              <a:rPr lang="uk-UA" sz="2400" b="1" dirty="0"/>
              <a:t>- Звичайно, ні. Адже обравши половинки, </a:t>
            </a:r>
          </a:p>
          <a:p>
            <a:pPr algn="just"/>
            <a:r>
              <a:rPr lang="uk-UA" sz="2400" b="1" dirty="0"/>
              <a:t>я відразу побачу, червиві ці яблука чи ні.</a:t>
            </a:r>
          </a:p>
          <a:p>
            <a:endParaRPr lang="uk-UA" b="1" dirty="0"/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892" y="5153344"/>
            <a:ext cx="1972634" cy="197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2759" y1="17891" x2="43621" y2="26358"/>
                        <a14:foregroundMark x1="32414" y1="11342" x2="27586" y2="24760"/>
                        <a14:foregroundMark x1="29828" y1="6390" x2="37759" y2="3355"/>
                        <a14:foregroundMark x1="29828" y1="50639" x2="37931" y2="88498"/>
                        <a14:foregroundMark x1="44828" y1="47284" x2="40172" y2="61502"/>
                        <a14:foregroundMark x1="21207" y1="58946" x2="27586" y2="46805"/>
                        <a14:foregroundMark x1="27586" y1="46965" x2="15862" y2="58307"/>
                        <a14:foregroundMark x1="19655" y1="59425" x2="19655" y2="62141"/>
                        <a14:foregroundMark x1="30690" y1="44249" x2="37759" y2="61821"/>
                        <a14:foregroundMark x1="47241" y1="45048" x2="38621" y2="51757"/>
                        <a14:foregroundMark x1="51552" y1="50799" x2="36034" y2="62939"/>
                        <a14:foregroundMark x1="42241" y1="44569" x2="42241" y2="44569"/>
                        <a14:foregroundMark x1="52759" y1="52556" x2="58621" y2="57029"/>
                        <a14:foregroundMark x1="63793" y1="57188" x2="63793" y2="57188"/>
                        <a14:foregroundMark x1="63621" y1="57029" x2="59828" y2="55112"/>
                        <a14:foregroundMark x1="42241" y1="71565" x2="47586" y2="89776"/>
                        <a14:foregroundMark x1="29138" y1="64058" x2="32414" y2="72524"/>
                        <a14:foregroundMark x1="42241" y1="61342" x2="44655" y2="66134"/>
                        <a14:foregroundMark x1="27586" y1="97444" x2="35000" y2="96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28871"/>
            <a:ext cx="4934981" cy="532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963" y="3600636"/>
            <a:ext cx="1949004" cy="1949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30000"/>
            <a:ext cx="1782198" cy="178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192" y="1880828"/>
            <a:ext cx="1719808" cy="171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9" b="897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38" y="4329098"/>
            <a:ext cx="2144386" cy="303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89" b="897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524" y="4452116"/>
            <a:ext cx="1970713" cy="279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116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Фон для урока математики - 72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347"/>
            <a:ext cx="9288524" cy="699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644" y="1340768"/>
            <a:ext cx="7293496" cy="1143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b="1" dirty="0">
                <a:solidFill>
                  <a:schemeClr val="tx1"/>
                </a:solidFill>
                <a:latin typeface="Arial Black" pitchFamily="34" charset="0"/>
              </a:rPr>
              <a:t>«Вверх-вниз</a:t>
            </a:r>
            <a:r>
              <a:rPr lang="uk-UA" b="1" dirty="0" smtClean="0">
                <a:solidFill>
                  <a:schemeClr val="tx1"/>
                </a:solidFill>
                <a:latin typeface="Arial Black" pitchFamily="34" charset="0"/>
              </a:rPr>
              <a:t>»</a:t>
            </a:r>
            <a:endParaRPr lang="uk-UA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23828" y="845931"/>
            <a:ext cx="388843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завдання</a:t>
            </a:r>
          </a:p>
        </p:txBody>
      </p:sp>
      <p:pic>
        <p:nvPicPr>
          <p:cNvPr id="10244" name="Picture 4" descr="Урок 103. Читаємо і записуємо десяткові дроб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012" y="3126830"/>
            <a:ext cx="4762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 зі стрілкою 4"/>
          <p:cNvCxnSpPr/>
          <p:nvPr/>
        </p:nvCxnSpPr>
        <p:spPr>
          <a:xfrm flipV="1">
            <a:off x="2051720" y="2924944"/>
            <a:ext cx="0" cy="30963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Пряма зі стрілкою 8"/>
          <p:cNvCxnSpPr/>
          <p:nvPr/>
        </p:nvCxnSpPr>
        <p:spPr>
          <a:xfrm>
            <a:off x="7776356" y="3126830"/>
            <a:ext cx="0" cy="32184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42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Стокове фото Дошка Старої Школи — Завантажте зображення зараз - Шкільна  дошка, Фони, Освіта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2022"/>
            <a:ext cx="9262793" cy="684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143507" y="2024845"/>
            <a:ext cx="90107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Arial Black" pitchFamily="34" charset="0"/>
              </a:rPr>
              <a:t> 0,23;  41,05;  3,04;  1,03;  13,09; </a:t>
            </a:r>
            <a:endParaRPr lang="uk-UA" sz="3200" b="1" dirty="0" smtClean="0">
              <a:solidFill>
                <a:schemeClr val="bg1"/>
              </a:solidFill>
              <a:latin typeface="Arial Black" pitchFamily="34" charset="0"/>
            </a:endParaRPr>
          </a:p>
          <a:p>
            <a:endParaRPr lang="uk-UA" sz="3200" b="1" dirty="0" smtClean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uk-UA" sz="3200" b="1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uk-UA" sz="3200" b="1" dirty="0">
                <a:solidFill>
                  <a:schemeClr val="bg1"/>
                </a:solidFill>
                <a:latin typeface="Arial Black" pitchFamily="34" charset="0"/>
              </a:rPr>
              <a:t>0,99;  9,09;  1,17;  14,1;  63,14;  0,02.</a:t>
            </a:r>
          </a:p>
        </p:txBody>
      </p:sp>
    </p:spTree>
    <p:extLst>
      <p:ext uri="{BB962C8B-B14F-4D97-AF65-F5344CB8AC3E}">
        <p14:creationId xmlns:p14="http://schemas.microsoft.com/office/powerpoint/2010/main" val="1705489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5"/>
          <a:stretch/>
        </p:blipFill>
        <p:spPr bwMode="auto">
          <a:xfrm>
            <a:off x="215516" y="-1117"/>
            <a:ext cx="6228184" cy="684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3635896" y="728700"/>
            <a:ext cx="4572000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ru-RU" sz="2000" b="1" dirty="0" err="1"/>
              <a:t>Вперше</a:t>
            </a:r>
            <a:r>
              <a:rPr lang="ru-RU" sz="2000" b="1" dirty="0"/>
              <a:t> кома </a:t>
            </a:r>
            <a:r>
              <a:rPr lang="ru-RU" sz="2000" b="1" dirty="0" err="1"/>
              <a:t>розділила</a:t>
            </a:r>
            <a:r>
              <a:rPr lang="ru-RU" sz="2000" b="1" dirty="0"/>
              <a:t> </a:t>
            </a:r>
            <a:r>
              <a:rPr lang="ru-RU" sz="2000" b="1" dirty="0" err="1"/>
              <a:t>дві</a:t>
            </a:r>
            <a:r>
              <a:rPr lang="ru-RU" sz="2000" b="1" dirty="0"/>
              <a:t> </a:t>
            </a:r>
            <a:r>
              <a:rPr lang="ru-RU" sz="2000" b="1" dirty="0" err="1"/>
              <a:t>частини</a:t>
            </a:r>
            <a:r>
              <a:rPr lang="ru-RU" sz="2000" b="1" dirty="0"/>
              <a:t> </a:t>
            </a:r>
            <a:r>
              <a:rPr lang="ru-RU" sz="2000" b="1" dirty="0" err="1"/>
              <a:t>десяткового</a:t>
            </a:r>
            <a:r>
              <a:rPr lang="ru-RU" sz="2000" b="1" dirty="0"/>
              <a:t> </a:t>
            </a:r>
            <a:r>
              <a:rPr lang="ru-RU" sz="2000" b="1" dirty="0" err="1"/>
              <a:t>дробу</a:t>
            </a:r>
            <a:r>
              <a:rPr lang="ru-RU" sz="2000" b="1" dirty="0"/>
              <a:t> </a:t>
            </a:r>
            <a:r>
              <a:rPr lang="ru-RU" sz="2000" b="1" dirty="0" err="1"/>
              <a:t>тільки</a:t>
            </a:r>
            <a:r>
              <a:rPr lang="ru-RU" sz="2000" b="1" dirty="0"/>
              <a:t> в 1592 </a:t>
            </a:r>
            <a:r>
              <a:rPr lang="ru-RU" sz="2000" b="1" dirty="0" err="1"/>
              <a:t>році</a:t>
            </a:r>
            <a:r>
              <a:rPr lang="ru-RU" sz="2000" b="1" dirty="0"/>
              <a:t>. В </a:t>
            </a:r>
            <a:r>
              <a:rPr lang="ru-RU" sz="2000" b="1" dirty="0" err="1"/>
              <a:t>Англії</a:t>
            </a:r>
            <a:r>
              <a:rPr lang="ru-RU" sz="2000" b="1" dirty="0"/>
              <a:t>, </a:t>
            </a:r>
            <a:r>
              <a:rPr lang="ru-RU" sz="2000" b="1" dirty="0" err="1"/>
              <a:t>однак</a:t>
            </a:r>
            <a:r>
              <a:rPr lang="ru-RU" sz="2000" b="1" dirty="0"/>
              <a:t>, </a:t>
            </a:r>
            <a:r>
              <a:rPr lang="ru-RU" sz="2000" b="1" dirty="0" err="1"/>
              <a:t>замість</a:t>
            </a:r>
            <a:r>
              <a:rPr lang="ru-RU" sz="2000" b="1" dirty="0"/>
              <a:t> </a:t>
            </a:r>
            <a:r>
              <a:rPr lang="ru-RU" sz="2000" b="1" dirty="0" err="1"/>
              <a:t>неї</a:t>
            </a:r>
            <a:r>
              <a:rPr lang="ru-RU" sz="2000" b="1" dirty="0"/>
              <a:t> стали </a:t>
            </a:r>
            <a:r>
              <a:rPr lang="ru-RU" sz="2000" b="1" dirty="0" err="1"/>
              <a:t>застосовувати</a:t>
            </a:r>
            <a:r>
              <a:rPr lang="ru-RU" sz="2000" b="1" dirty="0"/>
              <a:t> точку. На </a:t>
            </a:r>
            <a:r>
              <a:rPr lang="ru-RU" sz="2000" b="1" dirty="0" err="1"/>
              <a:t>території</a:t>
            </a:r>
            <a:r>
              <a:rPr lang="ru-RU" sz="2000" b="1" dirty="0"/>
              <a:t> США </a:t>
            </a:r>
            <a:r>
              <a:rPr lang="ru-RU" sz="2000" b="1" dirty="0" err="1"/>
              <a:t>досі</a:t>
            </a:r>
            <a:r>
              <a:rPr lang="ru-RU" sz="2000" b="1" dirty="0"/>
              <a:t> </a:t>
            </a:r>
            <a:r>
              <a:rPr lang="ru-RU" sz="2000" b="1" dirty="0" err="1"/>
              <a:t>десяткові</a:t>
            </a:r>
            <a:r>
              <a:rPr lang="ru-RU" sz="2000" b="1" dirty="0"/>
              <a:t> дроби </a:t>
            </a:r>
            <a:r>
              <a:rPr lang="ru-RU" sz="2000" b="1" dirty="0" err="1"/>
              <a:t>пишуть</a:t>
            </a:r>
            <a:r>
              <a:rPr lang="ru-RU" sz="2000" b="1" dirty="0"/>
              <a:t> </a:t>
            </a:r>
            <a:r>
              <a:rPr lang="ru-RU" sz="2000" b="1" dirty="0" err="1"/>
              <a:t>саме</a:t>
            </a:r>
            <a:r>
              <a:rPr lang="ru-RU" sz="2000" b="1" dirty="0"/>
              <a:t> таким чином. 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2714" y1="42917" x2="54571" y2="36458"/>
                        <a14:foregroundMark x1="4714" y1="51875" x2="41286" y2="87500"/>
                        <a14:foregroundMark x1="21143" y1="60625" x2="81143" y2="96458"/>
                        <a14:foregroundMark x1="86857" y1="95208" x2="86857" y2="95208"/>
                        <a14:foregroundMark x1="89143" y1="83958" x2="89143" y2="83958"/>
                        <a14:foregroundMark x1="89429" y1="83750" x2="93857" y2="55417"/>
                        <a14:foregroundMark x1="84571" y1="37500" x2="89714" y2="37500"/>
                        <a14:foregroundMark x1="89714" y1="37500" x2="96429" y2="55625"/>
                        <a14:foregroundMark x1="96714" y1="55625" x2="96714" y2="55625"/>
                        <a14:foregroundMark x1="78000" y1="67500" x2="77714" y2="84375"/>
                        <a14:foregroundMark x1="95000" y1="74583" x2="85857" y2="97292"/>
                        <a14:foregroundMark x1="5429" y1="79792" x2="4571" y2="97500"/>
                        <a14:foregroundMark x1="9000" y1="76042" x2="27571" y2="93958"/>
                        <a14:foregroundMark x1="24571" y1="77083" x2="36429" y2="94375"/>
                        <a14:foregroundMark x1="50857" y1="91250" x2="3143" y2="95000"/>
                        <a14:foregroundMark x1="61000" y1="94375" x2="53714" y2="99583"/>
                        <a14:foregroundMark x1="63571" y1="88750" x2="45571" y2="98333"/>
                        <a14:foregroundMark x1="68000" y1="99167" x2="68000" y2="99167"/>
                        <a14:foregroundMark x1="63857" y1="98750" x2="63857" y2="98750"/>
                        <a14:foregroundMark x1="35000" y1="95417" x2="36143" y2="95417"/>
                        <a14:foregroundMark x1="38714" y1="95625" x2="35714" y2="98750"/>
                        <a14:foregroundMark x1="44143" y1="89167" x2="38000" y2="92083"/>
                        <a14:foregroundMark x1="16714" y1="71250" x2="5000" y2="75208"/>
                        <a14:foregroundMark x1="14429" y1="97708" x2="16000" y2="9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090" y="2528899"/>
            <a:ext cx="4882430" cy="334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6830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44"/>
            <a:ext cx="9144000" cy="697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uk-UA" b="1" dirty="0">
                <a:solidFill>
                  <a:schemeClr val="tx1"/>
                </a:solidFill>
              </a:rPr>
              <a:t>Встановити відповідність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1830" y="1023119"/>
            <a:ext cx="306034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7 завдання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3320988"/>
            <a:ext cx="47625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274728"/>
            <a:ext cx="6435668" cy="3475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801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962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143000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b="1" dirty="0">
                <a:solidFill>
                  <a:schemeClr val="tx1"/>
                </a:solidFill>
              </a:rPr>
              <a:t>Конкурс </a:t>
            </a:r>
            <a:r>
              <a:rPr lang="uk-UA" b="1" dirty="0" smtClean="0">
                <a:solidFill>
                  <a:schemeClr val="tx1"/>
                </a:solidFill>
              </a:rPr>
              <a:t>капітанів</a:t>
            </a: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797" y="3140968"/>
            <a:ext cx="47625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71843" y="620688"/>
            <a:ext cx="3400315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/>
              <a:t>1 завдання</a:t>
            </a:r>
            <a:endParaRPr lang="uk-UA" sz="2400" b="1" i="1" dirty="0"/>
          </a:p>
        </p:txBody>
      </p:sp>
    </p:spTree>
    <p:extLst>
      <p:ext uri="{BB962C8B-B14F-4D97-AF65-F5344CB8AC3E}">
        <p14:creationId xmlns:p14="http://schemas.microsoft.com/office/powerpoint/2010/main" val="41744439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89" y="0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69882" y="834729"/>
            <a:ext cx="3673235" cy="40011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/>
              <a:t>Завдання для </a:t>
            </a:r>
            <a:r>
              <a:rPr lang="uk-UA" sz="2000" b="1" dirty="0" smtClean="0"/>
              <a:t>ІІ </a:t>
            </a:r>
            <a:r>
              <a:rPr lang="uk-UA" sz="2000" b="1" dirty="0"/>
              <a:t>команди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058" y="805701"/>
            <a:ext cx="3605914" cy="40011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000" b="1" dirty="0"/>
              <a:t>Завдання для </a:t>
            </a:r>
            <a:r>
              <a:rPr lang="uk-UA" sz="2000" b="1" dirty="0" smtClean="0"/>
              <a:t>І команди</a:t>
            </a:r>
            <a:endParaRPr lang="uk-UA" sz="2000" b="1" dirty="0"/>
          </a:p>
        </p:txBody>
      </p:sp>
      <p:sp>
        <p:nvSpPr>
          <p:cNvPr id="7" name="Прямокутник 6"/>
          <p:cNvSpPr/>
          <p:nvPr/>
        </p:nvSpPr>
        <p:spPr>
          <a:xfrm>
            <a:off x="700762" y="1700808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dirty="0" smtClean="0"/>
              <a:t>65,24-35,6</a:t>
            </a:r>
            <a:r>
              <a:rPr lang="uk-UA" sz="2000" b="1" dirty="0"/>
              <a:t> </a:t>
            </a:r>
            <a:endParaRPr lang="uk-UA" sz="2000" b="1" dirty="0" smtClean="0"/>
          </a:p>
          <a:p>
            <a:r>
              <a:rPr lang="uk-UA" sz="2000" b="1" dirty="0"/>
              <a:t>                                             </a:t>
            </a:r>
          </a:p>
          <a:p>
            <a:r>
              <a:rPr lang="uk-UA" sz="2000" b="1" dirty="0" smtClean="0"/>
              <a:t>35,6+1,04</a:t>
            </a:r>
          </a:p>
          <a:p>
            <a:r>
              <a:rPr lang="uk-UA" sz="2000" b="1" dirty="0"/>
              <a:t>                                                </a:t>
            </a:r>
          </a:p>
          <a:p>
            <a:r>
              <a:rPr lang="uk-UA" sz="2000" b="1" dirty="0"/>
              <a:t>35,6-6 </a:t>
            </a:r>
            <a:endParaRPr lang="uk-UA" sz="2000" b="1" dirty="0" smtClean="0"/>
          </a:p>
          <a:p>
            <a:endParaRPr lang="uk-UA" sz="2000" b="1" dirty="0"/>
          </a:p>
          <a:p>
            <a:r>
              <a:rPr lang="uk-UA" sz="2000" b="1" dirty="0"/>
              <a:t>43,17+35,6  </a:t>
            </a:r>
          </a:p>
          <a:p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8" name="Прямокутник 7"/>
          <p:cNvSpPr/>
          <p:nvPr/>
        </p:nvSpPr>
        <p:spPr>
          <a:xfrm>
            <a:off x="3059832" y="1727195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dirty="0" smtClean="0"/>
              <a:t>А.</a:t>
            </a:r>
            <a:r>
              <a:rPr lang="uk-UA" sz="2000" b="1" dirty="0" smtClean="0">
                <a:solidFill>
                  <a:srgbClr val="FF0000"/>
                </a:solidFill>
              </a:rPr>
              <a:t>29,6</a:t>
            </a:r>
          </a:p>
          <a:p>
            <a:endParaRPr lang="uk-UA" sz="2000" b="1" dirty="0">
              <a:solidFill>
                <a:srgbClr val="FF0000"/>
              </a:solidFill>
            </a:endParaRPr>
          </a:p>
          <a:p>
            <a:r>
              <a:rPr lang="uk-UA" sz="2000" b="1" dirty="0" smtClean="0"/>
              <a:t>Б.</a:t>
            </a:r>
            <a:r>
              <a:rPr lang="uk-UA" sz="2000" b="1" dirty="0" smtClean="0">
                <a:solidFill>
                  <a:srgbClr val="FF0000"/>
                </a:solidFill>
              </a:rPr>
              <a:t>36,64</a:t>
            </a:r>
          </a:p>
          <a:p>
            <a:endParaRPr lang="uk-UA" sz="2000" b="1" dirty="0">
              <a:solidFill>
                <a:srgbClr val="FF0000"/>
              </a:solidFill>
            </a:endParaRPr>
          </a:p>
          <a:p>
            <a:r>
              <a:rPr lang="uk-UA" sz="2000" b="1" dirty="0" smtClean="0"/>
              <a:t>В.</a:t>
            </a:r>
            <a:r>
              <a:rPr lang="uk-UA" sz="2000" b="1" dirty="0" smtClean="0">
                <a:solidFill>
                  <a:srgbClr val="FF0000"/>
                </a:solidFill>
              </a:rPr>
              <a:t>29,64</a:t>
            </a:r>
          </a:p>
          <a:p>
            <a:endParaRPr lang="uk-UA" sz="2000" b="1" dirty="0">
              <a:solidFill>
                <a:srgbClr val="FF0000"/>
              </a:solidFill>
            </a:endParaRPr>
          </a:p>
          <a:p>
            <a:r>
              <a:rPr lang="uk-UA" sz="2000" b="1" dirty="0" smtClean="0"/>
              <a:t>Г.</a:t>
            </a:r>
            <a:r>
              <a:rPr lang="uk-UA" sz="2000" b="1" dirty="0" smtClean="0">
                <a:solidFill>
                  <a:srgbClr val="FF0000"/>
                </a:solidFill>
              </a:rPr>
              <a:t>46</a:t>
            </a:r>
          </a:p>
          <a:p>
            <a:endParaRPr lang="uk-UA" sz="2000" b="1" dirty="0">
              <a:solidFill>
                <a:srgbClr val="FF0000"/>
              </a:solidFill>
            </a:endParaRPr>
          </a:p>
          <a:p>
            <a:r>
              <a:rPr lang="uk-UA" sz="2000" b="1" dirty="0"/>
              <a:t>Д.</a:t>
            </a:r>
            <a:r>
              <a:rPr lang="uk-UA" sz="2000" b="1" dirty="0">
                <a:solidFill>
                  <a:srgbClr val="FF0000"/>
                </a:solidFill>
              </a:rPr>
              <a:t>78,77</a:t>
            </a:r>
          </a:p>
          <a:p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9" name="Прямокутник 8"/>
          <p:cNvSpPr/>
          <p:nvPr/>
        </p:nvSpPr>
        <p:spPr>
          <a:xfrm>
            <a:off x="4562095" y="1722426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dirty="0" smtClean="0"/>
              <a:t>73,34-35,6</a:t>
            </a:r>
            <a:endParaRPr lang="uk-UA" sz="2000" b="1" dirty="0" smtClean="0"/>
          </a:p>
          <a:p>
            <a:endParaRPr lang="uk-UA" sz="2000" b="1" dirty="0"/>
          </a:p>
          <a:p>
            <a:r>
              <a:rPr lang="uk-UA" sz="2000" b="1" dirty="0"/>
              <a:t>35,6+2,06   </a:t>
            </a:r>
            <a:endParaRPr lang="uk-UA" sz="2000" b="1" dirty="0" smtClean="0"/>
          </a:p>
          <a:p>
            <a:r>
              <a:rPr lang="uk-UA" sz="2000" b="1" dirty="0"/>
              <a:t>  </a:t>
            </a:r>
          </a:p>
          <a:p>
            <a:r>
              <a:rPr lang="uk-UA" sz="2000" b="1" dirty="0" smtClean="0"/>
              <a:t>35,6-8</a:t>
            </a:r>
          </a:p>
          <a:p>
            <a:endParaRPr lang="uk-UA" sz="2000" b="1" dirty="0"/>
          </a:p>
          <a:p>
            <a:r>
              <a:rPr lang="uk-UA" sz="2000" b="1" smtClean="0"/>
              <a:t>56,19+35,06</a:t>
            </a:r>
            <a:endParaRPr lang="uk-UA" sz="2000" b="1" dirty="0"/>
          </a:p>
          <a:p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10" name="Прямокутник 9"/>
          <p:cNvSpPr/>
          <p:nvPr/>
        </p:nvSpPr>
        <p:spPr>
          <a:xfrm>
            <a:off x="7272300" y="171582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dirty="0" smtClean="0"/>
              <a:t>А.</a:t>
            </a:r>
            <a:r>
              <a:rPr lang="uk-UA" sz="2000" b="1" dirty="0" smtClean="0">
                <a:solidFill>
                  <a:srgbClr val="FF0000"/>
                </a:solidFill>
              </a:rPr>
              <a:t>37,66</a:t>
            </a:r>
          </a:p>
          <a:p>
            <a:endParaRPr lang="uk-UA" sz="2000" b="1" dirty="0">
              <a:solidFill>
                <a:srgbClr val="FF0000"/>
              </a:solidFill>
            </a:endParaRPr>
          </a:p>
          <a:p>
            <a:r>
              <a:rPr lang="uk-UA" sz="2000" b="1" dirty="0" smtClean="0"/>
              <a:t>Б.</a:t>
            </a:r>
            <a:r>
              <a:rPr lang="uk-UA" sz="2000" b="1" dirty="0" smtClean="0">
                <a:solidFill>
                  <a:srgbClr val="FF0000"/>
                </a:solidFill>
              </a:rPr>
              <a:t>91,25</a:t>
            </a:r>
          </a:p>
          <a:p>
            <a:endParaRPr lang="uk-UA" sz="2000" b="1" dirty="0">
              <a:solidFill>
                <a:srgbClr val="FF0000"/>
              </a:solidFill>
            </a:endParaRPr>
          </a:p>
          <a:p>
            <a:r>
              <a:rPr lang="uk-UA" sz="2000" b="1" dirty="0" smtClean="0"/>
              <a:t>В.</a:t>
            </a:r>
            <a:r>
              <a:rPr lang="uk-UA" sz="2000" b="1" dirty="0" smtClean="0">
                <a:solidFill>
                  <a:srgbClr val="FF0000"/>
                </a:solidFill>
              </a:rPr>
              <a:t>27,6</a:t>
            </a:r>
          </a:p>
          <a:p>
            <a:endParaRPr lang="uk-UA" sz="2000" b="1" dirty="0">
              <a:solidFill>
                <a:srgbClr val="FF0000"/>
              </a:solidFill>
            </a:endParaRPr>
          </a:p>
          <a:p>
            <a:r>
              <a:rPr lang="uk-UA" sz="2000" b="1" dirty="0" smtClean="0"/>
              <a:t>Г.</a:t>
            </a:r>
            <a:r>
              <a:rPr lang="uk-UA" sz="2000" b="1" dirty="0" smtClean="0">
                <a:solidFill>
                  <a:srgbClr val="FF0000"/>
                </a:solidFill>
              </a:rPr>
              <a:t>37,74</a:t>
            </a:r>
          </a:p>
          <a:p>
            <a:endParaRPr lang="uk-UA" sz="2000" b="1" dirty="0">
              <a:solidFill>
                <a:srgbClr val="FF0000"/>
              </a:solidFill>
            </a:endParaRPr>
          </a:p>
          <a:p>
            <a:r>
              <a:rPr lang="uk-UA" sz="2000" b="1" dirty="0"/>
              <a:t>Д.</a:t>
            </a:r>
            <a:r>
              <a:rPr lang="uk-UA" sz="2000" b="1" dirty="0">
                <a:solidFill>
                  <a:srgbClr val="FF0000"/>
                </a:solidFill>
              </a:rPr>
              <a:t>56,08</a:t>
            </a:r>
          </a:p>
        </p:txBody>
      </p:sp>
      <p:pic>
        <p:nvPicPr>
          <p:cNvPr id="12292" name="Picture 4" descr="Розмальовка лінійка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429">
                        <a14:foregroundMark x1="13000" y1="18353" x2="80714" y2="71355"/>
                        <a14:foregroundMark x1="12857" y1="7719" x2="15857" y2="30532"/>
                        <a14:foregroundMark x1="41429" y1="48542" x2="82143" y2="86964"/>
                        <a14:foregroundMark x1="82143" y1="86964" x2="82143" y2="86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7034">
            <a:off x="1468956" y="3206581"/>
            <a:ext cx="5702032" cy="474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 сполучна лінія 11"/>
          <p:cNvCxnSpPr/>
          <p:nvPr/>
        </p:nvCxnSpPr>
        <p:spPr>
          <a:xfrm>
            <a:off x="1943708" y="1988840"/>
            <a:ext cx="1116124" cy="1158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 сполучна лінія 14"/>
          <p:cNvCxnSpPr/>
          <p:nvPr/>
        </p:nvCxnSpPr>
        <p:spPr>
          <a:xfrm>
            <a:off x="1943708" y="2567912"/>
            <a:ext cx="111612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 сполучна лінія 18"/>
          <p:cNvCxnSpPr/>
          <p:nvPr/>
        </p:nvCxnSpPr>
        <p:spPr>
          <a:xfrm flipV="1">
            <a:off x="1511660" y="1988840"/>
            <a:ext cx="1548172" cy="11339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 сполучна лінія 21"/>
          <p:cNvCxnSpPr/>
          <p:nvPr/>
        </p:nvCxnSpPr>
        <p:spPr>
          <a:xfrm>
            <a:off x="1943708" y="3717033"/>
            <a:ext cx="1116124" cy="64807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Пряма сполучна лінія 24"/>
          <p:cNvCxnSpPr/>
          <p:nvPr/>
        </p:nvCxnSpPr>
        <p:spPr>
          <a:xfrm flipV="1">
            <a:off x="5760132" y="1967223"/>
            <a:ext cx="1512168" cy="6006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Пряма сполучна лінія 27"/>
          <p:cNvCxnSpPr/>
          <p:nvPr/>
        </p:nvCxnSpPr>
        <p:spPr>
          <a:xfrm flipV="1">
            <a:off x="5472100" y="3146985"/>
            <a:ext cx="18002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Пряма сполучна лінія 30"/>
          <p:cNvCxnSpPr/>
          <p:nvPr/>
        </p:nvCxnSpPr>
        <p:spPr>
          <a:xfrm flipV="1">
            <a:off x="5940152" y="2583065"/>
            <a:ext cx="1332148" cy="11339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 сполучна лінія 34"/>
          <p:cNvCxnSpPr/>
          <p:nvPr/>
        </p:nvCxnSpPr>
        <p:spPr>
          <a:xfrm>
            <a:off x="5832140" y="1939671"/>
            <a:ext cx="1440160" cy="177736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646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3" y="0"/>
            <a:ext cx="91835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7564" y="872716"/>
            <a:ext cx="579664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400" b="1" dirty="0" smtClean="0"/>
              <a:t>Ту систему запису, якою ми користуємося і сьогодні запропонував німецький астроном Йоганн </a:t>
            </a:r>
            <a:r>
              <a:rPr lang="uk-UA" sz="2400" b="1" dirty="0" err="1" smtClean="0"/>
              <a:t>Кеплер</a:t>
            </a:r>
            <a:r>
              <a:rPr lang="uk-UA" sz="2400" b="1" dirty="0" smtClean="0"/>
              <a:t>.</a:t>
            </a:r>
            <a:endParaRPr lang="uk-UA" sz="2400" b="1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2" y="2276872"/>
            <a:ext cx="4218198" cy="408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24" y="1808820"/>
            <a:ext cx="5829300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0269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Фон для презентации урок математики (70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" y="-136083"/>
            <a:ext cx="9123928" cy="693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540" y="1412776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tx1"/>
                </a:solidFill>
                <a:latin typeface="Arial Black" pitchFamily="34" charset="0"/>
              </a:rPr>
              <a:t>«Вперед-вперед»</a:t>
            </a:r>
            <a:endParaRPr lang="uk-UA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1810" y="980728"/>
            <a:ext cx="342038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8  завдання</a:t>
            </a:r>
            <a:endParaRPr lang="uk-UA" b="1" dirty="0"/>
          </a:p>
        </p:txBody>
      </p:sp>
      <p:pic>
        <p:nvPicPr>
          <p:cNvPr id="6" name="Picture 4" descr="Урок 103. Читаємо і записуємо десяткові дроб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909296"/>
            <a:ext cx="4762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 зі стрілкою 7"/>
          <p:cNvCxnSpPr/>
          <p:nvPr/>
        </p:nvCxnSpPr>
        <p:spPr>
          <a:xfrm flipV="1">
            <a:off x="1727684" y="3068960"/>
            <a:ext cx="0" cy="28443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Пряма зі стрілкою 8"/>
          <p:cNvCxnSpPr/>
          <p:nvPr/>
        </p:nvCxnSpPr>
        <p:spPr>
          <a:xfrm>
            <a:off x="7416316" y="3068960"/>
            <a:ext cx="0" cy="28443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013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Фон для презентации математика для детей (116 фото) » ФОНОВАЯ ГАЛЕРЕЯ  КАТЕРИНЫ АСКВИ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6" b="100000" l="0" r="996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6" t="7863" r="3381" b="4965"/>
          <a:stretch/>
        </p:blipFill>
        <p:spPr bwMode="auto">
          <a:xfrm>
            <a:off x="-288539" y="0"/>
            <a:ext cx="10006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1583668" y="1268760"/>
            <a:ext cx="70927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dirty="0">
                <a:solidFill>
                  <a:schemeClr val="bg1"/>
                </a:solidFill>
                <a:latin typeface="Arial Black" pitchFamily="34" charset="0"/>
              </a:rPr>
              <a:t>0,3; 0,6; </a:t>
            </a:r>
            <a:r>
              <a:rPr lang="uk-UA" sz="4400" dirty="0" smtClean="0">
                <a:solidFill>
                  <a:schemeClr val="bg1"/>
                </a:solidFill>
                <a:latin typeface="Arial Black" pitchFamily="34" charset="0"/>
              </a:rPr>
              <a:t>1,2 . . .</a:t>
            </a:r>
          </a:p>
          <a:p>
            <a:endParaRPr lang="uk-UA" sz="4400" dirty="0">
              <a:solidFill>
                <a:schemeClr val="bg1"/>
              </a:solidFill>
              <a:latin typeface="Arial Black" pitchFamily="34" charset="0"/>
            </a:endParaRPr>
          </a:p>
          <a:p>
            <a:endParaRPr lang="uk-UA" sz="4400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uk-UA" sz="4400" dirty="0">
                <a:solidFill>
                  <a:schemeClr val="bg1"/>
                </a:solidFill>
                <a:latin typeface="Arial Black" pitchFamily="34" charset="0"/>
              </a:rPr>
              <a:t>0,4; 0,8; </a:t>
            </a:r>
            <a:r>
              <a:rPr lang="uk-UA" sz="4400" dirty="0" smtClean="0">
                <a:solidFill>
                  <a:schemeClr val="bg1"/>
                </a:solidFill>
                <a:latin typeface="Arial Black" pitchFamily="34" charset="0"/>
              </a:rPr>
              <a:t>1,6 . . . </a:t>
            </a:r>
          </a:p>
          <a:p>
            <a:r>
              <a:rPr lang="uk-UA" sz="44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uk-UA" sz="4400" dirty="0" smtClean="0">
                <a:solidFill>
                  <a:schemeClr val="bg1"/>
                </a:solidFill>
                <a:latin typeface="Arial Black" pitchFamily="34" charset="0"/>
              </a:rPr>
            </a:br>
            <a:endParaRPr lang="uk-UA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070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9"/>
            <a:ext cx="9144000" cy="685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2286000" y="1582340"/>
            <a:ext cx="5562364" cy="41549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b="1" dirty="0" err="1" smtClean="0"/>
              <a:t>Варто</a:t>
            </a:r>
            <a:r>
              <a:rPr lang="ru-RU" sz="2400" b="1" dirty="0" smtClean="0"/>
              <a:t> </a:t>
            </a:r>
            <a:r>
              <a:rPr lang="ru-RU" sz="2400" b="1" dirty="0" err="1"/>
              <a:t>пам’ятати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на </a:t>
            </a:r>
            <a:r>
              <a:rPr lang="ru-RU" sz="2400" b="1" dirty="0" err="1"/>
              <a:t>відміну</a:t>
            </a:r>
            <a:r>
              <a:rPr lang="ru-RU" sz="2400" b="1" dirty="0"/>
              <a:t> </a:t>
            </a:r>
            <a:r>
              <a:rPr lang="ru-RU" sz="2400" b="1" dirty="0" err="1"/>
              <a:t>від</a:t>
            </a:r>
            <a:r>
              <a:rPr lang="ru-RU" sz="2400" b="1" dirty="0"/>
              <a:t> </a:t>
            </a:r>
            <a:r>
              <a:rPr lang="ru-RU" sz="2400" b="1" dirty="0" err="1"/>
              <a:t>нашої</a:t>
            </a:r>
            <a:r>
              <a:rPr lang="ru-RU" sz="2400" b="1" dirty="0"/>
              <a:t> </a:t>
            </a:r>
            <a:r>
              <a:rPr lang="ru-RU" sz="2400" b="1" dirty="0" err="1"/>
              <a:t>країни</a:t>
            </a:r>
            <a:r>
              <a:rPr lang="ru-RU" sz="2400" b="1" dirty="0"/>
              <a:t>, де </a:t>
            </a:r>
            <a:r>
              <a:rPr lang="ru-RU" sz="2400" b="1" dirty="0" err="1"/>
              <a:t>сьогодні</a:t>
            </a:r>
            <a:r>
              <a:rPr lang="ru-RU" sz="2400" b="1" dirty="0"/>
              <a:t> </a:t>
            </a:r>
            <a:r>
              <a:rPr lang="ru-RU" sz="2400" b="1" dirty="0" err="1"/>
              <a:t>дробову</a:t>
            </a:r>
            <a:r>
              <a:rPr lang="ru-RU" sz="2400" b="1" dirty="0"/>
              <a:t> </a:t>
            </a:r>
            <a:r>
              <a:rPr lang="ru-RU" sz="2400" b="1" dirty="0" err="1"/>
              <a:t>частину</a:t>
            </a:r>
            <a:r>
              <a:rPr lang="ru-RU" sz="2400" b="1" dirty="0"/>
              <a:t> </a:t>
            </a:r>
            <a:r>
              <a:rPr lang="ru-RU" sz="2400" b="1" dirty="0" err="1"/>
              <a:t>десяткового</a:t>
            </a:r>
            <a:r>
              <a:rPr lang="ru-RU" sz="2400" b="1" dirty="0"/>
              <a:t> </a:t>
            </a:r>
            <a:r>
              <a:rPr lang="ru-RU" sz="2400" b="1" dirty="0" err="1"/>
              <a:t>дробу</a:t>
            </a:r>
            <a:r>
              <a:rPr lang="ru-RU" sz="2400" b="1" dirty="0"/>
              <a:t> </a:t>
            </a:r>
            <a:r>
              <a:rPr lang="ru-RU" sz="2400" b="1" dirty="0" err="1"/>
              <a:t>відокремлюють</a:t>
            </a:r>
            <a:r>
              <a:rPr lang="ru-RU" sz="2400" b="1" dirty="0"/>
              <a:t> комою, у США, </a:t>
            </a:r>
            <a:r>
              <a:rPr lang="ru-RU" sz="2400" b="1" dirty="0" err="1"/>
              <a:t>Великій</a:t>
            </a:r>
            <a:r>
              <a:rPr lang="ru-RU" sz="2400" b="1" dirty="0"/>
              <a:t> </a:t>
            </a:r>
            <a:r>
              <a:rPr lang="ru-RU" sz="2400" b="1" dirty="0" err="1"/>
              <a:t>Британії</a:t>
            </a:r>
            <a:r>
              <a:rPr lang="ru-RU" sz="2400" b="1" dirty="0"/>
              <a:t> </a:t>
            </a:r>
            <a:r>
              <a:rPr lang="ru-RU" sz="2400" b="1" dirty="0" err="1"/>
              <a:t>відокремлюючий</a:t>
            </a:r>
            <a:r>
              <a:rPr lang="ru-RU" sz="2400" b="1" dirty="0"/>
              <a:t> знак </a:t>
            </a:r>
            <a:r>
              <a:rPr lang="ru-RU" sz="2400" b="1" dirty="0" err="1"/>
              <a:t>інший</a:t>
            </a:r>
            <a:r>
              <a:rPr lang="ru-RU" sz="2400" b="1" dirty="0"/>
              <a:t> – </a:t>
            </a:r>
            <a:r>
              <a:rPr lang="ru-RU" sz="2400" b="1" dirty="0" err="1"/>
              <a:t>крапка</a:t>
            </a:r>
            <a:r>
              <a:rPr lang="ru-RU" sz="2400" b="1" dirty="0"/>
              <a:t>. Коми у </a:t>
            </a:r>
            <a:r>
              <a:rPr lang="ru-RU" sz="2400" b="1" dirty="0" err="1"/>
              <a:t>цих</a:t>
            </a:r>
            <a:r>
              <a:rPr lang="ru-RU" sz="2400" b="1" dirty="0"/>
              <a:t> </a:t>
            </a:r>
            <a:r>
              <a:rPr lang="ru-RU" sz="2400" b="1" dirty="0" err="1"/>
              <a:t>країнах</a:t>
            </a:r>
            <a:r>
              <a:rPr lang="ru-RU" sz="2400" b="1" dirty="0"/>
              <a:t> в </a:t>
            </a:r>
            <a:r>
              <a:rPr lang="ru-RU" sz="2400" b="1" dirty="0" err="1"/>
              <a:t>запису</a:t>
            </a:r>
            <a:r>
              <a:rPr lang="ru-RU" sz="2400" b="1" dirty="0"/>
              <a:t> чисел </a:t>
            </a:r>
            <a:r>
              <a:rPr lang="ru-RU" sz="2400" b="1" dirty="0" err="1"/>
              <a:t>використовують</a:t>
            </a:r>
            <a:r>
              <a:rPr lang="ru-RU" sz="2400" b="1" dirty="0"/>
              <a:t> для </a:t>
            </a:r>
            <a:r>
              <a:rPr lang="ru-RU" sz="2400" b="1" dirty="0" err="1"/>
              <a:t>відокремлення</a:t>
            </a:r>
            <a:r>
              <a:rPr lang="ru-RU" sz="2400" b="1" dirty="0"/>
              <a:t> </a:t>
            </a:r>
            <a:r>
              <a:rPr lang="ru-RU" sz="2400" b="1" dirty="0" err="1"/>
              <a:t>класів</a:t>
            </a:r>
            <a:r>
              <a:rPr lang="ru-RU" sz="2400" b="1" dirty="0"/>
              <a:t>. </a:t>
            </a:r>
            <a:r>
              <a:rPr lang="ru-RU" sz="2400" b="1" dirty="0" err="1"/>
              <a:t>Наприклад</a:t>
            </a:r>
            <a:r>
              <a:rPr lang="ru-RU" sz="2400" b="1" dirty="0"/>
              <a:t>, число 1200345,29 у США буде записано так: 1,200,345.29, а число 0,58 там </a:t>
            </a:r>
            <a:r>
              <a:rPr lang="ru-RU" sz="2400" b="1" dirty="0" err="1"/>
              <a:t>матиме</a:t>
            </a:r>
            <a:r>
              <a:rPr lang="ru-RU" sz="2400" b="1" dirty="0"/>
              <a:t> </a:t>
            </a:r>
            <a:r>
              <a:rPr lang="ru-RU" sz="2400" b="1" dirty="0" err="1"/>
              <a:t>вигляд</a:t>
            </a:r>
            <a:r>
              <a:rPr lang="ru-RU" sz="2400" b="1" dirty="0"/>
              <a:t> </a:t>
            </a:r>
            <a:r>
              <a:rPr lang="ru-RU" sz="2400" b="1" dirty="0" err="1"/>
              <a:t>такий</a:t>
            </a:r>
            <a:r>
              <a:rPr lang="ru-RU" sz="2400" b="1" dirty="0"/>
              <a:t>: 0.58  </a:t>
            </a:r>
            <a:r>
              <a:rPr lang="ru-RU" sz="2400" b="1" dirty="0" err="1" smtClean="0"/>
              <a:t>або</a:t>
            </a:r>
            <a:r>
              <a:rPr lang="ru-RU" sz="2400" b="1" dirty="0" smtClean="0"/>
              <a:t>  .</a:t>
            </a:r>
            <a:r>
              <a:rPr lang="ru-RU" sz="2400" b="1" dirty="0"/>
              <a:t>58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8375299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Математический фон для презентации - красивые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09"/>
            <a:ext cx="91604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40668"/>
            <a:ext cx="8229600" cy="1143000"/>
          </a:xfrm>
        </p:spPr>
        <p:txBody>
          <a:bodyPr/>
          <a:lstStyle/>
          <a:p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Розв’яжи задачу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395536" y="1592796"/>
            <a:ext cx="646246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Arial Black" pitchFamily="34" charset="0"/>
              </a:rPr>
              <a:t>Туристи</a:t>
            </a:r>
            <a:r>
              <a:rPr lang="ru-RU" sz="2000" b="1" dirty="0">
                <a:latin typeface="Arial Black" pitchFamily="34" charset="0"/>
              </a:rPr>
              <a:t> </a:t>
            </a:r>
            <a:r>
              <a:rPr lang="ru-RU" sz="2000" b="1" dirty="0" err="1">
                <a:latin typeface="Arial Black" pitchFamily="34" charset="0"/>
              </a:rPr>
              <a:t>вирушили</a:t>
            </a:r>
            <a:r>
              <a:rPr lang="ru-RU" sz="2000" b="1" dirty="0">
                <a:latin typeface="Arial Black" pitchFamily="34" charset="0"/>
              </a:rPr>
              <a:t> катером за </a:t>
            </a:r>
            <a:r>
              <a:rPr lang="ru-RU" sz="2000" b="1" dirty="0" err="1">
                <a:latin typeface="Arial Black" pitchFamily="34" charset="0"/>
              </a:rPr>
              <a:t>течією</a:t>
            </a:r>
            <a:r>
              <a:rPr lang="ru-RU" sz="2000" b="1" dirty="0">
                <a:latin typeface="Arial Black" pitchFamily="34" charset="0"/>
              </a:rPr>
              <a:t> </a:t>
            </a:r>
            <a:r>
              <a:rPr lang="ru-RU" sz="2000" b="1" dirty="0" err="1">
                <a:latin typeface="Arial Black" pitchFamily="34" charset="0"/>
              </a:rPr>
              <a:t>річки</a:t>
            </a:r>
            <a:r>
              <a:rPr lang="ru-RU" sz="2000" b="1" dirty="0">
                <a:latin typeface="Arial Black" pitchFamily="34" charset="0"/>
              </a:rPr>
              <a:t> </a:t>
            </a:r>
            <a:r>
              <a:rPr lang="ru-RU" sz="2000" b="1" dirty="0" err="1">
                <a:latin typeface="Arial Black" pitchFamily="34" charset="0"/>
              </a:rPr>
              <a:t>зі</a:t>
            </a:r>
            <a:r>
              <a:rPr lang="ru-RU" sz="2000" b="1" dirty="0">
                <a:latin typeface="Arial Black" pitchFamily="34" charset="0"/>
              </a:rPr>
              <a:t> </a:t>
            </a:r>
            <a:r>
              <a:rPr lang="ru-RU" sz="2000" b="1" dirty="0" err="1">
                <a:latin typeface="Arial Black" pitchFamily="34" charset="0"/>
              </a:rPr>
              <a:t>швидкістю</a:t>
            </a:r>
            <a:r>
              <a:rPr lang="ru-RU" sz="2000" b="1" dirty="0">
                <a:latin typeface="Arial Black" pitchFamily="34" charset="0"/>
              </a:rPr>
              <a:t> 25,6 км/год. З </a:t>
            </a:r>
            <a:r>
              <a:rPr lang="ru-RU" sz="2000" b="1" dirty="0" err="1">
                <a:latin typeface="Arial Black" pitchFamily="34" charset="0"/>
              </a:rPr>
              <a:t>якою</a:t>
            </a:r>
            <a:r>
              <a:rPr lang="ru-RU" sz="2000" b="1" dirty="0">
                <a:latin typeface="Arial Black" pitchFamily="34" charset="0"/>
              </a:rPr>
              <a:t> </a:t>
            </a:r>
            <a:r>
              <a:rPr lang="ru-RU" sz="2000" b="1" dirty="0" err="1">
                <a:latin typeface="Arial Black" pitchFamily="34" charset="0"/>
              </a:rPr>
              <a:t>швидкістю</a:t>
            </a:r>
            <a:r>
              <a:rPr lang="ru-RU" sz="2000" b="1" dirty="0">
                <a:latin typeface="Arial Black" pitchFamily="34" charset="0"/>
              </a:rPr>
              <a:t> </a:t>
            </a:r>
            <a:r>
              <a:rPr lang="ru-RU" sz="2000" b="1" dirty="0" err="1">
                <a:latin typeface="Arial Black" pitchFamily="34" charset="0"/>
              </a:rPr>
              <a:t>туристи</a:t>
            </a:r>
            <a:r>
              <a:rPr lang="ru-RU" sz="2000" b="1" dirty="0">
                <a:latin typeface="Arial Black" pitchFamily="34" charset="0"/>
              </a:rPr>
              <a:t> </a:t>
            </a:r>
            <a:r>
              <a:rPr lang="ru-RU" sz="2000" b="1" dirty="0" err="1">
                <a:latin typeface="Arial Black" pitchFamily="34" charset="0"/>
              </a:rPr>
              <a:t>будуть</a:t>
            </a:r>
            <a:r>
              <a:rPr lang="ru-RU" sz="2000" b="1" dirty="0">
                <a:latin typeface="Arial Black" pitchFamily="34" charset="0"/>
              </a:rPr>
              <a:t> </a:t>
            </a:r>
            <a:r>
              <a:rPr lang="ru-RU" sz="2000" b="1" dirty="0" err="1">
                <a:latin typeface="Arial Black" pitchFamily="34" charset="0"/>
              </a:rPr>
              <a:t>повертатися</a:t>
            </a:r>
            <a:r>
              <a:rPr lang="ru-RU" sz="2000" b="1" dirty="0">
                <a:latin typeface="Arial Black" pitchFamily="34" charset="0"/>
              </a:rPr>
              <a:t>, </a:t>
            </a:r>
            <a:r>
              <a:rPr lang="ru-RU" sz="2000" b="1" dirty="0" err="1">
                <a:latin typeface="Arial Black" pitchFamily="34" charset="0"/>
              </a:rPr>
              <a:t>якщо</a:t>
            </a:r>
            <a:r>
              <a:rPr lang="ru-RU" sz="2000" b="1" dirty="0">
                <a:latin typeface="Arial Black" pitchFamily="34" charset="0"/>
              </a:rPr>
              <a:t> </a:t>
            </a:r>
            <a:r>
              <a:rPr lang="ru-RU" sz="2000" b="1" dirty="0" err="1">
                <a:latin typeface="Arial Black" pitchFamily="34" charset="0"/>
              </a:rPr>
              <a:t>власна</a:t>
            </a:r>
            <a:r>
              <a:rPr lang="ru-RU" sz="2000" b="1" dirty="0">
                <a:latin typeface="Arial Black" pitchFamily="34" charset="0"/>
              </a:rPr>
              <a:t> </a:t>
            </a:r>
            <a:r>
              <a:rPr lang="ru-RU" sz="2000" b="1" dirty="0" err="1">
                <a:latin typeface="Arial Black" pitchFamily="34" charset="0"/>
              </a:rPr>
              <a:t>швидкість</a:t>
            </a:r>
            <a:r>
              <a:rPr lang="ru-RU" sz="2000" b="1" dirty="0">
                <a:latin typeface="Arial Black" pitchFamily="34" charset="0"/>
              </a:rPr>
              <a:t> катера становить 22,9 км/год</a:t>
            </a:r>
            <a:r>
              <a:rPr lang="ru-RU" sz="2000" b="1" dirty="0" smtClean="0">
                <a:latin typeface="Arial Black" pitchFamily="34" charset="0"/>
              </a:rPr>
              <a:t>.?</a:t>
            </a:r>
          </a:p>
          <a:p>
            <a:endParaRPr lang="ru-RU" sz="2000" b="1" dirty="0">
              <a:latin typeface="Arial Black" pitchFamily="34" charset="0"/>
            </a:endParaRPr>
          </a:p>
          <a:p>
            <a:endParaRPr lang="ru-RU" sz="2000" b="1" dirty="0" smtClean="0">
              <a:latin typeface="Arial Black" pitchFamily="34" charset="0"/>
            </a:endParaRPr>
          </a:p>
          <a:p>
            <a:endParaRPr lang="ru-RU" sz="2000" b="1" dirty="0">
              <a:latin typeface="Arial Black" pitchFamily="34" charset="0"/>
            </a:endParaRPr>
          </a:p>
          <a:p>
            <a:endParaRPr lang="ru-RU" sz="2000" b="1" dirty="0">
              <a:latin typeface="Arial Black" pitchFamily="34" charset="0"/>
            </a:endParaRPr>
          </a:p>
          <a:p>
            <a:r>
              <a:rPr lang="ru-RU" sz="2000" b="1" dirty="0" err="1">
                <a:latin typeface="Arial Black" pitchFamily="34" charset="0"/>
              </a:rPr>
              <a:t>Швидкість</a:t>
            </a:r>
            <a:r>
              <a:rPr lang="ru-RU" sz="2000" b="1" dirty="0">
                <a:latin typeface="Arial Black" pitchFamily="34" charset="0"/>
              </a:rPr>
              <a:t> катера за </a:t>
            </a:r>
            <a:r>
              <a:rPr lang="ru-RU" sz="2000" b="1" dirty="0" err="1">
                <a:latin typeface="Arial Black" pitchFamily="34" charset="0"/>
              </a:rPr>
              <a:t>течією</a:t>
            </a:r>
            <a:r>
              <a:rPr lang="ru-RU" sz="2000" b="1" dirty="0">
                <a:latin typeface="Arial Black" pitchFamily="34" charset="0"/>
              </a:rPr>
              <a:t> </a:t>
            </a:r>
            <a:r>
              <a:rPr lang="ru-RU" sz="2000" b="1" dirty="0" err="1">
                <a:latin typeface="Arial Black" pitchFamily="34" charset="0"/>
              </a:rPr>
              <a:t>річки</a:t>
            </a:r>
            <a:r>
              <a:rPr lang="ru-RU" sz="2000" b="1" dirty="0">
                <a:latin typeface="Arial Black" pitchFamily="34" charset="0"/>
              </a:rPr>
              <a:t> 37,6 км/год. Яка </a:t>
            </a:r>
            <a:r>
              <a:rPr lang="ru-RU" sz="2000" b="1" dirty="0" err="1">
                <a:latin typeface="Arial Black" pitchFamily="34" charset="0"/>
              </a:rPr>
              <a:t>швидкість</a:t>
            </a:r>
            <a:r>
              <a:rPr lang="ru-RU" sz="2000" b="1" dirty="0">
                <a:latin typeface="Arial Black" pitchFamily="34" charset="0"/>
              </a:rPr>
              <a:t> катера </a:t>
            </a:r>
            <a:r>
              <a:rPr lang="ru-RU" sz="2000" b="1" dirty="0" err="1">
                <a:latin typeface="Arial Black" pitchFamily="34" charset="0"/>
              </a:rPr>
              <a:t>проти</a:t>
            </a:r>
            <a:r>
              <a:rPr lang="ru-RU" sz="2000" b="1" dirty="0">
                <a:latin typeface="Arial Black" pitchFamily="34" charset="0"/>
              </a:rPr>
              <a:t> </a:t>
            </a:r>
            <a:r>
              <a:rPr lang="ru-RU" sz="2000" b="1" dirty="0" err="1">
                <a:latin typeface="Arial Black" pitchFamily="34" charset="0"/>
              </a:rPr>
              <a:t>течії</a:t>
            </a:r>
            <a:r>
              <a:rPr lang="ru-RU" sz="2000" b="1" dirty="0">
                <a:latin typeface="Arial Black" pitchFamily="34" charset="0"/>
              </a:rPr>
              <a:t> </a:t>
            </a:r>
            <a:r>
              <a:rPr lang="ru-RU" sz="2000" b="1" dirty="0" err="1">
                <a:latin typeface="Arial Black" pitchFamily="34" charset="0"/>
              </a:rPr>
              <a:t>річки</a:t>
            </a:r>
            <a:r>
              <a:rPr lang="ru-RU" sz="2000" b="1" dirty="0">
                <a:latin typeface="Arial Black" pitchFamily="34" charset="0"/>
              </a:rPr>
              <a:t> , </a:t>
            </a:r>
            <a:r>
              <a:rPr lang="ru-RU" sz="2000" b="1" dirty="0" err="1">
                <a:latin typeface="Arial Black" pitchFamily="34" charset="0"/>
              </a:rPr>
              <a:t>якщо</a:t>
            </a:r>
            <a:r>
              <a:rPr lang="ru-RU" sz="2000" b="1" dirty="0">
                <a:latin typeface="Arial Black" pitchFamily="34" charset="0"/>
              </a:rPr>
              <a:t> </a:t>
            </a:r>
            <a:r>
              <a:rPr lang="ru-RU" sz="2000" b="1" dirty="0" err="1">
                <a:latin typeface="Arial Black" pitchFamily="34" charset="0"/>
              </a:rPr>
              <a:t>власна</a:t>
            </a:r>
            <a:r>
              <a:rPr lang="ru-RU" sz="2000" b="1" dirty="0">
                <a:latin typeface="Arial Black" pitchFamily="34" charset="0"/>
              </a:rPr>
              <a:t> </a:t>
            </a:r>
            <a:r>
              <a:rPr lang="ru-RU" sz="2000" b="1" dirty="0" err="1">
                <a:latin typeface="Arial Black" pitchFamily="34" charset="0"/>
              </a:rPr>
              <a:t>швидкість</a:t>
            </a:r>
            <a:r>
              <a:rPr lang="ru-RU" sz="2000" b="1" dirty="0">
                <a:latin typeface="Arial Black" pitchFamily="34" charset="0"/>
              </a:rPr>
              <a:t> катера 35,9 км/год?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03088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b="1" dirty="0" smtClean="0"/>
              <a:t>Рефлексія</a:t>
            </a:r>
            <a:endParaRPr lang="uk-UA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75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059062"/>
            <a:ext cx="3527884" cy="235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Малюнки олівцем прикольні смайлики (3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7" descr="Малюнки олівцем прикольні смайлики (31 фото)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949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1" y="0"/>
            <a:ext cx="912214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29200"/>
            <a:ext cx="8229600" cy="1143000"/>
          </a:xfrm>
        </p:spPr>
        <p:txBody>
          <a:bodyPr/>
          <a:lstStyle/>
          <a:p>
            <a:r>
              <a:rPr lang="uk-UA" dirty="0" smtClean="0">
                <a:latin typeface="Arial Black" pitchFamily="34" charset="0"/>
              </a:rPr>
              <a:t>Вітаємо переможців!</a:t>
            </a:r>
            <a:endParaRPr lang="uk-UA" dirty="0">
              <a:latin typeface="Arial Black" pitchFamily="34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1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881" y="1016732"/>
            <a:ext cx="5984239" cy="414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65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281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1547664" y="1124745"/>
            <a:ext cx="3348372" cy="35394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i="1" dirty="0">
                <a:latin typeface="Arial Black" pitchFamily="34" charset="0"/>
              </a:rPr>
              <a:t>Коли первісна людина з полювання приносила здобич у свою печеру, то їй потрібно було її розділити, а без дробового поділу це зробити було неможливо. Вполювавши одну тварину, потрібно було цю здобич поділити на декілька мисливців. </a:t>
            </a:r>
          </a:p>
          <a:p>
            <a:pPr algn="ctr"/>
            <a:r>
              <a:rPr lang="uk-UA" sz="1600" b="1" i="1" dirty="0">
                <a:latin typeface="Arial Black" pitchFamily="34" charset="0"/>
              </a:rPr>
              <a:t> Тому історія виникнення дробів ведеться майже з самого початку розвитку людства. </a:t>
            </a:r>
          </a:p>
        </p:txBody>
      </p:sp>
      <p:sp>
        <p:nvSpPr>
          <p:cNvPr id="5" name="AutoShape 4" descr="Как нарисовать мамон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6" descr="Как нарисовать мамонт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37" l="0" r="100000">
                        <a14:foregroundMark x1="2439" y1="70244" x2="2439" y2="70244"/>
                        <a14:foregroundMark x1="4878" y1="73659" x2="4878" y2="73659"/>
                        <a14:foregroundMark x1="15041" y1="71707" x2="15041" y2="71707"/>
                        <a14:foregroundMark x1="17886" y1="78537" x2="17886" y2="78537"/>
                        <a14:foregroundMark x1="23984" y1="79512" x2="23984" y2="79512"/>
                        <a14:foregroundMark x1="36179" y1="60976" x2="36179" y2="60976"/>
                        <a14:foregroundMark x1="33740" y1="56585" x2="33740" y2="56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777" y="1693155"/>
            <a:ext cx="3795542" cy="316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94" y="4797152"/>
            <a:ext cx="9183993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-675456"/>
            <a:ext cx="3024336" cy="291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13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44"/>
            <a:ext cx="9144000" cy="697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1152128"/>
          </a:xfrm>
          <a:effectLst>
            <a:glow rad="101600">
              <a:schemeClr val="bg1">
                <a:alpha val="6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>
                <a:solidFill>
                  <a:schemeClr val="tx1"/>
                </a:solidFill>
                <a:latin typeface="Arial Black" pitchFamily="34" charset="0"/>
              </a:rPr>
              <a:t>«Далі, </a:t>
            </a:r>
            <a:r>
              <a:rPr lang="uk-UA" dirty="0" err="1" smtClean="0">
                <a:solidFill>
                  <a:schemeClr val="tx1"/>
                </a:solidFill>
                <a:latin typeface="Arial Black" pitchFamily="34" charset="0"/>
              </a:rPr>
              <a:t>далі</a:t>
            </a:r>
            <a:r>
              <a:rPr lang="uk-UA" dirty="0" smtClean="0">
                <a:solidFill>
                  <a:schemeClr val="tx1"/>
                </a:solidFill>
                <a:latin typeface="Arial Black" pitchFamily="34" charset="0"/>
              </a:rPr>
              <a:t>…»</a:t>
            </a:r>
            <a:endParaRPr lang="uk-UA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3808" y="908720"/>
            <a:ext cx="345638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i="1" dirty="0" smtClean="0"/>
              <a:t>2 завдання</a:t>
            </a:r>
            <a:endParaRPr lang="uk-UA" b="1" i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0968"/>
            <a:ext cx="47625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24944"/>
            <a:ext cx="4762500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927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-177556"/>
            <a:ext cx="8748972" cy="7134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1187624" y="800708"/>
            <a:ext cx="7020780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/>
              <a:t>У Європі сучасний запис дробів у 1200 році ввів </a:t>
            </a:r>
            <a:r>
              <a:rPr lang="uk-UA" sz="2400" b="1" dirty="0" err="1"/>
              <a:t>італієць Фібоначчі</a:t>
            </a:r>
            <a:r>
              <a:rPr lang="uk-UA" sz="2400" b="1" dirty="0"/>
              <a:t>. Він першим ужив термін "дріб". Назви "чисельник" і "знаменник" у </a:t>
            </a:r>
            <a:r>
              <a:rPr lang="en-US" sz="2400" b="1" dirty="0"/>
              <a:t>XIII</a:t>
            </a:r>
            <a:r>
              <a:rPr lang="uk-UA" sz="2400" b="1" dirty="0"/>
              <a:t>ст. зустрічаються у грецького математика М.</a:t>
            </a:r>
            <a:r>
              <a:rPr lang="uk-UA" sz="2400" b="1" dirty="0" err="1"/>
              <a:t>Плануда</a:t>
            </a:r>
            <a:r>
              <a:rPr lang="uk-UA" sz="2400" b="1" dirty="0"/>
              <a:t>. 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67" b="96167" l="5000" r="100000">
                        <a14:foregroundMark x1="9000" y1="66333" x2="9000" y2="66333"/>
                        <a14:foregroundMark x1="6750" y1="70333" x2="22125" y2="55500"/>
                        <a14:foregroundMark x1="18875" y1="85833" x2="93000" y2="77000"/>
                        <a14:foregroundMark x1="96875" y1="40500" x2="96500" y2="80000"/>
                        <a14:foregroundMark x1="82250" y1="57833" x2="66500" y2="67833"/>
                        <a14:foregroundMark x1="49125" y1="84833" x2="67250" y2="85000"/>
                        <a14:foregroundMark x1="60750" y1="31500" x2="61625" y2="29333"/>
                        <a14:foregroundMark x1="61250" y1="28833" x2="61250" y2="28833"/>
                        <a14:foregroundMark x1="67875" y1="27167" x2="67875" y2="27167"/>
                        <a14:foregroundMark x1="70375" y1="25833" x2="70375" y2="2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70" y="2708919"/>
            <a:ext cx="7950460" cy="404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0b734416-5b11-4c38-aa76-da1c908917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980" y="2240868"/>
            <a:ext cx="4078039" cy="28067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890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95" y="0"/>
            <a:ext cx="91560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1143000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b="1" dirty="0">
                <a:solidFill>
                  <a:schemeClr val="tx1"/>
                </a:solidFill>
                <a:latin typeface="Arial Black" pitchFamily="34" charset="0"/>
              </a:rPr>
              <a:t>«Спрогнозуй і перевір </a:t>
            </a:r>
            <a:r>
              <a:rPr lang="uk-UA" b="1" dirty="0" smtClean="0">
                <a:solidFill>
                  <a:schemeClr val="tx1"/>
                </a:solidFill>
                <a:latin typeface="Arial Black" pitchFamily="34" charset="0"/>
              </a:rPr>
              <a:t>»</a:t>
            </a:r>
            <a:endParaRPr lang="uk-UA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97700" y="796642"/>
            <a:ext cx="4536504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latin typeface="Bahnschrift Light" pitchFamily="34" charset="0"/>
              </a:rPr>
              <a:t>3 завдання</a:t>
            </a:r>
            <a:endParaRPr lang="uk-UA" sz="2000" b="1" i="1" dirty="0">
              <a:latin typeface="Bahnschrift Light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72569"/>
            <a:ext cx="73914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703" y="2924944"/>
            <a:ext cx="73914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662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25" y="0"/>
            <a:ext cx="9158113" cy="686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1196752"/>
            <a:ext cx="316835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Black" pitchFamily="34" charset="0"/>
              </a:rPr>
              <a:t>Мама у </a:t>
            </a:r>
            <a:r>
              <a:rPr lang="ru-RU" sz="2800" b="1" dirty="0" err="1">
                <a:solidFill>
                  <a:schemeClr val="bg1"/>
                </a:solidFill>
                <a:latin typeface="Arial Black" pitchFamily="34" charset="0"/>
              </a:rPr>
              <a:t>супермаркеті</a:t>
            </a:r>
            <a:r>
              <a:rPr lang="ru-RU" sz="2800" b="1" dirty="0">
                <a:solidFill>
                  <a:schemeClr val="bg1"/>
                </a:solidFill>
                <a:latin typeface="Arial Black" pitchFamily="34" charset="0"/>
              </a:rPr>
              <a:t> купила </a:t>
            </a:r>
            <a:r>
              <a:rPr lang="ru-RU" sz="2800" b="1" dirty="0">
                <a:latin typeface="Arial Black" pitchFamily="34" charset="0"/>
              </a:rPr>
              <a:t>6 кг </a:t>
            </a:r>
            <a:r>
              <a:rPr lang="ru-RU" sz="2800" b="1" dirty="0">
                <a:solidFill>
                  <a:schemeClr val="bg1"/>
                </a:solidFill>
                <a:latin typeface="Arial Black" pitchFamily="34" charset="0"/>
              </a:rPr>
              <a:t>рису за </a:t>
            </a:r>
            <a:r>
              <a:rPr lang="ru-RU" sz="2800" b="1" dirty="0" err="1">
                <a:solidFill>
                  <a:schemeClr val="bg1"/>
                </a:solidFill>
                <a:latin typeface="Arial Black" pitchFamily="34" charset="0"/>
              </a:rPr>
              <a:t>ціною</a:t>
            </a:r>
            <a:r>
              <a:rPr lang="ru-RU" sz="2800" b="1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2800" b="1" dirty="0">
                <a:latin typeface="Arial Black" pitchFamily="34" charset="0"/>
              </a:rPr>
              <a:t>37,82 грн</a:t>
            </a:r>
            <a:r>
              <a:rPr lang="ru-RU" sz="2800" b="1" dirty="0">
                <a:solidFill>
                  <a:schemeClr val="bg1"/>
                </a:solidFill>
                <a:latin typeface="Arial Black" pitchFamily="34" charset="0"/>
              </a:rPr>
              <a:t>. Яку суму заплатила мама?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sp>
        <p:nvSpPr>
          <p:cNvPr id="4" name="Прямокутник 3"/>
          <p:cNvSpPr/>
          <p:nvPr/>
        </p:nvSpPr>
        <p:spPr>
          <a:xfrm>
            <a:off x="4788024" y="1208240"/>
            <a:ext cx="36541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 Black" pitchFamily="34" charset="0"/>
              </a:rPr>
              <a:t>Бабуся купила </a:t>
            </a:r>
            <a:r>
              <a:rPr lang="ru-RU" sz="2800" dirty="0">
                <a:latin typeface="Arial Black" pitchFamily="34" charset="0"/>
              </a:rPr>
              <a:t>12 кг </a:t>
            </a:r>
            <a:r>
              <a:rPr lang="ru-RU" sz="2800" dirty="0" err="1">
                <a:solidFill>
                  <a:schemeClr val="bg1"/>
                </a:solidFill>
                <a:latin typeface="Arial Black" pitchFamily="34" charset="0"/>
              </a:rPr>
              <a:t>пшеничної</a:t>
            </a:r>
            <a:r>
              <a:rPr lang="ru-RU" sz="2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Arial Black" pitchFamily="34" charset="0"/>
              </a:rPr>
              <a:t>крупи</a:t>
            </a:r>
            <a:r>
              <a:rPr lang="ru-RU" sz="2800" dirty="0">
                <a:solidFill>
                  <a:schemeClr val="bg1"/>
                </a:solidFill>
                <a:latin typeface="Arial Black" pitchFamily="34" charset="0"/>
              </a:rPr>
              <a:t> за </a:t>
            </a:r>
            <a:r>
              <a:rPr lang="ru-RU" sz="2800" dirty="0" err="1">
                <a:solidFill>
                  <a:schemeClr val="bg1"/>
                </a:solidFill>
                <a:latin typeface="Arial Black" pitchFamily="34" charset="0"/>
              </a:rPr>
              <a:t>ціною</a:t>
            </a:r>
            <a:r>
              <a:rPr lang="ru-RU" sz="28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2800" dirty="0">
                <a:latin typeface="Arial Black" pitchFamily="34" charset="0"/>
              </a:rPr>
              <a:t>18,91 грн</a:t>
            </a:r>
            <a:r>
              <a:rPr lang="ru-RU" sz="2800" dirty="0">
                <a:solidFill>
                  <a:schemeClr val="bg1"/>
                </a:solidFill>
                <a:latin typeface="Arial Black" pitchFamily="34" charset="0"/>
              </a:rPr>
              <a:t>. Яку суму заплатила бабуся?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50" r="98250">
                        <a14:foregroundMark x1="21500" y1="10500" x2="21500" y2="10500"/>
                        <a14:foregroundMark x1="28500" y1="7250" x2="28500" y2="7250"/>
                        <a14:foregroundMark x1="34250" y1="33250" x2="34250" y2="33250"/>
                        <a14:foregroundMark x1="59250" y1="45000" x2="56250" y2="7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68960"/>
            <a:ext cx="3374696" cy="337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6" b="96588" l="10000" r="90000">
                        <a14:foregroundMark x1="43000" y1="80529" x2="49250" y2="84059"/>
                        <a14:foregroundMark x1="50313" y1="85588" x2="50313" y2="85588"/>
                        <a14:foregroundMark x1="59562" y1="40235" x2="59562" y2="40235"/>
                        <a14:foregroundMark x1="43313" y1="10176" x2="64688" y2="21941"/>
                        <a14:foregroundMark x1="48688" y1="8412" x2="67688" y2="18118"/>
                        <a14:foregroundMark x1="67688" y1="18118" x2="68500" y2="41765"/>
                        <a14:foregroundMark x1="68500" y1="41765" x2="44938" y2="51235"/>
                        <a14:foregroundMark x1="44938" y1="51235" x2="47375" y2="68824"/>
                        <a14:foregroundMark x1="51438" y1="69824" x2="52750" y2="48941"/>
                        <a14:foregroundMark x1="55750" y1="54765" x2="70625" y2="44824"/>
                        <a14:foregroundMark x1="79313" y1="31353" x2="73375" y2="45353"/>
                        <a14:foregroundMark x1="69563" y1="11706" x2="79313" y2="28529"/>
                        <a14:foregroundMark x1="22188" y1="16588" x2="42500" y2="17353"/>
                        <a14:foregroundMark x1="41688" y1="19882" x2="36000" y2="22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892074"/>
            <a:ext cx="2090560" cy="2221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024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215516" y="1484784"/>
            <a:ext cx="4572000" cy="2554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sz="2000" b="1" dirty="0"/>
              <a:t>Якщо історія виникнення звичайних дробів почалася в Єгипті, то десяткові вперше з'явилися в Китаї. У Піднебесній імперії їх стали використовувати приблизно з </a:t>
            </a:r>
            <a:r>
              <a:rPr lang="en-US" sz="2000" b="1" dirty="0"/>
              <a:t>III </a:t>
            </a:r>
            <a:r>
              <a:rPr lang="uk-UA" sz="2000" b="1" dirty="0"/>
              <a:t>століття до нашої ери. Історія десяткових дробів почалася з китайського математика </a:t>
            </a:r>
            <a:r>
              <a:rPr lang="uk-UA" sz="2000" b="1" dirty="0" err="1"/>
              <a:t>Лю</a:t>
            </a:r>
            <a:r>
              <a:rPr lang="uk-UA" sz="2000" b="1" dirty="0"/>
              <a:t> </a:t>
            </a:r>
            <a:r>
              <a:rPr lang="uk-UA" sz="2000" b="1" dirty="0" err="1" smtClean="0"/>
              <a:t>Хуея</a:t>
            </a:r>
            <a:r>
              <a:rPr lang="uk-UA" sz="2000" b="1" dirty="0"/>
              <a:t>. </a:t>
            </a:r>
            <a:endParaRPr lang="uk-UA" sz="2000" b="1" dirty="0" smtClean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4314" y1="39869" x2="47386" y2="45915"/>
                        <a14:foregroundMark x1="35131" y1="37582" x2="50654" y2="35458"/>
                        <a14:foregroundMark x1="51797" y1="33824" x2="69771" y2="29412"/>
                        <a14:foregroundMark x1="69771" y1="30719" x2="37092" y2="48693"/>
                        <a14:foregroundMark x1="62092" y1="37092" x2="57353" y2="47712"/>
                        <a14:foregroundMark x1="55229" y1="47712" x2="51471" y2="53431"/>
                        <a14:foregroundMark x1="70425" y1="34150" x2="48856" y2="47712"/>
                        <a14:foregroundMark x1="41993" y1="52614" x2="43137" y2="49510"/>
                        <a14:foregroundMark x1="26797" y1="55882" x2="26797" y2="55882"/>
                        <a14:foregroundMark x1="26307" y1="46732" x2="26307" y2="46732"/>
                        <a14:foregroundMark x1="29412" y1="62908" x2="29412" y2="629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722" y="-800812"/>
            <a:ext cx="5829300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1578975" y="4039329"/>
            <a:ext cx="4572000" cy="10156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III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столітті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нашої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ери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десяткові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дроби в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Китаї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стали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застосовуватися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розрахунку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ваги та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об'єму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 </a:t>
            </a:r>
          </a:p>
        </p:txBody>
      </p:sp>
    </p:spTree>
    <p:extLst>
      <p:ext uri="{BB962C8B-B14F-4D97-AF65-F5344CB8AC3E}">
        <p14:creationId xmlns:p14="http://schemas.microsoft.com/office/powerpoint/2010/main" val="1509297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Фон для презентации урок математики (70 фото) » ФОНОВАЯ ГАЛЕРЕЯ КАТЕРИНЫ  АСКВИ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22"/>
            <a:ext cx="9123928" cy="693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8229600" cy="1143000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 err="1">
                <a:latin typeface="Arial Black" pitchFamily="34" charset="0"/>
              </a:rPr>
              <a:t> «Замор</a:t>
            </a:r>
            <a:r>
              <a:rPr lang="uk-UA" dirty="0">
                <a:latin typeface="Arial Black" pitchFamily="34" charset="0"/>
              </a:rPr>
              <a:t>очки з бочки</a:t>
            </a:r>
            <a:r>
              <a:rPr lang="uk-UA" dirty="0" smtClean="0">
                <a:latin typeface="Arial Black" pitchFamily="34" charset="0"/>
              </a:rPr>
              <a:t>»</a:t>
            </a:r>
            <a:endParaRPr lang="uk-UA" dirty="0"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47764" y="980728"/>
            <a:ext cx="4248472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chemeClr val="bg1"/>
                </a:solidFill>
              </a:rPr>
              <a:t>4 завдання</a:t>
            </a:r>
            <a:endParaRPr lang="uk-UA" sz="2800" b="1" i="1" dirty="0">
              <a:solidFill>
                <a:schemeClr val="bg1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2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57" y="2996952"/>
            <a:ext cx="308928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212976"/>
            <a:ext cx="4164463" cy="299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165" y="2894648"/>
            <a:ext cx="4432763" cy="319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224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1757</TotalTime>
  <Words>651</Words>
  <Application>Microsoft Office PowerPoint</Application>
  <PresentationFormat>Екран (4:3)</PresentationFormat>
  <Paragraphs>115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27</vt:i4>
      </vt:variant>
    </vt:vector>
  </HeadingPairs>
  <TitlesOfParts>
    <vt:vector size="28" baseType="lpstr">
      <vt:lpstr>Тема Office</vt:lpstr>
      <vt:lpstr>Дії з десятковими  дробами. Історія виникнення десяткових дробів</vt:lpstr>
      <vt:lpstr>Конкурс капітанів</vt:lpstr>
      <vt:lpstr>Презентація PowerPoint</vt:lpstr>
      <vt:lpstr>«Далі, далі…»</vt:lpstr>
      <vt:lpstr>Презентація PowerPoint</vt:lpstr>
      <vt:lpstr>«Спрогнозуй і перевір »</vt:lpstr>
      <vt:lpstr>Презентація PowerPoint</vt:lpstr>
      <vt:lpstr>Презентація PowerPoint</vt:lpstr>
      <vt:lpstr> «Заморочки з бочки»</vt:lpstr>
      <vt:lpstr>Презентація PowerPoint</vt:lpstr>
      <vt:lpstr>«Математична естафета»</vt:lpstr>
      <vt:lpstr>Презентація PowerPoint</vt:lpstr>
      <vt:lpstr>Презентація PowerPoint</vt:lpstr>
      <vt:lpstr>Смішинки</vt:lpstr>
      <vt:lpstr>Презентація PowerPoint</vt:lpstr>
      <vt:lpstr>«Вверх-вниз»</vt:lpstr>
      <vt:lpstr>Презентація PowerPoint</vt:lpstr>
      <vt:lpstr>Презентація PowerPoint</vt:lpstr>
      <vt:lpstr>Встановити відповідність</vt:lpstr>
      <vt:lpstr>Презентація PowerPoint</vt:lpstr>
      <vt:lpstr>Презентація PowerPoint</vt:lpstr>
      <vt:lpstr>«Вперед-вперед»</vt:lpstr>
      <vt:lpstr>Презентація PowerPoint</vt:lpstr>
      <vt:lpstr>Презентація PowerPoint</vt:lpstr>
      <vt:lpstr>Розв’яжи задачу</vt:lpstr>
      <vt:lpstr>Рефлексія</vt:lpstr>
      <vt:lpstr>Вітаємо переможців!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Дії з десятковими  дробами. Історія виникнення десяткових дробів</dc:title>
  <dc:creator>Sara Yasmeen (Wipro Technologies)</dc:creator>
  <cp:lastModifiedBy>Favoryt-B</cp:lastModifiedBy>
  <cp:revision>27</cp:revision>
  <dcterms:created xsi:type="dcterms:W3CDTF">2010-02-23T11:30:32Z</dcterms:created>
  <dcterms:modified xsi:type="dcterms:W3CDTF">2024-01-31T10:50:35Z</dcterms:modified>
</cp:coreProperties>
</file>