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5" r:id="rId6"/>
    <p:sldId id="267" r:id="rId7"/>
    <p:sldId id="261" r:id="rId8"/>
    <p:sldId id="268" r:id="rId9"/>
    <p:sldId id="262" r:id="rId10"/>
    <p:sldId id="259" r:id="rId11"/>
    <p:sldId id="263"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autoAdjust="0"/>
  </p:normalViewPr>
  <p:slideViewPr>
    <p:cSldViewPr snapToGrid="0">
      <p:cViewPr varScale="1">
        <p:scale>
          <a:sx n="82" d="100"/>
          <a:sy n="82" d="100"/>
        </p:scale>
        <p:origin x="67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ransition spd="slow">
    <p:dissolv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Міфічні істоти в повісті «Тіні забутих предків» </a:t>
            </a:r>
          </a:p>
        </p:txBody>
      </p:sp>
      <p:sp>
        <p:nvSpPr>
          <p:cNvPr id="3" name="Подзаголовок 2"/>
          <p:cNvSpPr>
            <a:spLocks noGrp="1"/>
          </p:cNvSpPr>
          <p:nvPr>
            <p:ph type="subTitle" idx="1"/>
          </p:nvPr>
        </p:nvSpPr>
        <p:spPr/>
        <p:txBody>
          <a:bodyPr/>
          <a:lstStyle/>
          <a:p>
            <a:r>
              <a:rPr lang="uk-UA" dirty="0"/>
              <a:t>Михайло Коцюбинський</a:t>
            </a:r>
          </a:p>
        </p:txBody>
      </p:sp>
    </p:spTree>
    <p:extLst>
      <p:ext uri="{BB962C8B-B14F-4D97-AF65-F5344CB8AC3E}">
        <p14:creationId xmlns:p14="http://schemas.microsoft.com/office/powerpoint/2010/main" val="3476037318"/>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196" y="0"/>
            <a:ext cx="3324650" cy="1258785"/>
          </a:xfrm>
        </p:spPr>
        <p:txBody>
          <a:bodyPr/>
          <a:lstStyle/>
          <a:p>
            <a:r>
              <a:rPr lang="uk-UA" dirty="0"/>
              <a:t>Відьма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249" y="1439862"/>
            <a:ext cx="4833751" cy="4252745"/>
          </a:xfrm>
          <a:prstGeom prst="rect">
            <a:avLst/>
          </a:prstGeom>
        </p:spPr>
      </p:pic>
      <p:sp>
        <p:nvSpPr>
          <p:cNvPr id="6" name="Объект 5"/>
          <p:cNvSpPr>
            <a:spLocks noGrp="1"/>
          </p:cNvSpPr>
          <p:nvPr>
            <p:ph idx="1"/>
          </p:nvPr>
        </p:nvSpPr>
        <p:spPr>
          <a:xfrm>
            <a:off x="154379" y="855024"/>
            <a:ext cx="7065818" cy="5830784"/>
          </a:xfrm>
        </p:spPr>
        <p:txBody>
          <a:bodyPr>
            <a:normAutofit/>
          </a:bodyPr>
          <a:lstStyle/>
          <a:p>
            <a:pPr marL="0" indent="0">
              <a:buNone/>
            </a:pPr>
            <a:r>
              <a:rPr lang="uk-UA" sz="2800" dirty="0"/>
              <a:t>Сусідкою Івана була жінка, здатна до надприродних можливостей</a:t>
            </a:r>
          </a:p>
          <a:p>
            <a:r>
              <a:rPr lang="uk-UA" sz="2800" b="1" dirty="0"/>
              <a:t>«Чого вона тільки не виробляла, ота родима відьма! Перекидалась у полотно, що біліло смерком попід лісом, повзла вужем або котилась горбами прозорим клубком. Спивала, нарешті, місяць, щоб було темно, як йде до чужої худоби. Не один присягався, що бачив, як вона терницю доїть: заб'є у неї чотири кілки, неначе дійки,— і надоїть повну дійницю».</a:t>
            </a:r>
            <a:r>
              <a:rPr lang="uk-UA" sz="2800" dirty="0"/>
              <a:t> </a:t>
            </a:r>
          </a:p>
        </p:txBody>
      </p:sp>
    </p:spTree>
    <p:extLst>
      <p:ext uri="{BB962C8B-B14F-4D97-AF65-F5344CB8AC3E}">
        <p14:creationId xmlns:p14="http://schemas.microsoft.com/office/powerpoint/2010/main" val="1867818749"/>
      </p:ext>
    </p:extLst>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760" y="1148862"/>
            <a:ext cx="3754315" cy="1516083"/>
          </a:xfrm>
          <a:scene3d>
            <a:camera prst="perspectiveHeroicExtremeRightFacing"/>
            <a:lightRig rig="threePt" dir="t"/>
          </a:scene3d>
          <a:sp3d>
            <a:bevelT/>
          </a:sp3d>
        </p:spPr>
        <p:txBody>
          <a:bodyPr>
            <a:normAutofit/>
          </a:bodyPr>
          <a:lstStyle/>
          <a:p>
            <a:r>
              <a:rPr lang="uk-UA"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Арідник</a:t>
            </a:r>
          </a:p>
        </p:txBody>
      </p:sp>
      <p:sp>
        <p:nvSpPr>
          <p:cNvPr id="3" name="Объект 2"/>
          <p:cNvSpPr>
            <a:spLocks noGrp="1"/>
          </p:cNvSpPr>
          <p:nvPr>
            <p:ph idx="1"/>
          </p:nvPr>
        </p:nvSpPr>
        <p:spPr>
          <a:xfrm>
            <a:off x="4173415" y="914400"/>
            <a:ext cx="7526216" cy="5404338"/>
          </a:xfrm>
        </p:spPr>
        <p:txBody>
          <a:bodyPr>
            <a:noAutofit/>
          </a:bodyPr>
          <a:lstStyle/>
          <a:p>
            <a:pPr marL="0" indent="0">
              <a:buNone/>
            </a:pPr>
            <a:r>
              <a:rPr lang="uk-UA" sz="3200" dirty="0"/>
              <a:t>Згадується і про арідника. Як Іван був на полонині, Микола часто розказував йому різні історії, які парубки вважали цілком правдивими : «Арідник був здатний до всього, що надумав – зробив. Поробив арідник вівці, зробив си скрипку і грав, а вівці пасуться. Раз арідник замерз та й, щоб загрітись, вигадав ватру.»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1" y="3528645"/>
            <a:ext cx="3724482" cy="3025623"/>
          </a:xfrm>
          <a:prstGeom prst="rect">
            <a:avLst/>
          </a:prstGeom>
        </p:spPr>
      </p:pic>
    </p:spTree>
    <p:extLst>
      <p:ext uri="{BB962C8B-B14F-4D97-AF65-F5344CB8AC3E}">
        <p14:creationId xmlns:p14="http://schemas.microsoft.com/office/powerpoint/2010/main" val="715788787"/>
      </p:ext>
    </p:extLst>
  </p:cSld>
  <p:clrMapOvr>
    <a:masterClrMapping/>
  </p:clrMapOvr>
  <p:transition spd="slow">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6066" y="-419100"/>
            <a:ext cx="808566" cy="838200"/>
          </a:xfrm>
        </p:spPr>
        <p:txBody>
          <a:bodyPr/>
          <a:lstStyle/>
          <a:p>
            <a:r>
              <a:rPr lang="uk-UA" dirty="0"/>
              <a:t>ф</a:t>
            </a:r>
          </a:p>
        </p:txBody>
      </p:sp>
      <p:sp>
        <p:nvSpPr>
          <p:cNvPr id="3" name="Объект 2"/>
          <p:cNvSpPr>
            <a:spLocks noGrp="1"/>
          </p:cNvSpPr>
          <p:nvPr>
            <p:ph idx="1"/>
          </p:nvPr>
        </p:nvSpPr>
        <p:spPr>
          <a:xfrm>
            <a:off x="772584" y="419100"/>
            <a:ext cx="8596668" cy="3880773"/>
          </a:xfrm>
        </p:spPr>
        <p:txBody>
          <a:bodyPr>
            <a:noAutofit/>
          </a:bodyPr>
          <a:lstStyle/>
          <a:p>
            <a:pPr marL="0" indent="0">
              <a:buNone/>
            </a:pPr>
            <a:r>
              <a:rPr lang="uk-UA" sz="3200" dirty="0"/>
              <a:t>Навіть обряд похорон, яскраво описаний письменником повісті «Тіні забутих предків», на перший погляд здається дещо дивним. За народними віруваннями, зі смертю людини не закінчується її існування, а лише змінюється її стан. Так що поховальний обряд був звернений саме до душі людини, але коли обряд оплакування і голосіння закінчився, почалися забави. Напевне, так наші предки хотіли показати непереможність життя над смертю.</a:t>
            </a:r>
            <a:br>
              <a:rPr lang="uk-UA" sz="3200" dirty="0"/>
            </a:br>
            <a:endParaRPr lang="uk-UA" sz="3200" dirty="0"/>
          </a:p>
        </p:txBody>
      </p:sp>
    </p:spTree>
    <p:extLst>
      <p:ext uri="{BB962C8B-B14F-4D97-AF65-F5344CB8AC3E}">
        <p14:creationId xmlns:p14="http://schemas.microsoft.com/office/powerpoint/2010/main" val="970172899"/>
      </p:ext>
    </p:extLst>
  </p:cSld>
  <p:clrMapOvr>
    <a:masterClrMapping/>
  </p:clrMapOvr>
  <p:transition spd="slow">
    <p:strip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Міфічні істоти які присутні в творі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6022" y="1674421"/>
            <a:ext cx="4995959" cy="4180114"/>
          </a:xfrm>
        </p:spPr>
      </p:pic>
      <p:sp>
        <p:nvSpPr>
          <p:cNvPr id="5" name="TextBox 4"/>
          <p:cNvSpPr txBox="1"/>
          <p:nvPr/>
        </p:nvSpPr>
        <p:spPr>
          <a:xfrm>
            <a:off x="677334" y="1674421"/>
            <a:ext cx="5742516" cy="353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uk-UA" sz="3200" dirty="0"/>
              <a:t>Повість «Тіні забутих предків</a:t>
            </a:r>
            <a:r>
              <a:rPr lang="ru-RU" sz="3200" dirty="0"/>
              <a:t>» </a:t>
            </a:r>
            <a:r>
              <a:rPr lang="uk-UA" sz="3200" dirty="0"/>
              <a:t>насичена істотами традиційної української міфології – це істоти як нявки, арідники, щезники, лісовики, </a:t>
            </a:r>
            <a:r>
              <a:rPr lang="uk-UA" sz="3200" dirty="0" err="1"/>
              <a:t>чугайстири</a:t>
            </a:r>
            <a:r>
              <a:rPr lang="uk-UA" sz="3200" dirty="0"/>
              <a:t>, мольфари, відьми тощо.</a:t>
            </a:r>
            <a:endParaRPr lang="ru-RU" sz="3200" kern="1200" dirty="0">
              <a:solidFill>
                <a:schemeClr val="tx1"/>
              </a:solidFill>
            </a:endParaRPr>
          </a:p>
        </p:txBody>
      </p:sp>
    </p:spTree>
    <p:extLst>
      <p:ext uri="{BB962C8B-B14F-4D97-AF65-F5344CB8AC3E}">
        <p14:creationId xmlns:p14="http://schemas.microsoft.com/office/powerpoint/2010/main" val="1937398831"/>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2757" y="342900"/>
            <a:ext cx="2152650" cy="1438275"/>
          </a:xfrm>
        </p:spPr>
        <p:txBody>
          <a:bodyPr>
            <a:normAutofit/>
          </a:bodyPr>
          <a:lstStyle/>
          <a:p>
            <a:r>
              <a:rPr lang="uk-UA" dirty="0">
                <a:effectLst>
                  <a:glow rad="228600">
                    <a:schemeClr val="accent2">
                      <a:satMod val="175000"/>
                      <a:alpha val="40000"/>
                    </a:schemeClr>
                  </a:glow>
                </a:effectLst>
              </a:rPr>
              <a:t>Нявки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9936" y="878774"/>
            <a:ext cx="3589124" cy="5357775"/>
          </a:xfrm>
        </p:spPr>
      </p:pic>
      <p:sp>
        <p:nvSpPr>
          <p:cNvPr id="5" name="Прямоугольник 4"/>
          <p:cNvSpPr/>
          <p:nvPr/>
        </p:nvSpPr>
        <p:spPr>
          <a:xfrm>
            <a:off x="545578" y="1337889"/>
            <a:ext cx="7194357" cy="5262979"/>
          </a:xfrm>
          <a:prstGeom prst="rect">
            <a:avLst/>
          </a:prstGeom>
        </p:spPr>
        <p:txBody>
          <a:bodyPr wrap="square">
            <a:spAutoFit/>
          </a:bodyPr>
          <a:lstStyle/>
          <a:p>
            <a:r>
              <a:rPr lang="uk-UA" sz="2800" i="1" dirty="0"/>
              <a:t>Нявки живуть у лісі і з'являються людям в образах молодих, вродливих дівчат. Як розтануть сніги, мавки бігають горами і долинами і засаджують на них квіти. Відрізнити мавку від дівчини можна тим, що у мавки ззаду видніються нутрощі. Там, де мавки танцюють, трави не буде навік. Часом вони заманюють людей у безвість. Уберегтись від нявки можна, лише скинувши сорочку і переодягнувши її навиворіт.</a:t>
            </a:r>
          </a:p>
        </p:txBody>
      </p:sp>
    </p:spTree>
    <p:extLst>
      <p:ext uri="{BB962C8B-B14F-4D97-AF65-F5344CB8AC3E}">
        <p14:creationId xmlns:p14="http://schemas.microsoft.com/office/powerpoint/2010/main" val="3116603009"/>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7384" y="327025"/>
            <a:ext cx="8596668" cy="1320800"/>
          </a:xfrm>
        </p:spPr>
        <p:txBody>
          <a:bodyPr/>
          <a:lstStyle/>
          <a:p>
            <a:r>
              <a:rPr lang="uk-UA" i="1" dirty="0"/>
              <a:t>Нявка-Марічка</a:t>
            </a:r>
            <a:endParaRPr lang="uk-UA" dirty="0"/>
          </a:p>
        </p:txBody>
      </p:sp>
      <p:sp>
        <p:nvSpPr>
          <p:cNvPr id="3" name="Объект 2"/>
          <p:cNvSpPr>
            <a:spLocks noGrp="1"/>
          </p:cNvSpPr>
          <p:nvPr>
            <p:ph idx="1"/>
          </p:nvPr>
        </p:nvSpPr>
        <p:spPr>
          <a:xfrm>
            <a:off x="5211234" y="1619250"/>
            <a:ext cx="5933016" cy="4324349"/>
          </a:xfrm>
        </p:spPr>
        <p:txBody>
          <a:bodyPr>
            <a:normAutofit/>
          </a:bodyPr>
          <a:lstStyle/>
          <a:p>
            <a:pPr marL="0" indent="0">
              <a:buNone/>
            </a:pPr>
            <a:r>
              <a:rPr lang="uk-UA" sz="2800" i="1" dirty="0"/>
              <a:t>«Іван бачив перед собою Марічку, але йому дивно, бо він разом з тим знає, що то  не Марічка, а нявка. Йшов поруч із нею й боявся пустити Марічку вперед, щоб не побачить криваву діру ззаду у неї, де видно серце, утробу і все, як се у нявки буває».</a:t>
            </a:r>
            <a:endParaRPr lang="uk-UA" sz="2800" dirty="0"/>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02" y="327025"/>
            <a:ext cx="4368800" cy="6096000"/>
          </a:xfrm>
          <a:prstGeom prst="rect">
            <a:avLst/>
          </a:prstGeom>
        </p:spPr>
      </p:pic>
    </p:spTree>
    <p:extLst>
      <p:ext uri="{BB962C8B-B14F-4D97-AF65-F5344CB8AC3E}">
        <p14:creationId xmlns:p14="http://schemas.microsoft.com/office/powerpoint/2010/main" val="983394840"/>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7631" y="192098"/>
            <a:ext cx="4500178" cy="1320800"/>
          </a:xfrm>
        </p:spPr>
        <p:txBody>
          <a:bodyPr>
            <a:noAutofit/>
          </a:bodyPr>
          <a:lstStyle/>
          <a:p>
            <a:r>
              <a:rPr lang="uk-UA" sz="4800" b="1" dirty="0">
                <a:ln w="6600">
                  <a:solidFill>
                    <a:schemeClr val="accent2"/>
                  </a:solidFill>
                  <a:prstDash val="solid"/>
                </a:ln>
                <a:solidFill>
                  <a:srgbClr val="FFFFFF"/>
                </a:solidFill>
                <a:effectLst>
                  <a:outerShdw dist="38100" dir="2700000" algn="tl" rotWithShape="0">
                    <a:schemeClr val="accent2"/>
                  </a:outerShdw>
                </a:effectLst>
              </a:rPr>
              <a:t>Чугайстр</a:t>
            </a:r>
            <a:r>
              <a:rPr lang="uk-UA" sz="4800" dirty="0"/>
              <a:t> </a:t>
            </a:r>
          </a:p>
        </p:txBody>
      </p:sp>
      <p:sp>
        <p:nvSpPr>
          <p:cNvPr id="3" name="Объект 2"/>
          <p:cNvSpPr>
            <a:spLocks noGrp="1"/>
          </p:cNvSpPr>
          <p:nvPr>
            <p:ph idx="1"/>
          </p:nvPr>
        </p:nvSpPr>
        <p:spPr>
          <a:xfrm>
            <a:off x="708808" y="1128157"/>
            <a:ext cx="6305798" cy="500594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br>
              <a:rPr lang="uk-UA" sz="2800" i="1" dirty="0"/>
            </a:br>
            <a:r>
              <a:rPr lang="uk-UA" sz="2800" i="1" dirty="0"/>
              <a:t>Чугайстир (лісовий чоловік), який дуже приязно ставиться до людей, розмовляє з ними, гріється біля вогнища, а по лісах знищує нявок. Він не носить ніякого одягу, а його шкіра покрита буйним волоссям. Людині не робить зла, а лише чемно запрошує до танцю, а відтанцювавши, відпускає. Деколи обороняє людей від шкоди. </a:t>
            </a:r>
          </a:p>
          <a:p>
            <a:pPr marL="0" indent="0">
              <a:buNone/>
            </a:pPr>
            <a:r>
              <a:rPr lang="uk-UA" sz="2800" i="1" dirty="0"/>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438" y="1301262"/>
            <a:ext cx="4284547" cy="4343400"/>
          </a:xfrm>
          <a:prstGeom prst="rect">
            <a:avLst/>
          </a:prstGeom>
        </p:spPr>
      </p:pic>
    </p:spTree>
    <p:extLst>
      <p:ext uri="{BB962C8B-B14F-4D97-AF65-F5344CB8AC3E}">
        <p14:creationId xmlns:p14="http://schemas.microsoft.com/office/powerpoint/2010/main" val="3783268665"/>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166" y="704850"/>
            <a:ext cx="313266" cy="266700"/>
          </a:xfrm>
        </p:spPr>
        <p:txBody>
          <a:bodyPr>
            <a:normAutofit/>
          </a:bodyPr>
          <a:lstStyle/>
          <a:p>
            <a:r>
              <a:rPr lang="uk-UA" sz="800" dirty="0"/>
              <a:t>а</a:t>
            </a:r>
          </a:p>
        </p:txBody>
      </p:sp>
      <p:sp>
        <p:nvSpPr>
          <p:cNvPr id="3" name="Объект 2"/>
          <p:cNvSpPr>
            <a:spLocks noGrp="1"/>
          </p:cNvSpPr>
          <p:nvPr>
            <p:ph idx="1"/>
          </p:nvPr>
        </p:nvSpPr>
        <p:spPr>
          <a:xfrm>
            <a:off x="222739" y="269632"/>
            <a:ext cx="7479323" cy="4315992"/>
          </a:xfrm>
        </p:spPr>
        <p:txBody>
          <a:bodyPr>
            <a:noAutofit/>
          </a:bodyPr>
          <a:lstStyle/>
          <a:p>
            <a:pPr marL="0" indent="0">
              <a:buNone/>
            </a:pPr>
            <a:r>
              <a:rPr lang="uk-UA" sz="2800" i="1" dirty="0"/>
              <a:t>Так, у повісті «Тіні забутих предків» Іван зустрічає у лісі чугайстра і, боячись за нявку, яка з'явилась в образі Марічки, охоче запрошує чугайстра до свого вогнища і танцює з ним, ще й грає на флоєрі мелодію, яку підслухав у щезника.</a:t>
            </a:r>
            <a:br>
              <a:rPr lang="uk-UA" sz="2800" i="1" dirty="0"/>
            </a:br>
            <a:br>
              <a:rPr lang="uk-UA" sz="2800" i="1" dirty="0"/>
            </a:br>
            <a:r>
              <a:rPr lang="uk-UA" sz="2800" i="1" dirty="0"/>
              <a:t>«Він був без одежі. М</a:t>
            </a:r>
            <a:r>
              <a:rPr lang="en-US" sz="2800" i="1" dirty="0"/>
              <a:t>’</a:t>
            </a:r>
            <a:r>
              <a:rPr lang="uk-UA" sz="2800" i="1" dirty="0"/>
              <a:t>яке волосся покривало все його тіло, оточало круглі і добрі очі, заклинилось на бороді і звисало на грудях. Се був веселий чугайстир, добрий лісовий дух, що боронить людей от нявок . Він був смертю для них : зловить і роздере».</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723" y="1219200"/>
            <a:ext cx="4560277" cy="3754376"/>
          </a:xfrm>
          <a:prstGeom prst="rect">
            <a:avLst/>
          </a:prstGeom>
        </p:spPr>
      </p:pic>
    </p:spTree>
    <p:extLst>
      <p:ext uri="{BB962C8B-B14F-4D97-AF65-F5344CB8AC3E}">
        <p14:creationId xmlns:p14="http://schemas.microsoft.com/office/powerpoint/2010/main" val="178575444"/>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046253">
            <a:off x="426236" y="734267"/>
            <a:ext cx="3513492" cy="1223159"/>
          </a:xfrm>
        </p:spPr>
        <p:txBody>
          <a:bodyPr>
            <a:noAutofit/>
          </a:bodyPr>
          <a:lstStyle/>
          <a:p>
            <a:r>
              <a:rPr lang="uk-UA"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Щезник</a:t>
            </a:r>
            <a:r>
              <a:rPr lang="uk-UA" sz="6000" dirty="0"/>
              <a:t> </a:t>
            </a:r>
          </a:p>
        </p:txBody>
      </p:sp>
      <p:sp>
        <p:nvSpPr>
          <p:cNvPr id="6" name="Прямоугольник 5"/>
          <p:cNvSpPr/>
          <p:nvPr/>
        </p:nvSpPr>
        <p:spPr>
          <a:xfrm>
            <a:off x="4809470" y="855673"/>
            <a:ext cx="6868180" cy="5262979"/>
          </a:xfrm>
          <a:prstGeom prst="rect">
            <a:avLst/>
          </a:prstGeom>
        </p:spPr>
        <p:txBody>
          <a:bodyPr wrap="square">
            <a:spAutoFit/>
          </a:bodyPr>
          <a:lstStyle/>
          <a:p>
            <a:r>
              <a:rPr lang="uk-UA" sz="2800" i="1" dirty="0"/>
              <a:t>Щезник (Чорт, Лісовик) увесь порослий шерстю, на ногах має копита. У лісі пасе звірів, його отара — олені, зайці. Ведмеді, вовки і рисі — то його пси і коти. Він пасе і оберігає від зла свою отару. Іноді деякі мисливці укладають з лісовиками угоду, щоб насилали їм дичину, але то є великий</a:t>
            </a:r>
            <a:r>
              <a:rPr lang="en-US" sz="2800" i="1" dirty="0"/>
              <a:t> </a:t>
            </a:r>
            <a:r>
              <a:rPr lang="uk-UA" sz="2800" i="1" dirty="0"/>
              <a:t>гріх. Бо щезники — нечисті духи. Інколи вони так водили людей, щоб ті не вибралися з лісу.</a:t>
            </a:r>
            <a:br>
              <a:rPr lang="uk-UA" sz="2800" i="1" dirty="0"/>
            </a:br>
            <a:r>
              <a:rPr lang="uk-UA" sz="2800" i="1" dirty="0"/>
              <a:t> </a:t>
            </a:r>
            <a:endParaRPr lang="uk-UA" sz="2800" dirty="0"/>
          </a:p>
        </p:txBody>
      </p:sp>
      <p:sp>
        <p:nvSpPr>
          <p:cNvPr id="7" name="Объект 6"/>
          <p:cNvSpPr>
            <a:spLocks noGrp="1"/>
          </p:cNvSpPr>
          <p:nvPr>
            <p:ph idx="1"/>
          </p:nvPr>
        </p:nvSpPr>
        <p:spPr>
          <a:xfrm>
            <a:off x="1284898" y="3477862"/>
            <a:ext cx="2084916" cy="2460243"/>
          </a:xfrm>
        </p:spPr>
        <p:txBody>
          <a:bodyPr/>
          <a:lstStyle/>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0200">
            <a:off x="278416" y="2894358"/>
            <a:ext cx="4252640" cy="3627252"/>
          </a:xfrm>
          <a:prstGeom prst="rect">
            <a:avLst/>
          </a:prstGeom>
        </p:spPr>
      </p:pic>
    </p:spTree>
    <p:extLst>
      <p:ext uri="{BB962C8B-B14F-4D97-AF65-F5344CB8AC3E}">
        <p14:creationId xmlns:p14="http://schemas.microsoft.com/office/powerpoint/2010/main" val="816792278"/>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380999"/>
            <a:ext cx="6629400" cy="6223137"/>
          </a:xfrm>
        </p:spPr>
        <p:txBody>
          <a:bodyPr>
            <a:normAutofit/>
          </a:bodyPr>
          <a:lstStyle/>
          <a:p>
            <a:r>
              <a:rPr lang="uk-UA" i="1" dirty="0"/>
              <a:t>Так у повісті, зайшовши далеко у гори маленький Іван почув жадану тиху музику. Іван повернувся і побачив : « На камені, верхи, сидів «той», щезник, скривив гостру борідку, нагнув ріжки і, заплющивши очі, дув у флояру».</a:t>
            </a:r>
            <a:br>
              <a:rPr lang="uk-UA" dirty="0"/>
            </a:br>
            <a:endParaRPr lang="uk-UA" dirty="0"/>
          </a:p>
        </p:txBody>
      </p:sp>
      <p:sp>
        <p:nvSpPr>
          <p:cNvPr id="3" name="Объект 2"/>
          <p:cNvSpPr>
            <a:spLocks noGrp="1"/>
          </p:cNvSpPr>
          <p:nvPr>
            <p:ph idx="1"/>
          </p:nvPr>
        </p:nvSpPr>
        <p:spPr>
          <a:xfrm flipH="1">
            <a:off x="9274002" y="2160589"/>
            <a:ext cx="1736898" cy="1858961"/>
          </a:xfrm>
        </p:spPr>
        <p:txBody>
          <a:bodyPr/>
          <a:lstStyle/>
          <a:p>
            <a:endParaRPr lang="uk-UA"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2722">
            <a:off x="7597426" y="1069878"/>
            <a:ext cx="3724702" cy="4868826"/>
          </a:xfrm>
          <a:prstGeom prst="rect">
            <a:avLst/>
          </a:prstGeom>
        </p:spPr>
      </p:pic>
    </p:spTree>
    <p:extLst>
      <p:ext uri="{BB962C8B-B14F-4D97-AF65-F5344CB8AC3E}">
        <p14:creationId xmlns:p14="http://schemas.microsoft.com/office/powerpoint/2010/main" val="1979077485"/>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2889"/>
            <a:ext cx="4196862" cy="986589"/>
          </a:xfrm>
        </p:spPr>
        <p:txBody>
          <a:bodyPr>
            <a:noAutofit/>
          </a:bodyPr>
          <a:lstStyle/>
          <a:p>
            <a:r>
              <a:rPr lang="uk-UA" sz="4800" dirty="0"/>
              <a:t>Мольфар Юра</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529" y="1395663"/>
            <a:ext cx="3030471" cy="3714749"/>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2655"/>
            <a:ext cx="4163438" cy="4095345"/>
          </a:xfrm>
          <a:prstGeom prst="rect">
            <a:avLst/>
          </a:prstGeom>
        </p:spPr>
      </p:pic>
      <p:sp>
        <p:nvSpPr>
          <p:cNvPr id="14" name="Объект 13"/>
          <p:cNvSpPr>
            <a:spLocks noGrp="1"/>
          </p:cNvSpPr>
          <p:nvPr>
            <p:ph idx="1"/>
          </p:nvPr>
        </p:nvSpPr>
        <p:spPr>
          <a:xfrm>
            <a:off x="4356666" y="0"/>
            <a:ext cx="4804862" cy="6858000"/>
          </a:xfrm>
        </p:spPr>
        <p:txBody>
          <a:bodyPr>
            <a:normAutofit/>
          </a:bodyPr>
          <a:lstStyle/>
          <a:p>
            <a:pPr marL="0" indent="0">
              <a:buNone/>
            </a:pPr>
            <a:endParaRPr lang="uk-UA" dirty="0"/>
          </a:p>
          <a:p>
            <a:pPr marL="0" indent="0">
              <a:buNone/>
            </a:pPr>
            <a:r>
              <a:rPr lang="uk-UA" sz="2400" dirty="0"/>
              <a:t>«Він був як бог, знаючий і сильний, той градівник і мольфар. У своїх дужих руках тримав сили небесні й земні, смерть і життя, здоров'я маржинки й людини».</a:t>
            </a:r>
            <a:endParaRPr lang="uk-UA" dirty="0"/>
          </a:p>
          <a:p>
            <a:r>
              <a:rPr lang="uk-UA" sz="2000" i="1" dirty="0"/>
              <a:t>Став проти хмари, одна нога наперед, і склав руки на грудях. Закинув назад бліде обличчя і вперся похмурим оком у хмару. Тоді Юра підняв до хмари ціпок, що тримав у руці, і крикнув у синій клекіт:   «Стій! Я тебе не пускаю!..» </a:t>
            </a:r>
            <a:endParaRPr lang="uk-UA" sz="2000" dirty="0"/>
          </a:p>
          <a:p>
            <a:r>
              <a:rPr lang="uk-UA" sz="2000" i="1" dirty="0"/>
              <a:t>Юра заклинав її йти «у безвісті, у провалля», але не на сіножаті, бо пропаде худоба. Нарешті хмара скорилася.</a:t>
            </a:r>
            <a:endParaRPr lang="uk-UA" sz="2000" dirty="0"/>
          </a:p>
          <a:p>
            <a:pPr marL="0" indent="0">
              <a:buNone/>
            </a:pPr>
            <a:endParaRPr lang="uk-UA" dirty="0"/>
          </a:p>
        </p:txBody>
      </p:sp>
      <p:sp>
        <p:nvSpPr>
          <p:cNvPr id="15" name="TextBox 14"/>
          <p:cNvSpPr txBox="1"/>
          <p:nvPr/>
        </p:nvSpPr>
        <p:spPr>
          <a:xfrm flipH="1">
            <a:off x="484106" y="1246911"/>
            <a:ext cx="3679332" cy="1015663"/>
          </a:xfrm>
          <a:prstGeom prst="rect">
            <a:avLst/>
          </a:prstGeom>
          <a:noFill/>
        </p:spPr>
        <p:txBody>
          <a:bodyPr wrap="square" rtlCol="0">
            <a:spAutoFit/>
          </a:bodyPr>
          <a:lstStyle/>
          <a:p>
            <a:r>
              <a:rPr lang="uk-UA" sz="2000" dirty="0"/>
              <a:t>Одним із героїв повісті, який мав незвичайні міфічні здібності є мольфар Юра</a:t>
            </a:r>
            <a:r>
              <a:rPr lang="uk-UA" dirty="0"/>
              <a:t>.</a:t>
            </a:r>
            <a:endParaRPr lang="ru-RU" sz="1800" kern="1200" dirty="0">
              <a:solidFill>
                <a:schemeClr val="tx1"/>
              </a:solidFill>
              <a:latin typeface="+mn-lt"/>
              <a:ea typeface="+mn-ea"/>
              <a:cs typeface="+mn-cs"/>
            </a:endParaRPr>
          </a:p>
        </p:txBody>
      </p:sp>
    </p:spTree>
    <p:extLst>
      <p:ext uri="{BB962C8B-B14F-4D97-AF65-F5344CB8AC3E}">
        <p14:creationId xmlns:p14="http://schemas.microsoft.com/office/powerpoint/2010/main" val="72939703"/>
      </p:ext>
    </p:extLst>
  </p:cSld>
  <p:clrMapOvr>
    <a:masterClrMapping/>
  </p:clrMapOvr>
  <p:transition spd="slow">
    <p:zoom dir="in"/>
  </p:transition>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256</TotalTime>
  <Words>833</Words>
  <Application>Microsoft Office PowerPoint</Application>
  <PresentationFormat>Широкоэкранный</PresentationFormat>
  <Paragraphs>29</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Trebuchet MS</vt:lpstr>
      <vt:lpstr>Wingdings 3</vt:lpstr>
      <vt:lpstr>Грань</vt:lpstr>
      <vt:lpstr>Міфічні істоти в повісті «Тіні забутих предків» </vt:lpstr>
      <vt:lpstr>Міфічні істоти які присутні в творі </vt:lpstr>
      <vt:lpstr>Нявки</vt:lpstr>
      <vt:lpstr>Нявка-Марічка</vt:lpstr>
      <vt:lpstr>Чугайстр </vt:lpstr>
      <vt:lpstr>а</vt:lpstr>
      <vt:lpstr>Щезник </vt:lpstr>
      <vt:lpstr>Так у повісті, зайшовши далеко у гори маленький Іван почув жадану тиху музику. Іван повернувся і побачив : « На камені, верхи, сидів «той», щезник, скривив гостру борідку, нагнув ріжки і, заплющивши очі, дув у флояру». </vt:lpstr>
      <vt:lpstr>Мольфар Юра</vt:lpstr>
      <vt:lpstr>Відьма </vt:lpstr>
      <vt:lpstr>Арідник</vt:lpstr>
      <vt:lpstr>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Міфічні істоти в повсті Тіні забутих предків</dc:title>
  <dc:creator>Анастасія Білокінь</dc:creator>
  <cp:lastModifiedBy>Olena Suslina</cp:lastModifiedBy>
  <cp:revision>20</cp:revision>
  <dcterms:created xsi:type="dcterms:W3CDTF">2014-01-28T14:30:06Z</dcterms:created>
  <dcterms:modified xsi:type="dcterms:W3CDTF">2024-01-30T20:23:12Z</dcterms:modified>
</cp:coreProperties>
</file>