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65" r:id="rId13"/>
    <p:sldId id="259" r:id="rId14"/>
    <p:sldId id="263" r:id="rId15"/>
    <p:sldId id="264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048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236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90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0033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7099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8521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2694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930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807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309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020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946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924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655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000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00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C2B3-5DFA-434F-B7F5-875BF101E135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CA69-7113-4BD1-940A-8654554DA8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357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0EC2B3-5DFA-434F-B7F5-875BF101E135}" type="datetimeFigureOut">
              <a:rPr lang="uk-UA" smtClean="0"/>
              <a:t>22.02.2021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5EACA69-7113-4BD1-940A-8654554DA8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10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2"/>
            <a:ext cx="7878817" cy="2427848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Сучасні методи молекулярної генетики</a:t>
            </a:r>
          </a:p>
        </p:txBody>
      </p:sp>
      <p:pic>
        <p:nvPicPr>
          <p:cNvPr id="3074" name="Picture 2" descr="23 интересных факта о ДНК | Интересно">
            <a:extLst>
              <a:ext uri="{FF2B5EF4-FFF2-40B4-BE49-F238E27FC236}">
                <a16:creationId xmlns:a16="http://schemas.microsoft.com/office/drawing/2014/main" id="{60302222-96F8-4D65-81C3-CCFDD8127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17" y="67700"/>
            <a:ext cx="3884558" cy="24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Тест на наличие ДНК за 90 минут">
            <a:extLst>
              <a:ext uri="{FF2B5EF4-FFF2-40B4-BE49-F238E27FC236}">
                <a16:creationId xmlns:a16="http://schemas.microsoft.com/office/drawing/2014/main" id="{180D86C9-C2A5-473E-85A9-8375F0960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427850"/>
            <a:ext cx="11334750" cy="443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3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C9E2C7-D617-434E-85BE-7624E060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6768"/>
          </a:xfrm>
        </p:spPr>
        <p:txBody>
          <a:bodyPr/>
          <a:lstStyle/>
          <a:p>
            <a:r>
              <a:rPr lang="ru-RU" sz="28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Різні типи успадкування та їх прояв у генеалогічних деревах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dirty="0"/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64E94A9F-0DCE-4BAE-9474-49B57DD027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8295" t="31154" r="29538" b="29038"/>
          <a:stretch/>
        </p:blipFill>
        <p:spPr>
          <a:xfrm>
            <a:off x="98475" y="787790"/>
            <a:ext cx="11929401" cy="6070426"/>
          </a:xfrm>
        </p:spPr>
      </p:pic>
    </p:spTree>
    <p:extLst>
      <p:ext uri="{BB962C8B-B14F-4D97-AF65-F5344CB8AC3E}">
        <p14:creationId xmlns:p14="http://schemas.microsoft.com/office/powerpoint/2010/main" val="130831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5EFF3-5FCB-4968-9BE2-27848362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505242"/>
          </a:xfrm>
        </p:spPr>
        <p:txBody>
          <a:bodyPr>
            <a:normAutofit/>
          </a:bodyPr>
          <a:lstStyle/>
          <a:p>
            <a:r>
              <a:rPr lang="ru-RU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Близнюковий метод дає змогу оцінити вплив спадковості та середовища на формування ознаки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CA3976-8E30-42AB-A7A1-D94E946F58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26608" y="815926"/>
            <a:ext cx="8693834" cy="6766560"/>
          </a:xfrm>
        </p:spPr>
        <p:txBody>
          <a:bodyPr>
            <a:normAutofit fontScale="85000" lnSpcReduction="10000"/>
          </a:bodyPr>
          <a:lstStyle/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Ще одним важливим методом генетики людини є </a:t>
            </a:r>
            <a:r>
              <a:rPr lang="uk-UA" sz="17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MT"/>
              </a:rPr>
              <a:t>близнюковий метод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. Він ґрунтується на порівнянні прояву тієї чи тієї ознаки в близнюків. </a:t>
            </a:r>
          </a:p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близнюки бувають двох типів: </a:t>
            </a:r>
            <a:r>
              <a:rPr lang="uk-UA" sz="17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MT"/>
              </a:rPr>
              <a:t>однояйцеві</a:t>
            </a:r>
            <a:r>
              <a:rPr lang="uk-UA" sz="17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MT"/>
              </a:rPr>
              <a:t> 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(</a:t>
            </a:r>
            <a:r>
              <a:rPr lang="uk-UA" sz="17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MT"/>
              </a:rPr>
              <a:t>монозиготні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), тобто такі, що розвинулися з однієї яйцеклітини, заплідненої одним сперматозоїдом, і </a:t>
            </a:r>
            <a:r>
              <a:rPr lang="uk-UA" sz="17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MT"/>
              </a:rPr>
              <a:t>різнояйцеві 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(</a:t>
            </a:r>
            <a:r>
              <a:rPr lang="uk-UA" sz="17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MT"/>
              </a:rPr>
              <a:t>дизиготні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), тобто такі, що розвинулися з різних яйцеклітин, запліднених різними сперматозоїдами. </a:t>
            </a:r>
          </a:p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Однояйцеві близнюки народжуються, коли ембріон людини на ранніх стадіях розвитку поділяється та з його частин формуються повноцінні ембріони (нерідко буває в ссавців). Такі ембріони є генетично ідентичними один одному, і всі відмінності між ними можуть бути зумовлені лише дією чинників</a:t>
            </a:r>
            <a:b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</a:b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середовища, а не відмінністю генотипів. </a:t>
            </a:r>
          </a:p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Якщо ознака міцно закріплена генетично, то її прояв буде однаковим в однояйцевих близнюків, але може різнитися в різнояйцевих. Так, групи крові збігаються в 100 % однояйцевих близнюків, натомість шизофренія проявляється в обох однояйцевих близнюків у 67 % випадків, а в різнояйцевих — лише у 12 %, що свідчить про існування генетичної схильності до шизофренії. Але навіть за наявності такої схильності цей психічний розлад розвивається не завжди. </a:t>
            </a:r>
          </a:p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Вивчення близнюків дає змогу оцінити внесок спадковості та чинників середовища в розвиток тієї чи тієї ознаки. </a:t>
            </a:r>
          </a:p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Багато ознак зумовлені генотипом, є випадки, коли генотип визначає лише схильність до прояву ознаки, а є ознаки, на формування яких найбільше впливає довікілля.</a:t>
            </a: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239108-1C3F-4F18-B93B-BD6944E00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9" t="38148" r="51538" b="36609"/>
          <a:stretch/>
        </p:blipFill>
        <p:spPr>
          <a:xfrm>
            <a:off x="8440615" y="1505243"/>
            <a:ext cx="3751385" cy="28698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484062-0405-4EA0-A046-508E87F6F967}"/>
              </a:ext>
            </a:extLst>
          </p:cNvPr>
          <p:cNvSpPr txBox="1"/>
          <p:nvPr/>
        </p:nvSpPr>
        <p:spPr>
          <a:xfrm>
            <a:off x="9340947" y="3308476"/>
            <a:ext cx="28345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b="1" i="1" dirty="0">
              <a:solidFill>
                <a:srgbClr val="242021"/>
              </a:solidFill>
              <a:effectLst/>
              <a:latin typeface="Arial-BoldItalicMT"/>
            </a:endParaRPr>
          </a:p>
          <a:p>
            <a:endParaRPr lang="ru-RU" b="1" i="1" dirty="0">
              <a:solidFill>
                <a:srgbClr val="242021"/>
              </a:solidFill>
              <a:latin typeface="Arial-BoldItalicMT"/>
            </a:endParaRPr>
          </a:p>
          <a:p>
            <a:endParaRPr lang="ru-RU" sz="1800" b="1" i="1" dirty="0">
              <a:solidFill>
                <a:srgbClr val="242021"/>
              </a:solidFill>
              <a:effectLst/>
              <a:latin typeface="Arial-BoldItalicMT"/>
            </a:endParaRPr>
          </a:p>
          <a:p>
            <a:endParaRPr lang="ru-RU" sz="1800" b="1" i="1" dirty="0">
              <a:solidFill>
                <a:srgbClr val="242021"/>
              </a:solidFill>
              <a:effectLst/>
              <a:latin typeface="Arial-BoldItalicMT"/>
            </a:endParaRPr>
          </a:p>
          <a:p>
            <a:r>
              <a:rPr lang="ru-RU" sz="1800" b="1" i="1" dirty="0">
                <a:solidFill>
                  <a:srgbClr val="242021"/>
                </a:solidFill>
                <a:effectLst/>
                <a:latin typeface="Arial-BoldItalicMT"/>
              </a:rPr>
              <a:t>Однояйцеві (А)</a:t>
            </a:r>
            <a:br>
              <a:rPr lang="ru-RU" sz="1800" b="1" i="1" dirty="0">
                <a:solidFill>
                  <a:srgbClr val="242021"/>
                </a:solidFill>
                <a:effectLst/>
                <a:latin typeface="Arial-BoldItalicMT"/>
              </a:rPr>
            </a:br>
            <a:r>
              <a:rPr lang="ru-RU" sz="1800" b="1" i="1" dirty="0">
                <a:solidFill>
                  <a:srgbClr val="242021"/>
                </a:solidFill>
                <a:effectLst/>
                <a:latin typeface="Arial-BoldItalicMT"/>
              </a:rPr>
              <a:t>та різнояйцеві (Б) </a:t>
            </a:r>
          </a:p>
          <a:p>
            <a:r>
              <a:rPr lang="ru-RU" sz="1800" b="1" i="1" dirty="0">
                <a:solidFill>
                  <a:srgbClr val="242021"/>
                </a:solidFill>
                <a:effectLst/>
                <a:latin typeface="Arial-BoldItalicMT"/>
              </a:rPr>
              <a:t>близнючки</a:t>
            </a:r>
            <a:r>
              <a:rPr lang="ru-RU" dirty="0"/>
              <a:t> 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000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91FFA-785C-4767-8CCC-81272D04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77107"/>
          </a:xfrm>
        </p:spPr>
        <p:txBody>
          <a:bodyPr>
            <a:normAutofit/>
          </a:bodyPr>
          <a:lstStyle/>
          <a:p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вняЛЬ</a:t>
            </a:r>
            <a:r>
              <a:rPr lang="ru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истик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</a:t>
            </a:r>
            <a:r>
              <a:rPr lang="ru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нн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 спа</a:t>
            </a:r>
            <a:r>
              <a:rPr lang="ru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</a:t>
            </a:r>
            <a:r>
              <a:rPr lang="ru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3200" dirty="0"/>
            </a:br>
            <a:endParaRPr lang="uk-UA" sz="3200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3F607DD-CF36-4259-BCC9-06B2ED9EA5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8962" t="31526" r="26644" b="19080"/>
          <a:stretch/>
        </p:blipFill>
        <p:spPr>
          <a:xfrm>
            <a:off x="548640" y="942535"/>
            <a:ext cx="11235248" cy="5915464"/>
          </a:xfrm>
        </p:spPr>
      </p:pic>
    </p:spTree>
    <p:extLst>
      <p:ext uri="{BB962C8B-B14F-4D97-AF65-F5344CB8AC3E}">
        <p14:creationId xmlns:p14="http://schemas.microsoft.com/office/powerpoint/2010/main" val="931059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98473"/>
            <a:ext cx="6414427" cy="1252024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узагальнення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927274"/>
            <a:ext cx="7019778" cy="4787425"/>
          </a:xfrm>
        </p:spPr>
        <p:txBody>
          <a:bodyPr/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Сучасні молекулярно-генетичні методи досліджень мають суттєві переваги перед традиційними методами. Вони дають значно більші можливості для проведення досліджень і підвищення надійності їхніх результатів. До таких методів належать методи виділення потрібних молекул зі зразків, методи ампліфікації ДНК, методи гібридизації, методи обробки інформації тощо.</a:t>
            </a:r>
          </a:p>
          <a:p>
            <a:endParaRPr lang="uk-UA" dirty="0"/>
          </a:p>
        </p:txBody>
      </p:sp>
      <p:pic>
        <p:nvPicPr>
          <p:cNvPr id="2050" name="Picture 2" descr="ДЕСЯТЬ ИНТЕРЕСНЫХ ФАКТОВ О ДНК – Мосправда-инфо">
            <a:extLst>
              <a:ext uri="{FF2B5EF4-FFF2-40B4-BE49-F238E27FC236}">
                <a16:creationId xmlns:a16="http://schemas.microsoft.com/office/drawing/2014/main" id="{3E67CB50-06A7-4778-85DB-E0024B045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1738" y="1252366"/>
            <a:ext cx="6849844" cy="436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30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"/>
            <a:ext cx="10364451" cy="544344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ТИПИ УСПАДКУВАННя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1B51B3-B33A-4700-B4E4-5159794B9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0" t="25835" r="24654" b="18959"/>
          <a:stretch/>
        </p:blipFill>
        <p:spPr>
          <a:xfrm>
            <a:off x="1237957" y="544345"/>
            <a:ext cx="9594166" cy="63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7521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ОСНОВНІ ЗАКОНОМІРНОСТІ СПАДКОВОСТІ Й МІНЛИВОСТІ ОРГАНІЗМІВ 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F10E034F-FADF-4F0F-86D3-D5C7CE11035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1573" t="31781" r="24782" b="16296"/>
          <a:stretch/>
        </p:blipFill>
        <p:spPr>
          <a:xfrm>
            <a:off x="1151205" y="798509"/>
            <a:ext cx="9889587" cy="6059491"/>
          </a:xfrm>
        </p:spPr>
      </p:pic>
    </p:spTree>
    <p:extLst>
      <p:ext uri="{BB962C8B-B14F-4D97-AF65-F5344CB8AC3E}">
        <p14:creationId xmlns:p14="http://schemas.microsoft.com/office/powerpoint/2010/main" val="582710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авила Чаргаффа — Википедия">
            <a:extLst>
              <a:ext uri="{FF2B5EF4-FFF2-40B4-BE49-F238E27FC236}">
                <a16:creationId xmlns:a16="http://schemas.microsoft.com/office/drawing/2014/main" id="{1898A98B-BBF1-49FC-A2CB-9BFBED7EBC2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26" y="5580"/>
            <a:ext cx="7359748" cy="685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9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51FDD-1EA9-44D4-AB5E-1A2754C6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практична робота №3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3A2F23-4C20-4120-A9EA-F2CDCBF399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098" y="2367092"/>
            <a:ext cx="11755902" cy="3424107"/>
          </a:xfrm>
        </p:spPr>
        <p:txBody>
          <a:bodyPr/>
          <a:lstStyle/>
          <a:p>
            <a:r>
              <a:rPr lang="uk-UA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Складання схем схрещування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Мета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удосконалити навички складання схем схрещування й розв’язування елементарних генетичних задач.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3115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5450F-900C-4B1A-A01B-3D3CDAD39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668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Алгоритм складання схеми схрещування</a:t>
            </a:r>
            <a:endParaRPr lang="uk-UA" sz="32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A0135BF-FF36-4403-8D3F-C61EADF38C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29994"/>
            <a:ext cx="12192000" cy="6028006"/>
          </a:xfrm>
        </p:spPr>
        <p:txBody>
          <a:bodyPr/>
          <a:lstStyle/>
          <a:p>
            <a:r>
              <a:rPr lang="uk-UA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Визначення й запис генотипів батьків, виходячи з умов задачі.</a:t>
            </a:r>
          </a:p>
          <a:p>
            <a:r>
              <a:rPr lang="uk-UA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Визначення гамет, які утворюють генотипи батьків. При цьому слід ураховувати, що кількість типів гамет, які утворює особина, визначають за формулою </a:t>
            </a:r>
            <a:r>
              <a:rPr lang="en-US" b="0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uk-UA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де </a:t>
            </a:r>
            <a:r>
              <a:rPr lang="en-US" b="0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uk-UA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кількість типів гамет, які утворює особина,</a:t>
            </a:r>
            <a:br>
              <a:rPr lang="uk-UA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uk-UA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0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0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uk-UA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кількість гетерозиготних генів у генотипі цієї особини.</a:t>
            </a:r>
          </a:p>
          <a:p>
            <a:r>
              <a:rPr lang="uk-UA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Побудова решітки Пеннета. При цьому слід ураховувати, що кількість стовпців і рядків у цій таблиці дорівнює кількості типів гамет, які утворюють материнська й батьківська особини.</a:t>
            </a:r>
            <a:br>
              <a:rPr lang="uk-UA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Визначення генотипів і фенотипів нащадків, які утворяться в результаті схрещування, шляхом аналізу генотипів, що утворилися внаслідок сполучення гамет у відповідних комірках решітки Пеннета</a:t>
            </a:r>
            <a:r>
              <a:rPr lang="uk-UA" sz="18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B3588B-27A5-40BE-99C8-1D7B45F76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54" t="38558" r="59846" b="58979"/>
          <a:stretch/>
        </p:blipFill>
        <p:spPr>
          <a:xfrm>
            <a:off x="2363372" y="2050817"/>
            <a:ext cx="450167" cy="415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06E4E9-FE42-4170-9CB0-ED476005D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23" t="41226" r="69077" b="56516"/>
          <a:stretch/>
        </p:blipFill>
        <p:spPr>
          <a:xfrm>
            <a:off x="548015" y="2466353"/>
            <a:ext cx="450166" cy="3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12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CE66D0-0D78-4DD2-93AF-950D5D7E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886264"/>
          </a:xfrm>
        </p:spPr>
        <p:txBody>
          <a:bodyPr/>
          <a:lstStyle/>
          <a:p>
            <a:r>
              <a:rPr lang="uk-UA" sz="36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Хід роботи</a:t>
            </a: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D8796F1-99A8-4F4B-836F-B3FADB4027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8615" t="29734" r="29846" b="35650"/>
          <a:stretch/>
        </p:blipFill>
        <p:spPr>
          <a:xfrm>
            <a:off x="75870" y="618978"/>
            <a:ext cx="12040260" cy="62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4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Самостійна робота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A8F2991B-428B-4250-8826-CEE5860884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097B42-88A3-4352-843D-638D77C3E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54" t="55134" r="29467" b="20601"/>
          <a:stretch/>
        </p:blipFill>
        <p:spPr>
          <a:xfrm>
            <a:off x="-23408" y="1955409"/>
            <a:ext cx="12215408" cy="46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7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5CA6F20-353B-4CBB-8A87-D6F4AAA41C7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8615" t="65244" r="29846" b="10134"/>
          <a:stretch/>
        </p:blipFill>
        <p:spPr>
          <a:xfrm>
            <a:off x="0" y="829995"/>
            <a:ext cx="12157307" cy="490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7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45028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переваги сучасних молекулярно-генетичних методів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1045030"/>
            <a:ext cx="12191999" cy="5812970"/>
          </a:xfrm>
        </p:spPr>
        <p:txBody>
          <a:bodyPr>
            <a:normAutofit lnSpcReduction="10000"/>
          </a:bodyPr>
          <a:lstStyle/>
          <a:p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Молекулярно-генетичні методи працюють переважно з молекулами ДНК і білків. Ці молекули не такі мінливі, як морфологічні ознаки. </a:t>
            </a:r>
          </a:p>
          <a:p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Крім того, інтерпретація в порівнянні морфологічних ознак може бути значно більшою. Наприклад, можна сперечатися, яка з морфологічних ознак є більш важливою — форма вуха чи довжина рогів. </a:t>
            </a:r>
          </a:p>
          <a:p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от із важливістю рибосомальної РНК суперечок не виникає. Порівнюючи ДНК і білки різних організмів, можна відтворювати їх еволюцію в минулому. Навіть такому далекому, що не залишило для досліджень викопних решток. Ще з епохи доклітинного етапу еволюції життя.</a:t>
            </a:r>
          </a:p>
          <a:p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Модель еволюції </a:t>
            </a:r>
          </a:p>
          <a:p>
            <a:pPr marL="0" indent="0">
              <a:buNone/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рибосоми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463" t="50851" r="29478" b="32134"/>
          <a:stretch/>
        </p:blipFill>
        <p:spPr>
          <a:xfrm>
            <a:off x="2470243" y="3835020"/>
            <a:ext cx="9720086" cy="30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0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590842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сучасні молекулярно-генетичні методи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436098"/>
            <a:ext cx="12310281" cy="5355101"/>
          </a:xfrm>
        </p:spPr>
        <p:txBody>
          <a:bodyPr>
            <a:normAutofit/>
          </a:bodyPr>
          <a:lstStyle/>
          <a:p>
            <a:r>
              <a:rPr lang="uk-U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Сучасні молекулярно-генетичні методи можна умовно поділити на кілька груп. </a:t>
            </a:r>
          </a:p>
          <a:p>
            <a:r>
              <a:rPr lang="uk-U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 методи виділення й очищення потрібних молекул, методи ампліфікації (копіювання) ДНК, методи гібридизації та методи обробки даних і моделювання. Зазвичай усі методи досліджень використовують у комплексі.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553" t="46397" r="33046" b="11864"/>
          <a:stretch/>
        </p:blipFill>
        <p:spPr>
          <a:xfrm>
            <a:off x="1871004" y="1336431"/>
            <a:ext cx="8921302" cy="55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32512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сучасні методи вивчення спадковості людини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14150"/>
            <a:ext cx="12192000" cy="6243850"/>
          </a:xfrm>
        </p:spPr>
        <p:txBody>
          <a:bodyPr>
            <a:normAutofit/>
          </a:bodyPr>
          <a:lstStyle/>
          <a:p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Вивчення спадкових захворювань людини на різних рівнях організації відбувається із використанням різних методів.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598FF5-ABDC-4434-8574-F18EBED3F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08" t="27682" r="24879" b="43915"/>
          <a:stretch/>
        </p:blipFill>
        <p:spPr>
          <a:xfrm>
            <a:off x="4466948" y="1012874"/>
            <a:ext cx="5788400" cy="584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1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28047"/>
          </a:xfrm>
        </p:spPr>
        <p:txBody>
          <a:bodyPr/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 діагностики  спадкових хвороб людини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50628"/>
            <a:ext cx="12192000" cy="6107372"/>
          </a:xfrm>
        </p:spPr>
        <p:txBody>
          <a:bodyPr>
            <a:normAutofit lnSpcReduction="10000"/>
          </a:bodyPr>
          <a:lstStyle/>
          <a:p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Основним методом вивчення успадкування ознак упродовж ряду поколінь є генеалогічний метод. На молекулярному рівні застосовують біохімічні методи, засновані на вивченні обміну речовин. На рівні клітин використовують цитогенетичні методи вивчення хромосомних і геномних мутацій. На рівні організму успадкування хвороб вивчають за допомогою дерматогліфічного, імунологічного, близнюкового та інших методів. Однак революційний прорив у дослідженнях став можливим завдяки сучасним методам молекулярної генетики.</a:t>
            </a:r>
          </a:p>
          <a:p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Молекулярно-генетичні методи – це методи, призначені для виявлення ушкоджень у структурі ДНК, визначення подібності чи відмінності геномів, розшифрування  послідовності нуклеотидів ДНК і РНК. До сучасних методів молекулярної генетики належать: метод секвенування (визначення нуклеотидної послідовності фрагментів ДНК); метод полімерної ланцюгової реакції (для збільшення кількості фрагментів ДНК); метод гібридизації ДНК (РНК) (для виявлення потрібних генів та розпізнавання послідовностей ДНК); методи блотингу (для перенесення білків чи нуклеїнових кислот із розчину на полімерні мембрани-фільтри, де й відбувається їхнє визначення). Для одержання ДНК у людини найчастіше беруть лейкоцити  крові, клітини слизової оболонки рота або навколоплідну рідину. </a:t>
            </a:r>
          </a:p>
          <a:p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Молекулярно-генетичні методи потребують незначної кількості досліджуваного матеріалу. Вивчити структуру геному організму можна  за одним волоском, найменшим слідом крові, маленьким шматком  шкіри або кістки.</a:t>
            </a:r>
          </a:p>
          <a:p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Отже, за допомогою молекулярно-генетичних методів виявляють  мутантні гени, діагностують спадкові хвороби, ідентифікують  особистість людини, допомагають встановити батьківство,  виділяють і синтезують гени та ін.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761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B8489-DF26-4175-9381-D286D08E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350497"/>
          </a:xfrm>
        </p:spPr>
        <p:txBody>
          <a:bodyPr>
            <a:normAutofit fontScale="90000"/>
          </a:bodyPr>
          <a:lstStyle/>
          <a:p>
            <a:r>
              <a:rPr lang="ru-RU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 схрещування є найдавнішим методом генетичних досліджень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3CFF01-154E-46D2-A255-7D05677F6E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773723"/>
            <a:ext cx="5134708" cy="6084275"/>
          </a:xfrm>
        </p:spPr>
        <p:txBody>
          <a:bodyPr/>
          <a:lstStyle/>
          <a:p>
            <a:r>
              <a:rPr lang="ru-RU" sz="16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Першим методом генетичних досліджень, що його запровадив сам Мендель, </a:t>
            </a:r>
            <a:r>
              <a:rPr 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sz="16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 схрещувань</a:t>
            </a:r>
            <a:r>
              <a:rPr lang="ru-RU" sz="16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Сутність цього методу полягає в схрещуванні індивідів із певним фенотипом з метою отримання потомства. Після цього роблять аналіз розподілення фенотипів потомства, а на його підставі — висновок про характер успадкування</a:t>
            </a:r>
            <a:br>
              <a:rPr lang="ru-RU" sz="16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ознаки. </a:t>
            </a:r>
          </a:p>
          <a:p>
            <a:r>
              <a:rPr lang="ru-RU" sz="16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Саме в такий спосіб було встановлено основні закони генетики — закони Менделя та закони зчепленого успадкування. Однак метод схрещувань не втратив своєї актуальності, його й досі використовують учені для встановлення характеру успадкування тієї чи тієї ознаки.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3D3441-6BF2-4AC6-94E2-92F993E97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46" t="27476" r="26039" b="11263"/>
          <a:stretch/>
        </p:blipFill>
        <p:spPr>
          <a:xfrm>
            <a:off x="5134709" y="773722"/>
            <a:ext cx="7071620" cy="60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0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21033-C761-4794-9D63-CB9ECC6C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64566"/>
          </a:xfrm>
        </p:spPr>
        <p:txBody>
          <a:bodyPr/>
          <a:lstStyle/>
          <a:p>
            <a:r>
              <a:rPr lang="ru-RU" sz="2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Генеалогічний метод дає змогу вивчати генетику людини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865BFD-4FD7-4E3D-A5A5-FB1ECFF4D5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72197"/>
            <a:ext cx="12192000" cy="6766559"/>
          </a:xfrm>
        </p:spPr>
        <p:txBody>
          <a:bodyPr>
            <a:normAutofit lnSpcReduction="10000"/>
          </a:bodyPr>
          <a:lstStyle/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 схрещування дуже зручний для вивчення успадкування ознак у тварин і рослин, але непридатний для дослідження людини. </a:t>
            </a:r>
          </a:p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Проте важливість проведення таких досліджень не викликає сумніву. Тому для таких досліджень використовують інші методи. Один із них — </a:t>
            </a:r>
            <a:r>
              <a:rPr lang="uk-UA" sz="17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генеалогічний метод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що полягає в аналізі родоводів. Розглянемо, як, аналізуючи родовід, можна дійти висновку про характер успадкування ознаки. </a:t>
            </a:r>
          </a:p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Найвідоміший приклад наслідування генетичних захворювань — це успадкування </a:t>
            </a:r>
            <a:r>
              <a:rPr lang="uk-UA" sz="17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гемофілії 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потомків королеви Вікторії. Нагадаємо, що гемофілія — це спадкове захворювання, що виявляється в порушенні згортання крові. Шлюби дев’ятьох дітей Вікторії з представниками європейських королівських родин дали підставу називати її «бабусею Європи». Загалом у королеви Вікторії було </a:t>
            </a:r>
            <a:r>
              <a:rPr lang="uk-UA" sz="17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42 онуки 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sz="17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85 правнуків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 плином часу з’ясувалося, що багато нащадків королеви страждають на гемофілію. При цьому простежується дивна закономірність: хворіли лише чоловіки, навіть якщо</a:t>
            </a: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обоє батьків були здорові. Так, із-поміж дітей російського імператора Миколи </a:t>
            </a:r>
            <a:r>
              <a:rPr lang="en-US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гемофілію хворів єдиний син, натомість у чотирьох доньок не проявлялися ознаки захворювання. </a:t>
            </a:r>
          </a:p>
          <a:p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Такий тип успадкування характерний для захворювань, зчеплених із </a:t>
            </a:r>
            <a:r>
              <a:rPr lang="en-US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X-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хромосомою. Справді, мутація, відповідальна за гемофілію, розташована в Х-хромосомі. Вважається, що ця мутація сталася в самої королеви Вікторії чи в одного з її батьків. Є різні способи успадкування ознак, окрім зчеплення з </a:t>
            </a:r>
            <a:r>
              <a:rPr lang="en-US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X-</a:t>
            </a:r>
            <a:r>
              <a:rPr lang="uk-UA" sz="17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хромосомою. </a:t>
            </a:r>
            <a:br>
              <a:rPr lang="uk-UA" dirty="0"/>
            </a:b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49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3F395518-B58B-4D21-9F44-9015DBFD66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474" y="1"/>
            <a:ext cx="3671668" cy="15333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  <a:t>Картина «Королівська</a:t>
            </a:r>
            <a:br>
              <a:rPr lang="ru-RU" sz="16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</a:br>
            <a:r>
              <a:rPr lang="ru-RU" sz="16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  <a:t>родина в 1846 році» зображує</a:t>
            </a:r>
            <a:br>
              <a:rPr lang="ru-RU" sz="16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</a:br>
            <a:r>
              <a:rPr lang="ru-RU" sz="16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  <a:t>родину королеви Вікторії</a:t>
            </a:r>
            <a:br>
              <a:rPr lang="ru-RU" sz="16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</a:br>
            <a:r>
              <a:rPr lang="ru-RU" sz="16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  <a:t>та принца Альберта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/>
            </a:b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FD15178-B8FC-4851-B1FA-48A62E5C64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13748" y="1"/>
            <a:ext cx="4178252" cy="310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  <a:t>Російська імператорська</a:t>
            </a:r>
            <a:br>
              <a:rPr lang="ru-RU" sz="17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</a:br>
            <a:r>
              <a:rPr lang="ru-RU" sz="17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  <a:t>родина</a:t>
            </a:r>
            <a:br>
              <a:rPr lang="ru-RU" sz="17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BoldItalicMT"/>
              </a:rPr>
            </a:br>
            <a:r>
              <a:rPr lang="ru-RU" sz="1700" b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ItalicMT"/>
              </a:rPr>
              <a:t>У шлюбі імператора Миколи II та</a:t>
            </a:r>
            <a:br>
              <a:rPr lang="ru-RU" sz="1700" b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ItalicMT"/>
              </a:rPr>
            </a:br>
            <a:r>
              <a:rPr lang="ru-RU" sz="1700" b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ItalicMT"/>
              </a:rPr>
              <a:t>імператриці Олександри (онуки</a:t>
            </a:r>
            <a:br>
              <a:rPr lang="ru-RU" sz="1700" b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ItalicMT"/>
              </a:rPr>
            </a:br>
            <a:r>
              <a:rPr lang="ru-RU" sz="1700" b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ItalicMT"/>
              </a:rPr>
              <a:t>королеви Вікторії) народилися чотири здорові доньки та син — царевич Олексій, який страждав на гемофілію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/>
            </a:b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34E331-225D-425C-BC18-6EFE5D344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84" t="36301" r="54193" b="40714"/>
          <a:stretch/>
        </p:blipFill>
        <p:spPr>
          <a:xfrm>
            <a:off x="98474" y="1228947"/>
            <a:ext cx="3756006" cy="27859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5B8F65-362F-45F9-8E1C-2ACD05E21D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15" t="41842" r="53616" b="35788"/>
          <a:stretch/>
        </p:blipFill>
        <p:spPr>
          <a:xfrm>
            <a:off x="8098086" y="2533979"/>
            <a:ext cx="3873520" cy="27416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392BE0-E686-4CFA-9514-409CFD3ACF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00" t="40275" r="25923" b="35172"/>
          <a:stretch/>
        </p:blipFill>
        <p:spPr>
          <a:xfrm>
            <a:off x="45880" y="3970596"/>
            <a:ext cx="8071190" cy="2785910"/>
          </a:xfrm>
          <a:prstGeom prst="rect">
            <a:avLst/>
          </a:prstGeom>
        </p:spPr>
      </p:pic>
      <p:pic>
        <p:nvPicPr>
          <p:cNvPr id="1028" name="Picture 4" descr="Єлизавета II - біографія, цікаві факти та фото королеви Британії - Радіо  Максимум">
            <a:extLst>
              <a:ext uri="{FF2B5EF4-FFF2-40B4-BE49-F238E27FC236}">
                <a16:creationId xmlns:a16="http://schemas.microsoft.com/office/drawing/2014/main" id="{2F7B4407-164C-46F1-8ECD-D3BD323A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42" y="469024"/>
            <a:ext cx="4307544" cy="327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66820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93</TotalTime>
  <Words>1324</Words>
  <Application>Microsoft Office PowerPoint</Application>
  <PresentationFormat>Широкий екран</PresentationFormat>
  <Paragraphs>60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8" baseType="lpstr">
      <vt:lpstr>Arial</vt:lpstr>
      <vt:lpstr>Arial-BoldItalicMT</vt:lpstr>
      <vt:lpstr>Arial-BoldMT</vt:lpstr>
      <vt:lpstr>Arial-ItalicMT</vt:lpstr>
      <vt:lpstr>ArialMT</vt:lpstr>
      <vt:lpstr>SchoolBookC</vt:lpstr>
      <vt:lpstr>Tw Cen MT</vt:lpstr>
      <vt:lpstr>Капля</vt:lpstr>
      <vt:lpstr>Сучасні методи молекулярної генетики</vt:lpstr>
      <vt:lpstr>Самостійна робота</vt:lpstr>
      <vt:lpstr>переваги сучасних молекулярно-генетичних методів </vt:lpstr>
      <vt:lpstr>сучасні молекулярно-генетичні методи </vt:lpstr>
      <vt:lpstr>сучасні методи вивчення спадковості людини</vt:lpstr>
      <vt:lpstr>Методи діагностики  спадкових хвороб людини</vt:lpstr>
      <vt:lpstr>Метод схрещування є найдавнішим методом генетичних досліджень  </vt:lpstr>
      <vt:lpstr>Генеалогічний метод дає змогу вивчати генетику людини  </vt:lpstr>
      <vt:lpstr>Презентація PowerPoint</vt:lpstr>
      <vt:lpstr>Різні типи успадкування та їх прояв у генеалогічних деревах  </vt:lpstr>
      <vt:lpstr>Близнюковий метод дає змогу оцінити вплив спадковості та середовища на формування ознаки  </vt:lpstr>
      <vt:lpstr>ПoрiвняЛЬнa хapaкTеpистикa меToДiв BиBчення спадкoвoстi люДини  </vt:lpstr>
      <vt:lpstr>узагальнення</vt:lpstr>
      <vt:lpstr>ТИПИ УСПАДКУВАННя</vt:lpstr>
      <vt:lpstr>ОСНОВНІ ЗАКОНОМІРНОСТІ СПАДКОВОСТІ Й МІНЛИВОСТІ ОРГАНІЗМІВ </vt:lpstr>
      <vt:lpstr>Презентація PowerPoint</vt:lpstr>
      <vt:lpstr>практична робота №3</vt:lpstr>
      <vt:lpstr>Алгоритм складання схеми схрещування</vt:lpstr>
      <vt:lpstr>Хід роботи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методи молекулярної генетики</dc:title>
  <dc:creator>User</dc:creator>
  <cp:lastModifiedBy>Тетяна Пашаєва</cp:lastModifiedBy>
  <cp:revision>13</cp:revision>
  <dcterms:created xsi:type="dcterms:W3CDTF">2021-02-19T06:57:01Z</dcterms:created>
  <dcterms:modified xsi:type="dcterms:W3CDTF">2021-02-22T17:30:05Z</dcterms:modified>
</cp:coreProperties>
</file>