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8" r:id="rId3"/>
    <p:sldId id="258" r:id="rId4"/>
    <p:sldId id="361" r:id="rId5"/>
    <p:sldId id="380" r:id="rId6"/>
    <p:sldId id="316" r:id="rId7"/>
    <p:sldId id="401" r:id="rId8"/>
    <p:sldId id="416" r:id="rId9"/>
    <p:sldId id="418" r:id="rId10"/>
    <p:sldId id="420" r:id="rId11"/>
    <p:sldId id="421" r:id="rId12"/>
    <p:sldId id="308" r:id="rId13"/>
    <p:sldId id="335" r:id="rId14"/>
    <p:sldId id="336" r:id="rId15"/>
    <p:sldId id="409" r:id="rId16"/>
    <p:sldId id="388" r:id="rId17"/>
    <p:sldId id="408" r:id="rId18"/>
    <p:sldId id="311" r:id="rId19"/>
  </p:sldIdLst>
  <p:sldSz cx="1080135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800000"/>
    <a:srgbClr val="990033"/>
    <a:srgbClr val="FF0066"/>
    <a:srgbClr val="000066"/>
    <a:srgbClr val="A50021"/>
    <a:srgbClr val="CC00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3" autoAdjust="0"/>
  </p:normalViewPr>
  <p:slideViewPr>
    <p:cSldViewPr>
      <p:cViewPr varScale="1">
        <p:scale>
          <a:sx n="70" d="100"/>
          <a:sy n="70" d="100"/>
        </p:scale>
        <p:origin x="-930" y="-9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A5F9911A-FDB3-4315-9D0A-E7409FDB94AB}" type="presOf" srcId="{7904BC7F-E99E-4F03-A3CA-571B3A3BB0A0}" destId="{96DFDAB9-98F9-4C09-A456-FFDF31102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7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1" y="4406902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1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7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9" y="273052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435102"/>
            <a:ext cx="35535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40068" y="274638"/>
            <a:ext cx="97212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40068" y="1600202"/>
            <a:ext cx="97212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26.11.2023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4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hyperlink" Target="https://cutt.ly/J3NNt56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utt.ly/73NNpsE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cutt.ly/Q3NNis6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hyperlink" Target="https://cutt.ly/Q3NNa2J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534612"/>
              </p:ext>
            </p:extLst>
          </p:nvPr>
        </p:nvGraphicFramePr>
        <p:xfrm>
          <a:off x="540068" y="274638"/>
          <a:ext cx="9794056" cy="265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63887" y="38108"/>
            <a:ext cx="6661095" cy="6800017"/>
            <a:chOff x="3347864" y="16881"/>
            <a:chExt cx="5639022" cy="6800017"/>
          </a:xfrm>
          <a:blipFill>
            <a:blip r:embed="rId7"/>
            <a:stretch>
              <a:fillRect/>
            </a:stretch>
          </a:blipFill>
        </p:grpSpPr>
        <p:pic>
          <p:nvPicPr>
            <p:cNvPr id="6" name="Picture 3" descr="D:\Media\Foto\2012\фотоШкола23\IMG_38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519" y="3178999"/>
              <a:ext cx="4837575" cy="3637899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  <a:softEdge rad="635000"/>
            </a:effectLst>
            <a:extLst/>
          </p:spPr>
        </p:pic>
        <p:pic>
          <p:nvPicPr>
            <p:cNvPr id="7" name="Picture 2" descr="/Files/images/&amp;Jukcy;&amp;dcy;&amp;icy;&amp;ncy;&amp;acy;_&amp;Ucy;&amp;kcy;&amp;rcy;&amp;acy;&amp;yicy;&amp;ncy;&amp;acy;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6881"/>
              <a:ext cx="5639022" cy="3710451"/>
            </a:xfrm>
            <a:prstGeom prst="rect">
              <a:avLst/>
            </a:prstGeom>
            <a:grpFill/>
            <a:effectLst>
              <a:softEdge rad="635000"/>
            </a:effectLst>
            <a:extLst/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0"/>
            <a:ext cx="4608794" cy="5616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6" y="4980793"/>
            <a:ext cx="9629775" cy="1838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83" y="980728"/>
            <a:ext cx="10614867" cy="5832648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" y="1085504"/>
            <a:ext cx="1903864" cy="54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27960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2285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4316360" y="1085504"/>
            <a:ext cx="2168639" cy="62664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 smtClean="0"/>
              <a:t>Типи блогів</a:t>
            </a:r>
            <a:endParaRPr lang="uk-UA" sz="28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57425" y="1916832"/>
            <a:ext cx="10083809" cy="4630343"/>
            <a:chOff x="1517810" y="1916832"/>
            <a:chExt cx="7835046" cy="4032447"/>
          </a:xfrm>
        </p:grpSpPr>
        <p:sp>
          <p:nvSpPr>
            <p:cNvPr id="8" name="Полилиния 7"/>
            <p:cNvSpPr/>
            <p:nvPr/>
          </p:nvSpPr>
          <p:spPr>
            <a:xfrm>
              <a:off x="3027624" y="4422595"/>
              <a:ext cx="1778555" cy="1526684"/>
            </a:xfrm>
            <a:custGeom>
              <a:avLst/>
              <a:gdLst>
                <a:gd name="connsiteX0" fmla="*/ 0 w 1778555"/>
                <a:gd name="connsiteY0" fmla="*/ 763342 h 1526684"/>
                <a:gd name="connsiteX1" fmla="*/ 381671 w 1778555"/>
                <a:gd name="connsiteY1" fmla="*/ 0 h 1526684"/>
                <a:gd name="connsiteX2" fmla="*/ 1396884 w 1778555"/>
                <a:gd name="connsiteY2" fmla="*/ 0 h 1526684"/>
                <a:gd name="connsiteX3" fmla="*/ 1778555 w 1778555"/>
                <a:gd name="connsiteY3" fmla="*/ 763342 h 1526684"/>
                <a:gd name="connsiteX4" fmla="*/ 1396884 w 1778555"/>
                <a:gd name="connsiteY4" fmla="*/ 1526684 h 1526684"/>
                <a:gd name="connsiteX5" fmla="*/ 381671 w 1778555"/>
                <a:gd name="connsiteY5" fmla="*/ 1526684 h 1526684"/>
                <a:gd name="connsiteX6" fmla="*/ 0 w 1778555"/>
                <a:gd name="connsiteY6" fmla="*/ 763342 h 152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555" h="1526684">
                  <a:moveTo>
                    <a:pt x="0" y="763342"/>
                  </a:moveTo>
                  <a:lnTo>
                    <a:pt x="381671" y="0"/>
                  </a:lnTo>
                  <a:lnTo>
                    <a:pt x="1396884" y="0"/>
                  </a:lnTo>
                  <a:lnTo>
                    <a:pt x="1778555" y="763342"/>
                  </a:lnTo>
                  <a:lnTo>
                    <a:pt x="1396884" y="1526684"/>
                  </a:lnTo>
                  <a:lnTo>
                    <a:pt x="381671" y="1526684"/>
                  </a:lnTo>
                  <a:lnTo>
                    <a:pt x="0" y="763342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437" tIns="260560" rIns="275437" bIns="26056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rgbClr val="000099"/>
                  </a:solidFill>
                </a:rPr>
                <a:t>Класичний </a:t>
              </a:r>
              <a:r>
                <a:rPr lang="uk-UA" sz="3200" b="1" kern="1200" dirty="0" smtClean="0">
                  <a:solidFill>
                    <a:srgbClr val="000099"/>
                  </a:solidFill>
                </a:rPr>
                <a:t>блог</a:t>
              </a:r>
              <a:endParaRPr lang="uk-UA" sz="2800" kern="1200" dirty="0">
                <a:solidFill>
                  <a:srgbClr val="000099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083253" y="5097223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Шестиугольник 10"/>
            <p:cNvSpPr/>
            <p:nvPr/>
          </p:nvSpPr>
          <p:spPr>
            <a:xfrm>
              <a:off x="1517810" y="3662880"/>
              <a:ext cx="1778555" cy="1391193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Шестиугольник 12"/>
            <p:cNvSpPr/>
            <p:nvPr/>
          </p:nvSpPr>
          <p:spPr>
            <a:xfrm>
              <a:off x="2722057" y="4907698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1419125"/>
                <a:satOff val="5687"/>
                <a:lumOff val="123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535870" y="3581023"/>
              <a:ext cx="1778555" cy="1526684"/>
            </a:xfrm>
            <a:custGeom>
              <a:avLst/>
              <a:gdLst>
                <a:gd name="connsiteX0" fmla="*/ 0 w 1778555"/>
                <a:gd name="connsiteY0" fmla="*/ 763342 h 1526684"/>
                <a:gd name="connsiteX1" fmla="*/ 381671 w 1778555"/>
                <a:gd name="connsiteY1" fmla="*/ 0 h 1526684"/>
                <a:gd name="connsiteX2" fmla="*/ 1396884 w 1778555"/>
                <a:gd name="connsiteY2" fmla="*/ 0 h 1526684"/>
                <a:gd name="connsiteX3" fmla="*/ 1778555 w 1778555"/>
                <a:gd name="connsiteY3" fmla="*/ 763342 h 1526684"/>
                <a:gd name="connsiteX4" fmla="*/ 1396884 w 1778555"/>
                <a:gd name="connsiteY4" fmla="*/ 1526684 h 1526684"/>
                <a:gd name="connsiteX5" fmla="*/ 381671 w 1778555"/>
                <a:gd name="connsiteY5" fmla="*/ 1526684 h 1526684"/>
                <a:gd name="connsiteX6" fmla="*/ 0 w 1778555"/>
                <a:gd name="connsiteY6" fmla="*/ 763342 h 152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555" h="1526684">
                  <a:moveTo>
                    <a:pt x="0" y="763342"/>
                  </a:moveTo>
                  <a:lnTo>
                    <a:pt x="381671" y="0"/>
                  </a:lnTo>
                  <a:lnTo>
                    <a:pt x="1396884" y="0"/>
                  </a:lnTo>
                  <a:lnTo>
                    <a:pt x="1778555" y="763342"/>
                  </a:lnTo>
                  <a:lnTo>
                    <a:pt x="1396884" y="1526684"/>
                  </a:lnTo>
                  <a:lnTo>
                    <a:pt x="381671" y="1526684"/>
                  </a:lnTo>
                  <a:lnTo>
                    <a:pt x="0" y="763342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437" tIns="260560" rIns="275437" bIns="26056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kern="1200" dirty="0" err="1" smtClean="0">
                  <a:solidFill>
                    <a:srgbClr val="000099"/>
                  </a:solidFill>
                </a:rPr>
                <a:t>Фото-блоги</a:t>
              </a:r>
              <a:endParaRPr lang="uk-UA" sz="3600" kern="1200" dirty="0">
                <a:solidFill>
                  <a:srgbClr val="000099"/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5754220" y="4894391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2838251"/>
                <a:satOff val="11375"/>
                <a:lumOff val="246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Шестиугольник 17"/>
            <p:cNvSpPr/>
            <p:nvPr/>
          </p:nvSpPr>
          <p:spPr>
            <a:xfrm>
              <a:off x="6051952" y="4420175"/>
              <a:ext cx="1778555" cy="152668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Шестиугольник 19"/>
            <p:cNvSpPr/>
            <p:nvPr/>
          </p:nvSpPr>
          <p:spPr>
            <a:xfrm>
              <a:off x="6092694" y="5104078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4257376"/>
                <a:satOff val="17062"/>
                <a:lumOff val="369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027624" y="2758403"/>
              <a:ext cx="1778555" cy="1526684"/>
            </a:xfrm>
            <a:custGeom>
              <a:avLst/>
              <a:gdLst>
                <a:gd name="connsiteX0" fmla="*/ 0 w 1778555"/>
                <a:gd name="connsiteY0" fmla="*/ 763342 h 1526684"/>
                <a:gd name="connsiteX1" fmla="*/ 381671 w 1778555"/>
                <a:gd name="connsiteY1" fmla="*/ 0 h 1526684"/>
                <a:gd name="connsiteX2" fmla="*/ 1396884 w 1778555"/>
                <a:gd name="connsiteY2" fmla="*/ 0 h 1526684"/>
                <a:gd name="connsiteX3" fmla="*/ 1778555 w 1778555"/>
                <a:gd name="connsiteY3" fmla="*/ 763342 h 1526684"/>
                <a:gd name="connsiteX4" fmla="*/ 1396884 w 1778555"/>
                <a:gd name="connsiteY4" fmla="*/ 1526684 h 1526684"/>
                <a:gd name="connsiteX5" fmla="*/ 381671 w 1778555"/>
                <a:gd name="connsiteY5" fmla="*/ 1526684 h 1526684"/>
                <a:gd name="connsiteX6" fmla="*/ 0 w 1778555"/>
                <a:gd name="connsiteY6" fmla="*/ 763342 h 152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555" h="1526684">
                  <a:moveTo>
                    <a:pt x="0" y="763342"/>
                  </a:moveTo>
                  <a:lnTo>
                    <a:pt x="381671" y="0"/>
                  </a:lnTo>
                  <a:lnTo>
                    <a:pt x="1396884" y="0"/>
                  </a:lnTo>
                  <a:lnTo>
                    <a:pt x="1778555" y="763342"/>
                  </a:lnTo>
                  <a:lnTo>
                    <a:pt x="1396884" y="1526684"/>
                  </a:lnTo>
                  <a:lnTo>
                    <a:pt x="381671" y="1526684"/>
                  </a:lnTo>
                  <a:lnTo>
                    <a:pt x="0" y="763342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437" tIns="260560" rIns="275437" bIns="26056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kern="1200" dirty="0" err="1" smtClean="0">
                  <a:solidFill>
                    <a:srgbClr val="000099"/>
                  </a:solidFill>
                </a:rPr>
                <a:t>Відео-блоги</a:t>
              </a:r>
              <a:endParaRPr lang="uk-UA" sz="3600" b="1" kern="1200" dirty="0">
                <a:solidFill>
                  <a:srgbClr val="000099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4238138" y="2789856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5676501"/>
                <a:satOff val="22749"/>
                <a:lumOff val="493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Шестиугольник 22"/>
            <p:cNvSpPr/>
            <p:nvPr/>
          </p:nvSpPr>
          <p:spPr>
            <a:xfrm>
              <a:off x="4535870" y="1916832"/>
              <a:ext cx="1778555" cy="152668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7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Шестиугольник 23"/>
            <p:cNvSpPr/>
            <p:nvPr/>
          </p:nvSpPr>
          <p:spPr>
            <a:xfrm>
              <a:off x="4576612" y="2593476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7095626"/>
                <a:satOff val="28436"/>
                <a:lumOff val="616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6051952" y="2755984"/>
              <a:ext cx="1778555" cy="1526684"/>
            </a:xfrm>
            <a:custGeom>
              <a:avLst/>
              <a:gdLst>
                <a:gd name="connsiteX0" fmla="*/ 0 w 1778555"/>
                <a:gd name="connsiteY0" fmla="*/ 763342 h 1526684"/>
                <a:gd name="connsiteX1" fmla="*/ 381671 w 1778555"/>
                <a:gd name="connsiteY1" fmla="*/ 0 h 1526684"/>
                <a:gd name="connsiteX2" fmla="*/ 1396884 w 1778555"/>
                <a:gd name="connsiteY2" fmla="*/ 0 h 1526684"/>
                <a:gd name="connsiteX3" fmla="*/ 1778555 w 1778555"/>
                <a:gd name="connsiteY3" fmla="*/ 763342 h 1526684"/>
                <a:gd name="connsiteX4" fmla="*/ 1396884 w 1778555"/>
                <a:gd name="connsiteY4" fmla="*/ 1526684 h 1526684"/>
                <a:gd name="connsiteX5" fmla="*/ 381671 w 1778555"/>
                <a:gd name="connsiteY5" fmla="*/ 1526684 h 1526684"/>
                <a:gd name="connsiteX6" fmla="*/ 0 w 1778555"/>
                <a:gd name="connsiteY6" fmla="*/ 763342 h 152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555" h="1526684">
                  <a:moveTo>
                    <a:pt x="0" y="763342"/>
                  </a:moveTo>
                  <a:lnTo>
                    <a:pt x="381671" y="0"/>
                  </a:lnTo>
                  <a:lnTo>
                    <a:pt x="1396884" y="0"/>
                  </a:lnTo>
                  <a:lnTo>
                    <a:pt x="1778555" y="763342"/>
                  </a:lnTo>
                  <a:lnTo>
                    <a:pt x="1396884" y="1526684"/>
                  </a:lnTo>
                  <a:lnTo>
                    <a:pt x="381671" y="1526684"/>
                  </a:lnTo>
                  <a:lnTo>
                    <a:pt x="0" y="763342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437" tIns="260560" rIns="275437" bIns="26056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rgbClr val="000099"/>
                  </a:solidFill>
                </a:rPr>
                <a:t>Музичні блоги</a:t>
              </a:r>
              <a:endParaRPr lang="uk-UA" sz="3200" kern="1200" dirty="0">
                <a:solidFill>
                  <a:srgbClr val="000099"/>
                </a:solidFill>
              </a:endParaRPr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7581353" y="3429806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8514751"/>
                <a:satOff val="34124"/>
                <a:lumOff val="739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Шестиугольник 26"/>
            <p:cNvSpPr/>
            <p:nvPr/>
          </p:nvSpPr>
          <p:spPr>
            <a:xfrm>
              <a:off x="7574301" y="3595136"/>
              <a:ext cx="1778555" cy="152668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8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Шестиугольник 27"/>
            <p:cNvSpPr/>
            <p:nvPr/>
          </p:nvSpPr>
          <p:spPr>
            <a:xfrm>
              <a:off x="7933146" y="3622154"/>
              <a:ext cx="207628" cy="179040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374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83" y="980728"/>
            <a:ext cx="10614867" cy="5832648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" y="1085504"/>
            <a:ext cx="1903864" cy="54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27960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2285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знак завершения 1"/>
          <p:cNvSpPr/>
          <p:nvPr/>
        </p:nvSpPr>
        <p:spPr>
          <a:xfrm>
            <a:off x="3925440" y="1085504"/>
            <a:ext cx="2950471" cy="73574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Розкрутка блогу</a:t>
            </a:r>
            <a:endParaRPr lang="uk-UA" sz="28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49" y="2132856"/>
            <a:ext cx="1780162" cy="176419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6"/>
          <p:cNvSpPr/>
          <p:nvPr/>
        </p:nvSpPr>
        <p:spPr>
          <a:xfrm>
            <a:off x="357425" y="1821252"/>
            <a:ext cx="10227826" cy="4725924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Овал 30"/>
          <p:cNvSpPr/>
          <p:nvPr/>
        </p:nvSpPr>
        <p:spPr>
          <a:xfrm>
            <a:off x="1093800" y="5557094"/>
            <a:ext cx="215557" cy="1739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лилиния 31"/>
          <p:cNvSpPr/>
          <p:nvPr/>
        </p:nvSpPr>
        <p:spPr>
          <a:xfrm>
            <a:off x="898951" y="5733231"/>
            <a:ext cx="1574179" cy="813945"/>
          </a:xfrm>
          <a:custGeom>
            <a:avLst/>
            <a:gdLst>
              <a:gd name="connsiteX0" fmla="*/ 0 w 990553"/>
              <a:gd name="connsiteY0" fmla="*/ 0 h 1124769"/>
              <a:gd name="connsiteX1" fmla="*/ 990553 w 990553"/>
              <a:gd name="connsiteY1" fmla="*/ 0 h 1124769"/>
              <a:gd name="connsiteX2" fmla="*/ 990553 w 990553"/>
              <a:gd name="connsiteY2" fmla="*/ 1124769 h 1124769"/>
              <a:gd name="connsiteX3" fmla="*/ 0 w 990553"/>
              <a:gd name="connsiteY3" fmla="*/ 1124769 h 1124769"/>
              <a:gd name="connsiteX4" fmla="*/ 0 w 990553"/>
              <a:gd name="connsiteY4" fmla="*/ 0 h 112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553" h="1124769">
                <a:moveTo>
                  <a:pt x="0" y="0"/>
                </a:moveTo>
                <a:lnTo>
                  <a:pt x="990553" y="0"/>
                </a:lnTo>
                <a:lnTo>
                  <a:pt x="990553" y="1124769"/>
                </a:lnTo>
                <a:lnTo>
                  <a:pt x="0" y="1124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153" tIns="0" rIns="0" bIns="0" numCol="1" spcCol="1270" anchor="t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1) </a:t>
            </a:r>
            <a:r>
              <a:rPr lang="uk-UA" sz="1400" b="1" kern="1200" dirty="0" smtClean="0"/>
              <a:t>тексти</a:t>
            </a:r>
            <a:r>
              <a:rPr lang="uk-UA" sz="1400" kern="1200" dirty="0" smtClean="0"/>
              <a:t> мають бути </a:t>
            </a:r>
            <a:r>
              <a:rPr lang="uk-UA" sz="1400" b="1" kern="1200" dirty="0" smtClean="0"/>
              <a:t>цікаві</a:t>
            </a:r>
            <a:r>
              <a:rPr lang="uk-UA" sz="1400" kern="1200" dirty="0" smtClean="0"/>
              <a:t> аудиторії, на яку розраховано блог;</a:t>
            </a:r>
            <a:endParaRPr lang="uk-UA" sz="1400" kern="1200" dirty="0"/>
          </a:p>
        </p:txBody>
      </p:sp>
      <p:sp>
        <p:nvSpPr>
          <p:cNvPr id="33" name="Овал 32"/>
          <p:cNvSpPr/>
          <p:nvPr/>
        </p:nvSpPr>
        <p:spPr>
          <a:xfrm>
            <a:off x="2400490" y="4671928"/>
            <a:ext cx="337394" cy="27221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олилиния 33"/>
          <p:cNvSpPr/>
          <p:nvPr/>
        </p:nvSpPr>
        <p:spPr>
          <a:xfrm>
            <a:off x="2569187" y="4828227"/>
            <a:ext cx="1780691" cy="1980162"/>
          </a:xfrm>
          <a:custGeom>
            <a:avLst/>
            <a:gdLst>
              <a:gd name="connsiteX0" fmla="*/ 0 w 1255205"/>
              <a:gd name="connsiteY0" fmla="*/ 0 h 1980162"/>
              <a:gd name="connsiteX1" fmla="*/ 1255205 w 1255205"/>
              <a:gd name="connsiteY1" fmla="*/ 0 h 1980162"/>
              <a:gd name="connsiteX2" fmla="*/ 1255205 w 1255205"/>
              <a:gd name="connsiteY2" fmla="*/ 1980162 h 1980162"/>
              <a:gd name="connsiteX3" fmla="*/ 0 w 1255205"/>
              <a:gd name="connsiteY3" fmla="*/ 1980162 h 1980162"/>
              <a:gd name="connsiteX4" fmla="*/ 0 w 1255205"/>
              <a:gd name="connsiteY4" fmla="*/ 0 h 19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205" h="1980162">
                <a:moveTo>
                  <a:pt x="0" y="0"/>
                </a:moveTo>
                <a:lnTo>
                  <a:pt x="1255205" y="0"/>
                </a:lnTo>
                <a:lnTo>
                  <a:pt x="1255205" y="1980162"/>
                </a:lnTo>
                <a:lnTo>
                  <a:pt x="0" y="19801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240" tIns="0" rIns="0" bIns="0" numCol="1" spcCol="1270" anchor="t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2) </a:t>
            </a:r>
            <a:r>
              <a:rPr lang="uk-UA" sz="1400" b="1" kern="1200" dirty="0" smtClean="0"/>
              <a:t>заголовки</a:t>
            </a:r>
            <a:r>
              <a:rPr lang="uk-UA" sz="1400" kern="1200" dirty="0" smtClean="0"/>
              <a:t> блогу мають </a:t>
            </a:r>
            <a:r>
              <a:rPr lang="uk-UA" sz="1400" b="1" kern="1200" dirty="0" smtClean="0"/>
              <a:t>привертати</a:t>
            </a:r>
            <a:r>
              <a:rPr lang="uk-UA" sz="1400" kern="1200" dirty="0" smtClean="0"/>
              <a:t> </a:t>
            </a:r>
            <a:r>
              <a:rPr lang="uk-UA" sz="1400" b="1" kern="1200" dirty="0" smtClean="0"/>
              <a:t>увагу</a:t>
            </a:r>
            <a:r>
              <a:rPr lang="uk-UA" sz="1400" kern="1200" dirty="0" smtClean="0"/>
              <a:t> і бути причиною, за якою користувачі захочуть зайти на блог та причитати публікацію;</a:t>
            </a:r>
            <a:endParaRPr lang="uk-UA" sz="1400" kern="1200" dirty="0"/>
          </a:p>
        </p:txBody>
      </p:sp>
      <p:sp>
        <p:nvSpPr>
          <p:cNvPr id="35" name="Овал 34"/>
          <p:cNvSpPr/>
          <p:nvPr/>
        </p:nvSpPr>
        <p:spPr>
          <a:xfrm>
            <a:off x="3873166" y="3816759"/>
            <a:ext cx="449858" cy="362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олилиния 35"/>
          <p:cNvSpPr/>
          <p:nvPr/>
        </p:nvSpPr>
        <p:spPr>
          <a:xfrm>
            <a:off x="4098095" y="3898646"/>
            <a:ext cx="1953066" cy="2655969"/>
          </a:xfrm>
          <a:custGeom>
            <a:avLst/>
            <a:gdLst>
              <a:gd name="connsiteX0" fmla="*/ 0 w 1459365"/>
              <a:gd name="connsiteY0" fmla="*/ 0 h 2655969"/>
              <a:gd name="connsiteX1" fmla="*/ 1459365 w 1459365"/>
              <a:gd name="connsiteY1" fmla="*/ 0 h 2655969"/>
              <a:gd name="connsiteX2" fmla="*/ 1459365 w 1459365"/>
              <a:gd name="connsiteY2" fmla="*/ 2655969 h 2655969"/>
              <a:gd name="connsiteX3" fmla="*/ 0 w 1459365"/>
              <a:gd name="connsiteY3" fmla="*/ 2655969 h 2655969"/>
              <a:gd name="connsiteX4" fmla="*/ 0 w 1459365"/>
              <a:gd name="connsiteY4" fmla="*/ 0 h 265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365" h="2655969">
                <a:moveTo>
                  <a:pt x="0" y="0"/>
                </a:moveTo>
                <a:lnTo>
                  <a:pt x="1459365" y="0"/>
                </a:lnTo>
                <a:lnTo>
                  <a:pt x="1459365" y="2655969"/>
                </a:lnTo>
                <a:lnTo>
                  <a:pt x="0" y="2655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320" tIns="0" rIns="0" bIns="0" numCol="1" spcCol="1270" anchor="t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3) автор має </a:t>
            </a:r>
            <a:r>
              <a:rPr lang="uk-UA" sz="1400" b="1" kern="1200" dirty="0" smtClean="0"/>
              <a:t>писати</a:t>
            </a:r>
            <a:r>
              <a:rPr lang="uk-UA" sz="1400" kern="1200" dirty="0" smtClean="0"/>
              <a:t> тільки те, </a:t>
            </a:r>
            <a:r>
              <a:rPr lang="uk-UA" sz="1400" b="1" kern="1200" dirty="0" smtClean="0"/>
              <a:t>на</a:t>
            </a:r>
            <a:r>
              <a:rPr lang="uk-UA" sz="1400" kern="1200" dirty="0" smtClean="0"/>
              <a:t> </a:t>
            </a:r>
            <a:r>
              <a:rPr lang="uk-UA" sz="1400" b="1" kern="1200" dirty="0" smtClean="0"/>
              <a:t>чому</a:t>
            </a:r>
            <a:r>
              <a:rPr lang="uk-UA" sz="1400" kern="1200" dirty="0" smtClean="0"/>
              <a:t> </a:t>
            </a:r>
            <a:r>
              <a:rPr lang="uk-UA" sz="1400" b="1" kern="1200" dirty="0" smtClean="0"/>
              <a:t>розуміється</a:t>
            </a:r>
            <a:r>
              <a:rPr lang="uk-UA" sz="1400" kern="1200" dirty="0" smtClean="0"/>
              <a:t>, не видавати чужі думки за свої;</a:t>
            </a:r>
            <a:endParaRPr lang="uk-UA" sz="1400" kern="1200" dirty="0"/>
          </a:p>
        </p:txBody>
      </p:sp>
      <p:sp>
        <p:nvSpPr>
          <p:cNvPr id="37" name="Овал 36"/>
          <p:cNvSpPr/>
          <p:nvPr/>
        </p:nvSpPr>
        <p:spPr>
          <a:xfrm>
            <a:off x="5760627" y="3153582"/>
            <a:ext cx="581067" cy="4688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олилиния 37"/>
          <p:cNvSpPr/>
          <p:nvPr/>
        </p:nvSpPr>
        <p:spPr>
          <a:xfrm>
            <a:off x="5940583" y="3612346"/>
            <a:ext cx="1874412" cy="3166369"/>
          </a:xfrm>
          <a:custGeom>
            <a:avLst/>
            <a:gdLst>
              <a:gd name="connsiteX0" fmla="*/ 0 w 1512295"/>
              <a:gd name="connsiteY0" fmla="*/ 0 h 3166369"/>
              <a:gd name="connsiteX1" fmla="*/ 1512295 w 1512295"/>
              <a:gd name="connsiteY1" fmla="*/ 0 h 3166369"/>
              <a:gd name="connsiteX2" fmla="*/ 1512295 w 1512295"/>
              <a:gd name="connsiteY2" fmla="*/ 3166369 h 3166369"/>
              <a:gd name="connsiteX3" fmla="*/ 0 w 1512295"/>
              <a:gd name="connsiteY3" fmla="*/ 3166369 h 3166369"/>
              <a:gd name="connsiteX4" fmla="*/ 0 w 1512295"/>
              <a:gd name="connsiteY4" fmla="*/ 0 h 316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95" h="3166369">
                <a:moveTo>
                  <a:pt x="0" y="0"/>
                </a:moveTo>
                <a:lnTo>
                  <a:pt x="1512295" y="0"/>
                </a:lnTo>
                <a:lnTo>
                  <a:pt x="1512295" y="3166369"/>
                </a:lnTo>
                <a:lnTo>
                  <a:pt x="0" y="31663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414" tIns="0" rIns="0" bIns="0" numCol="1" spcCol="1270" anchor="t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4) </a:t>
            </a:r>
            <a:r>
              <a:rPr lang="uk-UA" sz="1400" b="1" kern="1200" dirty="0" smtClean="0"/>
              <a:t>повідомлення</a:t>
            </a:r>
            <a:r>
              <a:rPr lang="uk-UA" sz="1400" kern="1200" dirty="0" smtClean="0"/>
              <a:t> у блозі мають бути </a:t>
            </a:r>
            <a:r>
              <a:rPr lang="uk-UA" sz="1400" b="1" kern="1200" dirty="0" smtClean="0"/>
              <a:t>короткими</a:t>
            </a:r>
            <a:r>
              <a:rPr lang="uk-UA" sz="1400" kern="1200" dirty="0" smtClean="0"/>
              <a:t> та </a:t>
            </a:r>
            <a:r>
              <a:rPr lang="uk-UA" sz="1400" b="1" kern="1200" dirty="0" smtClean="0"/>
              <a:t>інформативними</a:t>
            </a:r>
            <a:r>
              <a:rPr lang="uk-UA" sz="1400" kern="1200" dirty="0" smtClean="0"/>
              <a:t>. Оптимальна довжина одного запису в блозі — до700 символів;</a:t>
            </a:r>
            <a:endParaRPr lang="uk-UA" sz="1400" kern="1200" dirty="0"/>
          </a:p>
        </p:txBody>
      </p:sp>
      <p:sp>
        <p:nvSpPr>
          <p:cNvPr id="39" name="Овал 38"/>
          <p:cNvSpPr/>
          <p:nvPr/>
        </p:nvSpPr>
        <p:spPr>
          <a:xfrm>
            <a:off x="7896173" y="2770217"/>
            <a:ext cx="740392" cy="5973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олилиния 39"/>
          <p:cNvSpPr/>
          <p:nvPr/>
        </p:nvSpPr>
        <p:spPr>
          <a:xfrm>
            <a:off x="8252383" y="3151731"/>
            <a:ext cx="2158277" cy="3478280"/>
          </a:xfrm>
          <a:custGeom>
            <a:avLst/>
            <a:gdLst>
              <a:gd name="connsiteX0" fmla="*/ 0 w 1512295"/>
              <a:gd name="connsiteY0" fmla="*/ 0 h 3478280"/>
              <a:gd name="connsiteX1" fmla="*/ 1512295 w 1512295"/>
              <a:gd name="connsiteY1" fmla="*/ 0 h 3478280"/>
              <a:gd name="connsiteX2" fmla="*/ 1512295 w 1512295"/>
              <a:gd name="connsiteY2" fmla="*/ 3478280 h 3478280"/>
              <a:gd name="connsiteX3" fmla="*/ 0 w 1512295"/>
              <a:gd name="connsiteY3" fmla="*/ 3478280 h 3478280"/>
              <a:gd name="connsiteX4" fmla="*/ 0 w 1512295"/>
              <a:gd name="connsiteY4" fmla="*/ 0 h 3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95" h="3478280">
                <a:moveTo>
                  <a:pt x="0" y="0"/>
                </a:moveTo>
                <a:lnTo>
                  <a:pt x="1512295" y="0"/>
                </a:lnTo>
                <a:lnTo>
                  <a:pt x="1512295" y="3478280"/>
                </a:lnTo>
                <a:lnTo>
                  <a:pt x="0" y="3478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6527" tIns="0" rIns="0" bIns="0" numCol="1" spcCol="1270" anchor="t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5) у дописи варто </a:t>
            </a:r>
            <a:r>
              <a:rPr lang="uk-UA" sz="1400" b="1" kern="1200" dirty="0" smtClean="0"/>
              <a:t>додавати</a:t>
            </a:r>
            <a:r>
              <a:rPr lang="uk-UA" sz="1400" kern="1200" dirty="0" smtClean="0"/>
              <a:t> </a:t>
            </a:r>
            <a:r>
              <a:rPr lang="uk-UA" sz="1400" b="1" kern="1200" dirty="0" smtClean="0"/>
              <a:t>посилання</a:t>
            </a:r>
            <a:r>
              <a:rPr lang="uk-UA" sz="1400" kern="1200" dirty="0" smtClean="0"/>
              <a:t>. Вони допомагають читачам отримати додаткову інформацію про тему, що вивчається і скорочує довжину текстів.</a:t>
            </a:r>
            <a:endParaRPr lang="uk-UA" sz="1400" kern="1200" dirty="0"/>
          </a:p>
        </p:txBody>
      </p:sp>
    </p:spTree>
    <p:extLst>
      <p:ext uri="{BB962C8B-B14F-4D97-AF65-F5344CB8AC3E}">
        <p14:creationId xmlns:p14="http://schemas.microsoft.com/office/powerpoint/2010/main" val="16053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4124783" y="628440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22998" y="14681"/>
            <a:ext cx="6549577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26990" y="1104910"/>
            <a:ext cx="10462313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1813" indent="-531813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Вивчити §1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/>
              <a:t>с.1</a:t>
            </a:r>
            <a:r>
              <a:rPr lang="en-US" sz="2200" b="1" dirty="0" smtClean="0"/>
              <a:t>21</a:t>
            </a:r>
            <a:r>
              <a:rPr lang="uk-UA" sz="2200" b="1" dirty="0" smtClean="0"/>
              <a:t>-1</a:t>
            </a:r>
            <a:r>
              <a:rPr lang="en-US" sz="2200" b="1" dirty="0" smtClean="0"/>
              <a:t>25</a:t>
            </a:r>
            <a:r>
              <a:rPr lang="uk-UA" sz="2200" b="1" dirty="0" smtClean="0"/>
              <a:t>;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000099"/>
                </a:solidFill>
              </a:rPr>
              <a:t>Вправа 1</a:t>
            </a:r>
            <a:r>
              <a:rPr lang="uk-UA" sz="2400" b="1" dirty="0" smtClean="0"/>
              <a:t> </a:t>
            </a:r>
            <a:r>
              <a:rPr lang="uk-UA" sz="2000" b="1" dirty="0" smtClean="0"/>
              <a:t>(с.123-124);  </a:t>
            </a:r>
            <a:r>
              <a:rPr lang="uk-UA" sz="2400" b="1" dirty="0" smtClean="0"/>
              <a:t>Завдання </a:t>
            </a:r>
            <a:r>
              <a:rPr lang="uk-UA" sz="2400" b="1" dirty="0" smtClean="0">
                <a:solidFill>
                  <a:srgbClr val="002060"/>
                </a:solidFill>
              </a:rPr>
              <a:t>3, 4</a:t>
            </a:r>
            <a:r>
              <a:rPr lang="uk-UA" sz="2400" b="1" dirty="0" smtClean="0"/>
              <a:t> </a:t>
            </a:r>
            <a:r>
              <a:rPr lang="uk-UA" sz="2000" b="1" dirty="0"/>
              <a:t>(</a:t>
            </a:r>
            <a:r>
              <a:rPr lang="uk-UA" sz="2000" b="1" dirty="0" smtClean="0"/>
              <a:t>с.124)</a:t>
            </a:r>
          </a:p>
          <a:p>
            <a:pPr marL="531813" indent="-531813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00FF"/>
                </a:solidFill>
              </a:rPr>
              <a:t>Опрацювати  всі запитання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</a:rPr>
              <a:t>і завдання з рубрик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 </a:t>
            </a: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словничок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7700" y="5933688"/>
            <a:ext cx="7915020" cy="697885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Segoe Print" pitchFamily="2" charset="0"/>
              </a:rPr>
              <a:t>Блог,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uk-UA" sz="3200" b="1" dirty="0" smtClean="0">
                <a:latin typeface="Segoe Print" pitchFamily="2" charset="0"/>
              </a:rPr>
              <a:t>типи блогів </a:t>
            </a:r>
            <a:endParaRPr lang="uk-UA" sz="3200" b="1" dirty="0">
              <a:latin typeface="Segoe Print" pitchFamily="2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418"/>
            <a:ext cx="1232762" cy="116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8470" y="1"/>
            <a:ext cx="1297400" cy="115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3" y="5910779"/>
            <a:ext cx="2172093" cy="747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0">
            <a:off x="231676" y="67869"/>
            <a:ext cx="716957" cy="54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001">
            <a:off x="9625499" y="255394"/>
            <a:ext cx="716957" cy="54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33" y="1947121"/>
            <a:ext cx="2245989" cy="2961087"/>
          </a:xfrm>
          <a:prstGeom prst="roundRect">
            <a:avLst>
              <a:gd name="adj" fmla="val 64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64292" y="2579201"/>
            <a:ext cx="5622603" cy="2233669"/>
            <a:chOff x="130350" y="2463224"/>
            <a:chExt cx="7021451" cy="287990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18" y="2463224"/>
              <a:ext cx="2371725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317" y="2464099"/>
              <a:ext cx="1954061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926" y="2464099"/>
              <a:ext cx="2428875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50" y="3144036"/>
              <a:ext cx="2579058" cy="619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903" y="3178656"/>
              <a:ext cx="1895475" cy="495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444" y="3192943"/>
              <a:ext cx="1752600" cy="466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59" y="3849435"/>
              <a:ext cx="3629025" cy="647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59" y="4581128"/>
              <a:ext cx="3829050" cy="571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681" y="3781425"/>
              <a:ext cx="2867025" cy="7048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81" y="4581128"/>
              <a:ext cx="2905125" cy="76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865118" y="136542"/>
            <a:ext cx="8080385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869604" y="6093299"/>
            <a:ext cx="3420428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41" y="3210807"/>
            <a:ext cx="3606260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2046355" y="2715790"/>
            <a:ext cx="576064" cy="7230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09" y="2743616"/>
            <a:ext cx="680476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2.bp.blogspot.com/-QBVuOPoA3v4/V72Zrj9nHyI/AAAAAAAAA5U/EeuH74Zivh4XIGiyiJwPiAsuLQ7sG-o8wCLcB/s1600/Obgovoruem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1879" r="17824" b="14617"/>
          <a:stretch/>
        </p:blipFill>
        <p:spPr bwMode="auto">
          <a:xfrm flipH="1">
            <a:off x="8101086" y="4437114"/>
            <a:ext cx="2714209" cy="21644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744" y="4581128"/>
            <a:ext cx="2302983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0" y="116634"/>
            <a:ext cx="2131698" cy="162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18879" y="6376794"/>
            <a:ext cx="3420428" cy="476251"/>
          </a:xfrm>
        </p:spPr>
        <p:txBody>
          <a:bodyPr/>
          <a:lstStyle/>
          <a:p>
            <a:pPr>
              <a:defRPr/>
            </a:pP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Чашук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О.Ф.,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64" y="5300663"/>
            <a:ext cx="1845231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083357" y="3655"/>
            <a:ext cx="6379459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0" y="3"/>
            <a:ext cx="1530191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4700" y="5299476"/>
            <a:ext cx="7171950" cy="122586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66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БЛОГ</a:t>
            </a:r>
            <a:endParaRPr lang="uk-UA" sz="66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0">
            <a:off x="283152" y="334653"/>
            <a:ext cx="867712" cy="65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5" y="1842562"/>
            <a:ext cx="8199809" cy="302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52748" y="1307780"/>
            <a:ext cx="605292" cy="759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081" y="1416342"/>
            <a:ext cx="715002" cy="64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22240" y="62833"/>
            <a:ext cx="5147484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294902" y="6308972"/>
            <a:ext cx="3420428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750" y="5711190"/>
            <a:ext cx="66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	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60" y="774065"/>
            <a:ext cx="10674361" cy="6039311"/>
          </a:xfrm>
          <a:prstGeom prst="roundRect">
            <a:avLst>
              <a:gd name="adj" fmla="val 4316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742796" y="433374"/>
            <a:ext cx="680476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859" y="1124744"/>
            <a:ext cx="102967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00" b="1" i="1" dirty="0" smtClean="0"/>
              <a:t>Завдання. </a:t>
            </a:r>
            <a:r>
              <a:rPr lang="uk-UA" sz="1900" dirty="0" smtClean="0"/>
              <a:t>Дудл — це логотип пошуковика </a:t>
            </a:r>
            <a:r>
              <a:rPr lang="uk-UA" sz="1900" i="1" dirty="0" smtClean="0"/>
              <a:t>Google</a:t>
            </a:r>
            <a:r>
              <a:rPr lang="uk-UA" sz="1900" dirty="0" smtClean="0"/>
              <a:t>,  стилізований в честь якого-небудь свята або події. Дудли можуть бути як статичними, так і включати в себе анімації, жарти й навіть міні-ігри. При натисканні на дудл можна потрапити на сторінку пошуку із запитом про подію або свято, на честь якого намальовано даний дудл.</a:t>
            </a:r>
          </a:p>
          <a:p>
            <a:pPr algn="just"/>
            <a:r>
              <a:rPr lang="uk-UA" sz="1900" dirty="0" smtClean="0"/>
              <a:t>На офіційному блозі </a:t>
            </a:r>
            <a:r>
              <a:rPr lang="uk-UA" sz="1900" i="1" dirty="0" smtClean="0"/>
              <a:t>Google Україна </a:t>
            </a:r>
            <a:r>
              <a:rPr lang="uk-UA" sz="1900" dirty="0" smtClean="0"/>
              <a:t>знайди повідомлення про дудли, які компанія </a:t>
            </a:r>
            <a:r>
              <a:rPr lang="uk-UA" sz="1900" i="1" dirty="0" smtClean="0"/>
              <a:t>Google </a:t>
            </a:r>
            <a:r>
              <a:rPr lang="uk-UA" sz="1900" dirty="0" smtClean="0"/>
              <a:t>присвячує Україні та українцям. Встанови, яким чином організована навігація у блозі.</a:t>
            </a:r>
            <a:endParaRPr lang="uk-UA" sz="19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72404" y="436380"/>
            <a:ext cx="495963" cy="622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0115" y="764704"/>
            <a:ext cx="5776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0000FF"/>
                </a:solidFill>
              </a:rPr>
              <a:t>Вправа 1. </a:t>
            </a:r>
            <a:r>
              <a:rPr lang="uk-UA" sz="2400" b="1" dirty="0"/>
              <a:t>Блог </a:t>
            </a:r>
            <a:r>
              <a:rPr lang="en-US" sz="2400" b="1" i="1" dirty="0"/>
              <a:t>Google </a:t>
            </a:r>
            <a:r>
              <a:rPr lang="uk-UA" sz="2400" b="1" dirty="0"/>
              <a:t>Україна.</a:t>
            </a:r>
            <a:endParaRPr lang="uk-UA" sz="2200" b="1" dirty="0"/>
          </a:p>
        </p:txBody>
      </p:sp>
      <p:sp>
        <p:nvSpPr>
          <p:cNvPr id="8" name="AutoShape 6" descr="HTML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HTML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" y="81563"/>
            <a:ext cx="2376264" cy="514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858" y="3003341"/>
            <a:ext cx="89923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700" b="1" dirty="0" smtClean="0"/>
              <a:t>1. </a:t>
            </a:r>
            <a:r>
              <a:rPr lang="uk-UA" sz="1700" dirty="0" smtClean="0"/>
              <a:t>Перейди за посиланням </a:t>
            </a:r>
            <a:r>
              <a:rPr lang="uk-UA" sz="1700" i="1" dirty="0" smtClean="0">
                <a:hlinkClick r:id="rId5"/>
              </a:rPr>
              <a:t>https://cutt.ly/J3NNt56</a:t>
            </a:r>
            <a:r>
              <a:rPr lang="uk-UA" sz="17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uk-UA" sz="1700" b="1" dirty="0" smtClean="0"/>
              <a:t>2. </a:t>
            </a:r>
            <a:r>
              <a:rPr lang="uk-UA" sz="1700" dirty="0" smtClean="0"/>
              <a:t>Переконайся, що сервіс можна вважати блогом. Визнач, як розміщують дописи у блозі, коли востаннє було розміщено допис.</a:t>
            </a:r>
          </a:p>
          <a:p>
            <a:pPr algn="just">
              <a:spcAft>
                <a:spcPts val="600"/>
              </a:spcAft>
            </a:pPr>
            <a:r>
              <a:rPr lang="uk-UA" sz="1700" b="1" dirty="0" smtClean="0"/>
              <a:t>3. </a:t>
            </a:r>
            <a:r>
              <a:rPr lang="uk-UA" sz="1700" dirty="0" smtClean="0"/>
              <a:t>Перевір, на яких умовах ти можеш приєднатись до читачів блогу, чи можеш ти коментувати дописи.</a:t>
            </a:r>
          </a:p>
          <a:p>
            <a:pPr algn="just">
              <a:spcAft>
                <a:spcPts val="600"/>
              </a:spcAft>
            </a:pPr>
            <a:r>
              <a:rPr lang="uk-UA" sz="1700" b="1" dirty="0" smtClean="0"/>
              <a:t>4. </a:t>
            </a:r>
            <a:r>
              <a:rPr lang="uk-UA" sz="1700" dirty="0" smtClean="0"/>
              <a:t>Скористайся інструментами пошуку у блозі — у списку </a:t>
            </a:r>
            <a:r>
              <a:rPr lang="uk-UA" sz="1700" i="1" dirty="0" smtClean="0"/>
              <a:t>Мітки </a:t>
            </a:r>
            <a:r>
              <a:rPr lang="uk-UA" sz="1700" dirty="0" smtClean="0"/>
              <a:t>клацни </a:t>
            </a:r>
            <a:r>
              <a:rPr lang="uk-UA" sz="1700" i="1" dirty="0" smtClean="0"/>
              <a:t>дудл</a:t>
            </a:r>
            <a:r>
              <a:rPr lang="uk-UA" sz="17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uk-UA" sz="1700" b="1" dirty="0" smtClean="0"/>
              <a:t>5. </a:t>
            </a:r>
            <a:r>
              <a:rPr lang="uk-UA" sz="1700" dirty="0" smtClean="0"/>
              <a:t>Переглянь дописи блогу, які мають відповідні мітки. Визнач їхню кількість.</a:t>
            </a:r>
          </a:p>
          <a:p>
            <a:pPr>
              <a:spcAft>
                <a:spcPts val="600"/>
              </a:spcAft>
            </a:pPr>
            <a:r>
              <a:rPr lang="uk-UA" sz="1700" b="1" dirty="0" smtClean="0"/>
              <a:t>6. </a:t>
            </a:r>
            <a:r>
              <a:rPr lang="uk-UA" sz="1700" dirty="0" smtClean="0"/>
              <a:t>Обери допис про дудл, який тебе найбільше зацікавив. Клацни на його заголовку. Як змінився вигляд вікна перегляду блога? Чи можна сказати, що допис відкрито в окремому вікні?</a:t>
            </a:r>
          </a:p>
          <a:p>
            <a:pPr algn="just">
              <a:spcAft>
                <a:spcPts val="600"/>
              </a:spcAft>
            </a:pPr>
            <a:r>
              <a:rPr lang="uk-UA" sz="1700" b="1" dirty="0" smtClean="0"/>
              <a:t>7. </a:t>
            </a:r>
            <a:r>
              <a:rPr lang="uk-UA" sz="1700" dirty="0" smtClean="0"/>
              <a:t>Поекспериментуй із інструментами внизу сторінки . Що отримують читачі, коли натискують стрілки, а що відбувається, коли клацають на будиночку? Зроби висновки.</a:t>
            </a:r>
            <a:endParaRPr lang="uk-UA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08" y="4128145"/>
            <a:ext cx="1104900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60" y="2708920"/>
            <a:ext cx="1419225" cy="141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217099" y="6429960"/>
            <a:ext cx="1368152" cy="266700"/>
            <a:chOff x="7848947" y="6444644"/>
            <a:chExt cx="1368152" cy="2667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947" y="6449122"/>
              <a:ext cx="704851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774" y="6444644"/>
              <a:ext cx="6953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8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" y="116632"/>
            <a:ext cx="3415578" cy="59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22240" y="62833"/>
            <a:ext cx="5147484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294902" y="6308972"/>
            <a:ext cx="3420428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750" y="5711190"/>
            <a:ext cx="66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	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60" y="774065"/>
            <a:ext cx="10674361" cy="6039311"/>
          </a:xfrm>
          <a:prstGeom prst="roundRect">
            <a:avLst>
              <a:gd name="adj" fmla="val 4316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742796" y="433374"/>
            <a:ext cx="680476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7636" y="985843"/>
            <a:ext cx="10296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mtClean="0">
                <a:solidFill>
                  <a:srgbClr val="0000FF"/>
                </a:solidFill>
              </a:rPr>
              <a:t>3. </a:t>
            </a:r>
            <a:r>
              <a:rPr lang="uk-UA" sz="2000" smtClean="0"/>
              <a:t>Розгляньте інформаційні ресурси за посиланнями.</a:t>
            </a:r>
            <a:endParaRPr lang="uk-UA" sz="190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72404" y="436380"/>
            <a:ext cx="495963" cy="622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 descr="HTML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HTML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52824"/>
              </p:ext>
            </p:extLst>
          </p:nvPr>
        </p:nvGraphicFramePr>
        <p:xfrm>
          <a:off x="247291" y="1385953"/>
          <a:ext cx="10128368" cy="7469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64184"/>
                <a:gridCol w="5064184"/>
              </a:tblGrid>
              <a:tr h="746903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https://cutt.ly/Q3NNis6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https://cutt.ly/73NNpsE</a:t>
                      </a:r>
                      <a:endParaRPr lang="uk-UA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" y="2405787"/>
            <a:ext cx="1381125" cy="139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80" y="2422120"/>
            <a:ext cx="1400175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848" y="2342488"/>
            <a:ext cx="705678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/>
              <a:t>Обговоріть, чому їх можна назвати блогами.</a:t>
            </a:r>
          </a:p>
          <a:p>
            <a:pPr marL="273050" indent="-273050" algn="just">
              <a:spcAft>
                <a:spcPts val="600"/>
              </a:spcAft>
            </a:pPr>
            <a:r>
              <a:rPr lang="uk-UA" dirty="0" smtClean="0"/>
              <a:t>1) Знайдіть у них 5 спільних ознак та 3 відмінності.</a:t>
            </a:r>
          </a:p>
          <a:p>
            <a:pPr marL="273050" indent="-273050" algn="just">
              <a:spcAft>
                <a:spcPts val="600"/>
              </a:spcAft>
            </a:pPr>
            <a:r>
              <a:rPr lang="uk-UA" dirty="0" smtClean="0"/>
              <a:t>2) Визначте, якими порадами успішних блогерів скористались автори розглядуваних ресурсів.</a:t>
            </a:r>
          </a:p>
          <a:p>
            <a:pPr marL="273050" indent="-273050" algn="just">
              <a:spcAft>
                <a:spcPts val="600"/>
              </a:spcAft>
            </a:pPr>
            <a:r>
              <a:rPr lang="uk-UA" dirty="0" smtClean="0"/>
              <a:t>3) Назвіть дві причини, за якими б ви рекомендували або не рекомендували ці ресурси.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09120"/>
            <a:ext cx="3740696" cy="2112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73" y="4509120"/>
            <a:ext cx="3697381" cy="2087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26" y="6429960"/>
            <a:ext cx="695325" cy="266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22240" y="62833"/>
            <a:ext cx="5147484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294902" y="6308972"/>
            <a:ext cx="3420428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750" y="5711190"/>
            <a:ext cx="66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	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60" y="774065"/>
            <a:ext cx="10674361" cy="6039311"/>
          </a:xfrm>
          <a:prstGeom prst="roundRect">
            <a:avLst>
              <a:gd name="adj" fmla="val 4316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742796" y="433374"/>
            <a:ext cx="680476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940658"/>
            <a:ext cx="1041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00FF"/>
                </a:solidFill>
              </a:rPr>
              <a:t>4</a:t>
            </a:r>
            <a:r>
              <a:rPr lang="uk-UA" sz="2000" b="1" dirty="0" smtClean="0"/>
              <a:t>. </a:t>
            </a:r>
            <a:r>
              <a:rPr lang="uk-UA" sz="2000" dirty="0" smtClean="0"/>
              <a:t>Який вміст мають різні блоги? Перевір себе у вправі </a:t>
            </a:r>
            <a:r>
              <a:rPr lang="uk-UA" sz="2000" i="1" dirty="0" smtClean="0">
                <a:hlinkClick r:id="rId4"/>
              </a:rPr>
              <a:t>https://cutt.ly/Q3NNa2J</a:t>
            </a:r>
            <a:r>
              <a:rPr lang="uk-UA" sz="2000" i="1" dirty="0" smtClean="0"/>
              <a:t>.</a:t>
            </a:r>
            <a:endParaRPr lang="uk-UA" sz="1900" dirty="0"/>
          </a:p>
        </p:txBody>
      </p:sp>
      <p:sp>
        <p:nvSpPr>
          <p:cNvPr id="8" name="AutoShape 6" descr="HTML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HTML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164" y="6392845"/>
            <a:ext cx="792088" cy="3038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9" y="2094136"/>
            <a:ext cx="2434997" cy="2418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9" y="131065"/>
            <a:ext cx="2295842" cy="546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72404" y="436380"/>
            <a:ext cx="495963" cy="622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8" y="1632666"/>
            <a:ext cx="7546626" cy="3596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4124783" y="628440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603761" y="188640"/>
            <a:ext cx="7324152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88" y="1556794"/>
            <a:ext cx="9844576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93118" y="174969"/>
            <a:ext cx="9794056" cy="5246919"/>
          </a:xfrm>
          <a:custGeom>
            <a:avLst/>
            <a:gdLst>
              <a:gd name="connsiteX0" fmla="*/ 0 w 8291264"/>
              <a:gd name="connsiteY0" fmla="*/ 328458 h 1970707"/>
              <a:gd name="connsiteX1" fmla="*/ 328458 w 8291264"/>
              <a:gd name="connsiteY1" fmla="*/ 0 h 1970707"/>
              <a:gd name="connsiteX2" fmla="*/ 7962806 w 8291264"/>
              <a:gd name="connsiteY2" fmla="*/ 0 h 1970707"/>
              <a:gd name="connsiteX3" fmla="*/ 8291264 w 8291264"/>
              <a:gd name="connsiteY3" fmla="*/ 328458 h 1970707"/>
              <a:gd name="connsiteX4" fmla="*/ 8291264 w 8291264"/>
              <a:gd name="connsiteY4" fmla="*/ 1642249 h 1970707"/>
              <a:gd name="connsiteX5" fmla="*/ 7962806 w 8291264"/>
              <a:gd name="connsiteY5" fmla="*/ 1970707 h 1970707"/>
              <a:gd name="connsiteX6" fmla="*/ 328458 w 8291264"/>
              <a:gd name="connsiteY6" fmla="*/ 1970707 h 1970707"/>
              <a:gd name="connsiteX7" fmla="*/ 0 w 8291264"/>
              <a:gd name="connsiteY7" fmla="*/ 1642249 h 1970707"/>
              <a:gd name="connsiteX8" fmla="*/ 0 w 8291264"/>
              <a:gd name="connsiteY8" fmla="*/ 328458 h 19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970707">
                <a:moveTo>
                  <a:pt x="0" y="328458"/>
                </a:moveTo>
                <a:cubicBezTo>
                  <a:pt x="0" y="147056"/>
                  <a:pt x="147056" y="0"/>
                  <a:pt x="328458" y="0"/>
                </a:cubicBezTo>
                <a:lnTo>
                  <a:pt x="7962806" y="0"/>
                </a:lnTo>
                <a:cubicBezTo>
                  <a:pt x="8144208" y="0"/>
                  <a:pt x="8291264" y="147056"/>
                  <a:pt x="8291264" y="328458"/>
                </a:cubicBezTo>
                <a:lnTo>
                  <a:pt x="8291264" y="1642249"/>
                </a:lnTo>
                <a:cubicBezTo>
                  <a:pt x="8291264" y="1823651"/>
                  <a:pt x="8144208" y="1970707"/>
                  <a:pt x="7962806" y="1970707"/>
                </a:cubicBezTo>
                <a:lnTo>
                  <a:pt x="328458" y="1970707"/>
                </a:lnTo>
                <a:cubicBezTo>
                  <a:pt x="147056" y="1970707"/>
                  <a:pt x="0" y="1823651"/>
                  <a:pt x="0" y="1642249"/>
                </a:cubicBezTo>
                <a:lnTo>
                  <a:pt x="0" y="328458"/>
                </a:lnTo>
                <a:close/>
              </a:path>
            </a:pathLst>
          </a:cu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942" tIns="301942" rIns="301942" bIns="30194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680">
            <a:off x="1554459" y="3925241"/>
            <a:ext cx="867712" cy="65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680" flipH="1">
            <a:off x="8246509" y="3773101"/>
            <a:ext cx="865228" cy="65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16" y="1988839"/>
            <a:ext cx="3402386" cy="4782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9" y="181899"/>
            <a:ext cx="9286713" cy="1838325"/>
          </a:xfrm>
          <a:prstGeom prst="roundRect">
            <a:avLst>
              <a:gd name="adj" fmla="val 2631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AutoShape 5" descr="Портфоліо навчального проекту Ковпак Віри Сергіївної — Вікі ЦДПУ"/>
          <p:cNvSpPr>
            <a:spLocks noChangeAspect="1" noChangeArrowheads="1"/>
          </p:cNvSpPr>
          <p:nvPr/>
        </p:nvSpPr>
        <p:spPr bwMode="auto">
          <a:xfrm>
            <a:off x="183773" y="-144463"/>
            <a:ext cx="36004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15" y="2003181"/>
            <a:ext cx="3324520" cy="4554551"/>
          </a:xfrm>
          <a:prstGeom prst="roundRect">
            <a:avLst>
              <a:gd name="adj" fmla="val 64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26991" y="35305"/>
            <a:ext cx="10613663" cy="3119250"/>
            <a:chOff x="107505" y="35305"/>
            <a:chExt cx="8985112" cy="3119250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07505" y="35305"/>
              <a:ext cx="8985112" cy="1809519"/>
            </a:xfrm>
            <a:prstGeom prst="snip2DiagRect">
              <a:avLst/>
            </a:pr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23000">
                  <a:srgbClr val="CCFF66">
                    <a:shade val="67500"/>
                    <a:satMod val="115000"/>
                    <a:lumMod val="23000"/>
                    <a:lumOff val="77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uk-U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47664" y="2708920"/>
              <a:ext cx="6680422" cy="445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uk-UA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4787" y="160338"/>
            <a:ext cx="10177571" cy="1468462"/>
            <a:chOff x="384787" y="160338"/>
            <a:chExt cx="10177571" cy="14684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87" y="160338"/>
              <a:ext cx="10177571" cy="146846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024411" y="450699"/>
              <a:ext cx="7056784" cy="9787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7000" b="1" dirty="0">
                  <a:solidFill>
                    <a:srgbClr val="800000"/>
                  </a:solidFill>
                </a:rPr>
                <a:t>Блог. Відеоблог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9" y="2204866"/>
            <a:ext cx="5158945" cy="774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194" y="2979221"/>
            <a:ext cx="9644719" cy="646331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Як стати справжнім блогером?</a:t>
            </a:r>
          </a:p>
        </p:txBody>
      </p:sp>
      <p:sp>
        <p:nvSpPr>
          <p:cNvPr id="3" name="AutoShape 5" descr="Портфоліо навчального проекту Ковпак Віри Сергіївної — Вікі ЦДПУ"/>
          <p:cNvSpPr>
            <a:spLocks noChangeAspect="1" noChangeArrowheads="1"/>
          </p:cNvSpPr>
          <p:nvPr/>
        </p:nvSpPr>
        <p:spPr bwMode="auto">
          <a:xfrm>
            <a:off x="183773" y="-144463"/>
            <a:ext cx="36004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96" y="3603728"/>
            <a:ext cx="2059008" cy="2619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6991" y="35307"/>
            <a:ext cx="10613663" cy="1809519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" y="160338"/>
            <a:ext cx="10177571" cy="1468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24411" y="450699"/>
            <a:ext cx="7056784" cy="978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7000" b="1" dirty="0">
                <a:solidFill>
                  <a:srgbClr val="800000"/>
                </a:solidFill>
              </a:rPr>
              <a:t>Блог. Відеоблог</a:t>
            </a:r>
          </a:p>
        </p:txBody>
      </p:sp>
    </p:spTree>
    <p:extLst>
      <p:ext uri="{BB962C8B-B14F-4D97-AF65-F5344CB8AC3E}">
        <p14:creationId xmlns:p14="http://schemas.microsoft.com/office/powerpoint/2010/main" val="17342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26990" y="35306"/>
            <a:ext cx="10613664" cy="1809519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379961" y="618204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AutoShape 5" descr="Портфоліо навчального проекту Ковпак Віри Сергіївної — Вікі ЦДПУ"/>
          <p:cNvSpPr>
            <a:spLocks noChangeAspect="1" noChangeArrowheads="1"/>
          </p:cNvSpPr>
          <p:nvPr/>
        </p:nvSpPr>
        <p:spPr bwMode="auto">
          <a:xfrm>
            <a:off x="183773" y="-144463"/>
            <a:ext cx="36004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00" y="3927799"/>
            <a:ext cx="2059007" cy="2619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4" y="2132856"/>
            <a:ext cx="28125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1216" y="2771287"/>
            <a:ext cx="9644720" cy="2092881"/>
          </a:xfrm>
          <a:prstGeom prst="rect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4000" b="1" dirty="0"/>
              <a:t>яка інформація є приватною, а яка публічною;</a:t>
            </a:r>
          </a:p>
          <a:p>
            <a:pPr marL="571500" indent="-571500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4000" b="1" dirty="0"/>
              <a:t>що можна розміщувати в інтернеті</a:t>
            </a:r>
            <a:r>
              <a:rPr lang="uk-UA" sz="4000" b="1" dirty="0" smtClean="0"/>
              <a:t>.</a:t>
            </a:r>
            <a:endParaRPr lang="uk-UA" sz="4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" y="160338"/>
            <a:ext cx="10177571" cy="1468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24411" y="450699"/>
            <a:ext cx="7056784" cy="978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7000" b="1" dirty="0">
                <a:solidFill>
                  <a:srgbClr val="800000"/>
                </a:solidFill>
              </a:rPr>
              <a:t>Блог. Відеоблог</a:t>
            </a:r>
          </a:p>
        </p:txBody>
      </p:sp>
    </p:spTree>
    <p:extLst>
      <p:ext uri="{BB962C8B-B14F-4D97-AF65-F5344CB8AC3E}">
        <p14:creationId xmlns:p14="http://schemas.microsoft.com/office/powerpoint/2010/main" val="28782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242" y="1013059"/>
            <a:ext cx="10614867" cy="5872325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013059"/>
            <a:ext cx="4062611" cy="659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85" y="1772816"/>
            <a:ext cx="10346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/>
            <a:r>
              <a:rPr lang="uk-UA" sz="2200" b="1" smtClean="0">
                <a:solidFill>
                  <a:srgbClr val="0000FF"/>
                </a:solidFill>
              </a:rPr>
              <a:t>1. </a:t>
            </a:r>
            <a:r>
              <a:rPr lang="uk-UA" sz="2400" smtClean="0"/>
              <a:t>Хто такі блогери? Чи знаєш ти когось, хто є блогером? Як можуть бути діти блогерами?</a:t>
            </a:r>
            <a:endParaRPr lang="uk-UA" sz="2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27960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2285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72" y="2337125"/>
            <a:ext cx="4248150" cy="421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242" y="980728"/>
            <a:ext cx="10614867" cy="5832648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7" y="1085504"/>
            <a:ext cx="1903864" cy="54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44624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1166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665026"/>
            <a:ext cx="1080120" cy="107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160315" y="1150676"/>
            <a:ext cx="8424935" cy="1389842"/>
            <a:chOff x="315941" y="4069691"/>
            <a:chExt cx="8600382" cy="138984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15941" y="4566981"/>
              <a:ext cx="8600382" cy="892552"/>
            </a:xfrm>
            <a:prstGeom prst="rect">
              <a:avLst/>
            </a:prstGeom>
            <a:ln w="57150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2800" b="1" dirty="0"/>
                <a:t>Блог</a:t>
              </a:r>
              <a:r>
                <a:rPr lang="uk-UA" sz="2400" b="1" dirty="0"/>
                <a:t> </a:t>
              </a:r>
              <a:r>
                <a:rPr lang="uk-UA" sz="2400" dirty="0"/>
                <a:t>— це вебсайт, </a:t>
              </a:r>
              <a:r>
                <a:rPr lang="uk-UA" sz="2400" dirty="0" smtClean="0"/>
                <a:t>головний </a:t>
              </a:r>
              <a:r>
                <a:rPr lang="uk-UA" sz="2400" dirty="0"/>
                <a:t>зміст якого — </a:t>
              </a:r>
              <a:r>
                <a:rPr lang="uk-UA" sz="2400" dirty="0" smtClean="0"/>
                <a:t>записи,</a:t>
              </a:r>
              <a:r>
                <a:rPr lang="en-US" sz="2400" dirty="0" smtClean="0"/>
                <a:t> </a:t>
              </a:r>
              <a:r>
                <a:rPr lang="uk-UA" sz="2400" dirty="0" smtClean="0"/>
                <a:t>зображення </a:t>
              </a:r>
              <a:r>
                <a:rPr lang="uk-UA" sz="2400" dirty="0"/>
                <a:t>чи мультимедіа</a:t>
              </a:r>
              <a:r>
                <a:rPr lang="uk-UA" sz="2400" dirty="0" smtClean="0"/>
                <a:t>,</a:t>
              </a:r>
              <a:r>
                <a:rPr lang="en-US" sz="2400" dirty="0" smtClean="0"/>
                <a:t> </a:t>
              </a:r>
              <a:r>
                <a:rPr lang="uk-UA" sz="2400" dirty="0" smtClean="0"/>
                <a:t>що </a:t>
              </a:r>
              <a:r>
                <a:rPr lang="uk-UA" sz="2400" dirty="0"/>
                <a:t>регулярно додаються.</a:t>
              </a: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42" y="4069691"/>
              <a:ext cx="1802011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64267" y="2760968"/>
            <a:ext cx="10420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000" dirty="0" smtClean="0"/>
              <a:t>Вміст блогу можна уявляти як стрічку, на якій в оберненому до хронологічного порядку містяться дописи, так звані пости, один за одним.</a:t>
            </a:r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Пост </a:t>
            </a:r>
            <a:r>
              <a:rPr lang="uk-UA" sz="2000" dirty="0" smtClean="0"/>
              <a:t>у блозі має заголовок, дату публікування, власне зміст, який складається з гіпертексту, посилань на інші сайти та блоги інтернету, інколи зображення чи відео. </a:t>
            </a:r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Пост може містити коментарі до нього, залишені відвідувачами, та форму, за допомогою якої додають коментарі.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257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83" y="980728"/>
            <a:ext cx="10614867" cy="5832648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" y="1085504"/>
            <a:ext cx="1903864" cy="54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27960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2285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знак завершения 1"/>
          <p:cNvSpPr/>
          <p:nvPr/>
        </p:nvSpPr>
        <p:spPr>
          <a:xfrm>
            <a:off x="3694470" y="1085504"/>
            <a:ext cx="3412411" cy="73574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Автор </a:t>
            </a:r>
            <a:r>
              <a:rPr lang="uk-UA" sz="2800" b="1" dirty="0"/>
              <a:t>блогу може: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656259" y="1827902"/>
            <a:ext cx="8786373" cy="663337"/>
            <a:chOff x="2521392" y="1827902"/>
            <a:chExt cx="7921240" cy="663337"/>
          </a:xfrm>
        </p:grpSpPr>
        <p:sp>
          <p:nvSpPr>
            <p:cNvPr id="8" name="Полилиния 7"/>
            <p:cNvSpPr/>
            <p:nvPr/>
          </p:nvSpPr>
          <p:spPr>
            <a:xfrm>
              <a:off x="2853061" y="1894235"/>
              <a:ext cx="7589571" cy="530670"/>
            </a:xfrm>
            <a:custGeom>
              <a:avLst/>
              <a:gdLst>
                <a:gd name="connsiteX0" fmla="*/ 0 w 7589571"/>
                <a:gd name="connsiteY0" fmla="*/ 0 h 530670"/>
                <a:gd name="connsiteX1" fmla="*/ 7589571 w 7589571"/>
                <a:gd name="connsiteY1" fmla="*/ 0 h 530670"/>
                <a:gd name="connsiteX2" fmla="*/ 7589571 w 7589571"/>
                <a:gd name="connsiteY2" fmla="*/ 530670 h 530670"/>
                <a:gd name="connsiteX3" fmla="*/ 0 w 7589571"/>
                <a:gd name="connsiteY3" fmla="*/ 530670 h 530670"/>
                <a:gd name="connsiteX4" fmla="*/ 0 w 7589571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9571" h="530670">
                  <a:moveTo>
                    <a:pt x="0" y="0"/>
                  </a:moveTo>
                  <a:lnTo>
                    <a:pt x="7589571" y="0"/>
                  </a:lnTo>
                  <a:lnTo>
                    <a:pt x="7589571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1) ділитися</a:t>
              </a:r>
              <a:r>
                <a:rPr lang="uk-UA" sz="2200" kern="1200" dirty="0" smtClean="0"/>
                <a:t> результатами своєї роботи з усім світом;</a:t>
              </a:r>
              <a:endParaRPr lang="uk-UA" sz="2200" kern="12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521392" y="1827902"/>
              <a:ext cx="663337" cy="663337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64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Группа 25"/>
          <p:cNvGrpSpPr/>
          <p:nvPr/>
        </p:nvGrpSpPr>
        <p:grpSpPr>
          <a:xfrm>
            <a:off x="2464555" y="2623806"/>
            <a:ext cx="7978077" cy="663337"/>
            <a:chOff x="2957905" y="2623806"/>
            <a:chExt cx="7484727" cy="6633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11" name="Полилиния 10"/>
            <p:cNvSpPr/>
            <p:nvPr/>
          </p:nvSpPr>
          <p:spPr>
            <a:xfrm>
              <a:off x="3289574" y="2690140"/>
              <a:ext cx="7153058" cy="530670"/>
            </a:xfrm>
            <a:custGeom>
              <a:avLst/>
              <a:gdLst>
                <a:gd name="connsiteX0" fmla="*/ 0 w 7153058"/>
                <a:gd name="connsiteY0" fmla="*/ 0 h 530670"/>
                <a:gd name="connsiteX1" fmla="*/ 7153058 w 7153058"/>
                <a:gd name="connsiteY1" fmla="*/ 0 h 530670"/>
                <a:gd name="connsiteX2" fmla="*/ 7153058 w 7153058"/>
                <a:gd name="connsiteY2" fmla="*/ 530670 h 530670"/>
                <a:gd name="connsiteX3" fmla="*/ 0 w 7153058"/>
                <a:gd name="connsiteY3" fmla="*/ 530670 h 530670"/>
                <a:gd name="connsiteX4" fmla="*/ 0 w 7153058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058" h="530670">
                  <a:moveTo>
                    <a:pt x="0" y="0"/>
                  </a:moveTo>
                  <a:lnTo>
                    <a:pt x="7153058" y="0"/>
                  </a:lnTo>
                  <a:lnTo>
                    <a:pt x="7153058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2) </a:t>
              </a:r>
              <a:r>
                <a:rPr lang="uk-UA" sz="2200" kern="1200" dirty="0" smtClean="0"/>
                <a:t>використовувати блог для </a:t>
              </a:r>
              <a:r>
                <a:rPr lang="uk-UA" sz="2200" b="1" kern="1200" dirty="0" smtClean="0"/>
                <a:t>спілкування</a:t>
              </a:r>
              <a:r>
                <a:rPr lang="uk-UA" sz="2200" kern="1200" dirty="0" smtClean="0"/>
                <a:t> та </a:t>
              </a:r>
              <a:r>
                <a:rPr lang="uk-UA" sz="2200" b="1" kern="1200" dirty="0" smtClean="0"/>
                <a:t>співпраці</a:t>
              </a:r>
              <a:r>
                <a:rPr lang="uk-UA" sz="2200" kern="1200" dirty="0" smtClean="0"/>
                <a:t>;</a:t>
              </a:r>
              <a:endParaRPr lang="uk-UA" sz="2200" kern="12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957905" y="2623806"/>
              <a:ext cx="663337" cy="663337"/>
            </a:xfrm>
            <a:prstGeom prst="ellipse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Группа 26"/>
          <p:cNvGrpSpPr/>
          <p:nvPr/>
        </p:nvGrpSpPr>
        <p:grpSpPr>
          <a:xfrm>
            <a:off x="2818087" y="3419710"/>
            <a:ext cx="7624546" cy="663337"/>
            <a:chOff x="3157511" y="3419710"/>
            <a:chExt cx="7285121" cy="6633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14" name="Полилиния 13"/>
            <p:cNvSpPr/>
            <p:nvPr/>
          </p:nvSpPr>
          <p:spPr>
            <a:xfrm>
              <a:off x="3489180" y="3486043"/>
              <a:ext cx="6953452" cy="597003"/>
            </a:xfrm>
            <a:custGeom>
              <a:avLst/>
              <a:gdLst>
                <a:gd name="connsiteX0" fmla="*/ 0 w 6953452"/>
                <a:gd name="connsiteY0" fmla="*/ 0 h 530670"/>
                <a:gd name="connsiteX1" fmla="*/ 6953452 w 6953452"/>
                <a:gd name="connsiteY1" fmla="*/ 0 h 530670"/>
                <a:gd name="connsiteX2" fmla="*/ 6953452 w 6953452"/>
                <a:gd name="connsiteY2" fmla="*/ 530670 h 530670"/>
                <a:gd name="connsiteX3" fmla="*/ 0 w 6953452"/>
                <a:gd name="connsiteY3" fmla="*/ 530670 h 530670"/>
                <a:gd name="connsiteX4" fmla="*/ 0 w 6953452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452" h="530670">
                  <a:moveTo>
                    <a:pt x="0" y="0"/>
                  </a:moveTo>
                  <a:lnTo>
                    <a:pt x="6953452" y="0"/>
                  </a:lnTo>
                  <a:lnTo>
                    <a:pt x="6953452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marL="273050" lvl="0" indent="-27305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3) взаємодіяти</a:t>
              </a:r>
              <a:r>
                <a:rPr lang="uk-UA" sz="2200" kern="1200" dirty="0" smtClean="0"/>
                <a:t> та </a:t>
              </a:r>
              <a:r>
                <a:rPr lang="uk-UA" sz="2200" b="1" kern="1200" dirty="0" smtClean="0"/>
                <a:t>обмінюватись</a:t>
              </a:r>
              <a:r>
                <a:rPr lang="uk-UA" sz="2200" kern="1200" dirty="0" smtClean="0"/>
                <a:t> різними формами цифрових медіа;</a:t>
              </a:r>
              <a:endParaRPr lang="uk-UA" sz="2200" kern="12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157511" y="3419710"/>
              <a:ext cx="663337" cy="663337"/>
            </a:xfrm>
            <a:prstGeom prst="ellipse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Группа 27"/>
          <p:cNvGrpSpPr/>
          <p:nvPr/>
        </p:nvGrpSpPr>
        <p:grpSpPr>
          <a:xfrm>
            <a:off x="2818085" y="4215111"/>
            <a:ext cx="7624547" cy="663337"/>
            <a:chOff x="3157511" y="4215111"/>
            <a:chExt cx="7285121" cy="663337"/>
          </a:xfrm>
        </p:grpSpPr>
        <p:sp>
          <p:nvSpPr>
            <p:cNvPr id="18" name="Полилиния 17"/>
            <p:cNvSpPr/>
            <p:nvPr/>
          </p:nvSpPr>
          <p:spPr>
            <a:xfrm>
              <a:off x="3489180" y="4281445"/>
              <a:ext cx="6953452" cy="530670"/>
            </a:xfrm>
            <a:custGeom>
              <a:avLst/>
              <a:gdLst>
                <a:gd name="connsiteX0" fmla="*/ 0 w 6953452"/>
                <a:gd name="connsiteY0" fmla="*/ 0 h 530670"/>
                <a:gd name="connsiteX1" fmla="*/ 6953452 w 6953452"/>
                <a:gd name="connsiteY1" fmla="*/ 0 h 530670"/>
                <a:gd name="connsiteX2" fmla="*/ 6953452 w 6953452"/>
                <a:gd name="connsiteY2" fmla="*/ 530670 h 530670"/>
                <a:gd name="connsiteX3" fmla="*/ 0 w 6953452"/>
                <a:gd name="connsiteY3" fmla="*/ 530670 h 530670"/>
                <a:gd name="connsiteX4" fmla="*/ 0 w 6953452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452" h="530670">
                  <a:moveTo>
                    <a:pt x="0" y="0"/>
                  </a:moveTo>
                  <a:lnTo>
                    <a:pt x="6953452" y="0"/>
                  </a:lnTo>
                  <a:lnTo>
                    <a:pt x="6953452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4) записувати</a:t>
              </a:r>
              <a:r>
                <a:rPr lang="uk-UA" sz="2200" kern="1200" dirty="0" smtClean="0"/>
                <a:t> </a:t>
              </a:r>
              <a:r>
                <a:rPr lang="uk-UA" sz="2200" b="1" kern="1200" dirty="0" smtClean="0"/>
                <a:t>висновки</a:t>
              </a:r>
              <a:r>
                <a:rPr lang="uk-UA" sz="2200" kern="1200" dirty="0" smtClean="0"/>
                <a:t> власних досліджень;</a:t>
              </a:r>
              <a:endParaRPr lang="uk-UA" sz="2200" kern="12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157511" y="4215111"/>
              <a:ext cx="663337" cy="663337"/>
            </a:xfrm>
            <a:prstGeom prst="ellipse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2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9" name="Группа 28"/>
          <p:cNvGrpSpPr/>
          <p:nvPr/>
        </p:nvGrpSpPr>
        <p:grpSpPr>
          <a:xfrm>
            <a:off x="2491028" y="4949186"/>
            <a:ext cx="7951604" cy="663337"/>
            <a:chOff x="2957905" y="5011015"/>
            <a:chExt cx="7484727" cy="663337"/>
          </a:xfrm>
        </p:grpSpPr>
        <p:sp>
          <p:nvSpPr>
            <p:cNvPr id="21" name="Полилиния 20"/>
            <p:cNvSpPr/>
            <p:nvPr/>
          </p:nvSpPr>
          <p:spPr>
            <a:xfrm>
              <a:off x="3289574" y="5077349"/>
              <a:ext cx="7153058" cy="530670"/>
            </a:xfrm>
            <a:custGeom>
              <a:avLst/>
              <a:gdLst>
                <a:gd name="connsiteX0" fmla="*/ 0 w 7153058"/>
                <a:gd name="connsiteY0" fmla="*/ 0 h 530670"/>
                <a:gd name="connsiteX1" fmla="*/ 7153058 w 7153058"/>
                <a:gd name="connsiteY1" fmla="*/ 0 h 530670"/>
                <a:gd name="connsiteX2" fmla="*/ 7153058 w 7153058"/>
                <a:gd name="connsiteY2" fmla="*/ 530670 h 530670"/>
                <a:gd name="connsiteX3" fmla="*/ 0 w 7153058"/>
                <a:gd name="connsiteY3" fmla="*/ 530670 h 530670"/>
                <a:gd name="connsiteX4" fmla="*/ 0 w 7153058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058" h="530670">
                  <a:moveTo>
                    <a:pt x="0" y="0"/>
                  </a:moveTo>
                  <a:lnTo>
                    <a:pt x="7153058" y="0"/>
                  </a:lnTo>
                  <a:lnTo>
                    <a:pt x="7153058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5) планувати</a:t>
              </a:r>
              <a:r>
                <a:rPr lang="uk-UA" sz="2200" kern="1200" dirty="0" smtClean="0"/>
                <a:t> дослідження;</a:t>
              </a:r>
              <a:endParaRPr lang="uk-UA" sz="2200" kern="12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957905" y="5011015"/>
              <a:ext cx="663337" cy="6633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Группа 29"/>
          <p:cNvGrpSpPr/>
          <p:nvPr/>
        </p:nvGrpSpPr>
        <p:grpSpPr>
          <a:xfrm>
            <a:off x="1080195" y="5806920"/>
            <a:ext cx="9362437" cy="663337"/>
            <a:chOff x="2521392" y="5806920"/>
            <a:chExt cx="7921240" cy="663337"/>
          </a:xfrm>
        </p:grpSpPr>
        <p:sp>
          <p:nvSpPr>
            <p:cNvPr id="23" name="Полилиния 22"/>
            <p:cNvSpPr/>
            <p:nvPr/>
          </p:nvSpPr>
          <p:spPr>
            <a:xfrm>
              <a:off x="2853061" y="5873253"/>
              <a:ext cx="7589571" cy="597004"/>
            </a:xfrm>
            <a:custGeom>
              <a:avLst/>
              <a:gdLst>
                <a:gd name="connsiteX0" fmla="*/ 0 w 7589571"/>
                <a:gd name="connsiteY0" fmla="*/ 0 h 530670"/>
                <a:gd name="connsiteX1" fmla="*/ 7589571 w 7589571"/>
                <a:gd name="connsiteY1" fmla="*/ 0 h 530670"/>
                <a:gd name="connsiteX2" fmla="*/ 7589571 w 7589571"/>
                <a:gd name="connsiteY2" fmla="*/ 530670 h 530670"/>
                <a:gd name="connsiteX3" fmla="*/ 0 w 7589571"/>
                <a:gd name="connsiteY3" fmla="*/ 530670 h 530670"/>
                <a:gd name="connsiteX4" fmla="*/ 0 w 7589571"/>
                <a:gd name="connsiteY4" fmla="*/ 0 h 5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9571" h="530670">
                  <a:moveTo>
                    <a:pt x="0" y="0"/>
                  </a:moveTo>
                  <a:lnTo>
                    <a:pt x="7589571" y="0"/>
                  </a:lnTo>
                  <a:lnTo>
                    <a:pt x="7589571" y="530670"/>
                  </a:lnTo>
                  <a:lnTo>
                    <a:pt x="0" y="530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1219" tIns="55880" rIns="55880" bIns="55880" numCol="1" spcCol="1270" anchor="ctr" anchorCtr="0">
              <a:noAutofit/>
            </a:bodyPr>
            <a:lstStyle/>
            <a:p>
              <a:pPr marL="273050" lvl="0" indent="-27305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/>
                <a:t>6) публікувати</a:t>
              </a:r>
              <a:r>
                <a:rPr lang="uk-UA" sz="2200" kern="1200" dirty="0" smtClean="0"/>
                <a:t> та </a:t>
              </a:r>
              <a:r>
                <a:rPr lang="uk-UA" sz="2200" b="1" kern="1200" dirty="0" smtClean="0"/>
                <a:t>порівнювати</a:t>
              </a:r>
              <a:r>
                <a:rPr lang="uk-UA" sz="2200" kern="1200" dirty="0" smtClean="0"/>
                <a:t> різні </a:t>
              </a:r>
              <a:r>
                <a:rPr lang="uk-UA" sz="2200" b="1" kern="1200" dirty="0" smtClean="0"/>
                <a:t>думки</a:t>
              </a:r>
              <a:r>
                <a:rPr lang="uk-UA" sz="2200" kern="1200" dirty="0" smtClean="0"/>
                <a:t> про певні досліджувані процеси, об’єкти, що вивчаються.</a:t>
              </a:r>
              <a:endParaRPr lang="uk-UA" sz="2200" kern="12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521392" y="5806920"/>
              <a:ext cx="663337" cy="663337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" y="2852936"/>
            <a:ext cx="2107130" cy="208823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379962" y="6182050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83" y="980728"/>
            <a:ext cx="10614867" cy="5832648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" y="1085504"/>
            <a:ext cx="1903864" cy="54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" y="127960"/>
            <a:ext cx="5108831" cy="812876"/>
          </a:xfrm>
          <a:prstGeom prst="roundRect">
            <a:avLst>
              <a:gd name="adj" fmla="val 267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8" y="228532"/>
            <a:ext cx="5368299" cy="6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3411641" y="1085504"/>
            <a:ext cx="3978075" cy="62664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 smtClean="0"/>
              <a:t>Мета створення блогу</a:t>
            </a:r>
            <a:endParaRPr lang="uk-UA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66979"/>
              </p:ext>
            </p:extLst>
          </p:nvPr>
        </p:nvGraphicFramePr>
        <p:xfrm>
          <a:off x="219810" y="1821251"/>
          <a:ext cx="4971219" cy="49894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44815"/>
                <a:gridCol w="3426404"/>
              </a:tblGrid>
              <a:tr h="106271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Рефлексія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Думки автора, які передають події чи емоції. 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блог про шкільну подорож</a:t>
                      </a:r>
                      <a:endParaRPr lang="uk-UA" sz="18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Інструкція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Відомості про виконання певних дій, зразки результатів. </a:t>
                      </a:r>
                      <a:endParaRPr lang="en-US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блог про майстрування оригамі</a:t>
                      </a:r>
                      <a:endParaRPr lang="uk-UA" sz="14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27157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Щоденник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Опис подій, які відбувались у хронологічному порядку. 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щоденник роботи над навчальним проєктом</a:t>
                      </a:r>
                      <a:endParaRPr lang="uk-UA" sz="18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Оголошення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Перелік новин, повідомлень про події чи заходи в певній спільноті. 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дошка оголошень шкільної спортивної команди</a:t>
                      </a:r>
                      <a:endParaRPr lang="uk-UA" sz="18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08172"/>
              </p:ext>
            </p:extLst>
          </p:nvPr>
        </p:nvGraphicFramePr>
        <p:xfrm>
          <a:off x="5401271" y="1844824"/>
          <a:ext cx="5111972" cy="47525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88555"/>
                <a:gridCol w="3523417"/>
              </a:tblGrid>
              <a:tr h="137232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Продажі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Дописи, що повідомляють про комерційні заходи.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інформаційна підтримка шкільного ярмарку</a:t>
                      </a:r>
                      <a:endParaRPr lang="uk-UA" sz="14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72520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Відгуки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Короткі статті, що містять оцінку подій, товарів, послуг, вказують на їхні переваги та недоліки. 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буктрейлери книг шкільної бібліотеки</a:t>
                      </a:r>
                      <a:endParaRPr lang="uk-UA" sz="14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550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</a:t>
                      </a:r>
                      <a:endParaRPr lang="uk-UA" sz="2400" b="1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Статті, що містять рекомендації щодо обрання найкращих способів, топ-книг, відео тощо.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uk-UA" sz="14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ТОП-10 речей, які варто знати шкільництву</a:t>
                      </a:r>
                      <a:endParaRPr lang="uk-UA" sz="1400" noProof="0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983</Words>
  <Application>Microsoft Office PowerPoint</Application>
  <PresentationFormat>Произвольный</PresentationFormat>
  <Paragraphs>113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Робота з комп'ютером</vt:lpstr>
      <vt:lpstr>Робота з комп'ютером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Chashuk</cp:lastModifiedBy>
  <cp:revision>622</cp:revision>
  <dcterms:created xsi:type="dcterms:W3CDTF">2012-10-14T10:43:12Z</dcterms:created>
  <dcterms:modified xsi:type="dcterms:W3CDTF">2023-11-26T11:31:43Z</dcterms:modified>
</cp:coreProperties>
</file>