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 type="title">
  <p:cSld name="Intr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848600" y="2765800"/>
            <a:ext cx="6494800" cy="1326400"/>
          </a:xfrm>
          <a:prstGeom prst="rect">
            <a:avLst/>
          </a:prstGeom>
          <a:noFill/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ebas Neue"/>
              <a:buNone/>
              <a:defRPr sz="5333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891800" y="3799800"/>
            <a:ext cx="6408400" cy="1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733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37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37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37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37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37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37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37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37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1932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44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oncept">
  <p:cSld name="Big concep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843567" y="1779600"/>
            <a:ext cx="6534000" cy="3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333" b="1">
                <a:solidFill>
                  <a:srgbClr val="F1BD0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769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4">
          <p15:clr>
            <a:srgbClr val="FA7B17"/>
          </p15:clr>
        </p15:guide>
        <p15:guide id="2" pos="4896">
          <p15:clr>
            <a:srgbClr val="FA7B17"/>
          </p15:clr>
        </p15:guide>
        <p15:guide id="3" orient="horz" pos="162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93967" y="6229100"/>
            <a:ext cx="11425200" cy="923200"/>
          </a:xfrm>
          <a:prstGeom prst="rect">
            <a:avLst/>
          </a:prstGeom>
          <a:noFill/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1BD0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1BD0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1BD0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1BD0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1BD0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1BD0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1BD0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1BD0A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436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 hasCustomPrompt="1"/>
          </p:nvPr>
        </p:nvSpPr>
        <p:spPr>
          <a:xfrm>
            <a:off x="4229800" y="1698167"/>
            <a:ext cx="3732400" cy="2373200"/>
          </a:xfrm>
          <a:prstGeom prst="rect">
            <a:avLst/>
          </a:prstGeom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023367" y="3872633"/>
            <a:ext cx="59272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1219170" lvl="1" indent="-389457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828754" lvl="2" indent="-389457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Montserrat Light"/>
              <a:buChar char="■"/>
              <a:defRPr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789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92733" y="230433"/>
            <a:ext cx="3439600" cy="2075600"/>
          </a:xfrm>
          <a:prstGeom prst="rect">
            <a:avLst/>
          </a:prstGeom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92733" y="2057400"/>
            <a:ext cx="343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67">
                <a:solidFill>
                  <a:schemeClr val="dk1"/>
                </a:solidFill>
              </a:defRPr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467">
                <a:solidFill>
                  <a:schemeClr val="dk1"/>
                </a:solidFill>
              </a:defRPr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467">
                <a:solidFill>
                  <a:schemeClr val="dk1"/>
                </a:solidFill>
              </a:defRPr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67">
                <a:solidFill>
                  <a:schemeClr val="dk1"/>
                </a:solidFill>
              </a:defRPr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467">
                <a:solidFill>
                  <a:schemeClr val="dk1"/>
                </a:solidFill>
              </a:defRPr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467">
                <a:solidFill>
                  <a:schemeClr val="dk1"/>
                </a:solidFill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67">
                <a:solidFill>
                  <a:schemeClr val="dk1"/>
                </a:solidFill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467">
                <a:solidFill>
                  <a:schemeClr val="dk1"/>
                </a:solidFill>
              </a:defRPr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467">
                <a:solidFill>
                  <a:schemeClr val="dk1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4432600" y="315800"/>
            <a:ext cx="7422400" cy="6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1219170" lvl="1" indent="-38945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828754" lvl="2" indent="-38945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>
                <a:solidFill>
                  <a:schemeClr val="dk1"/>
                </a:solidFill>
              </a:defRPr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>
                <a:solidFill>
                  <a:schemeClr val="dk1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>
                <a:solidFill>
                  <a:schemeClr val="dk1"/>
                </a:solidFill>
              </a:defRPr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>
                <a:solidFill>
                  <a:schemeClr val="dk1"/>
                </a:solidFill>
              </a:defRPr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>
                <a:solidFill>
                  <a:schemeClr val="dk1"/>
                </a:solidFill>
              </a:defRPr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6618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">
  <p:cSld name="Quot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2980600" y="1907600"/>
            <a:ext cx="6230800" cy="2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8761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8761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8761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8761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8761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8761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8761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8761D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2573000" y="4317600"/>
            <a:ext cx="7046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Clr>
                <a:srgbClr val="F1BD0A"/>
              </a:buClr>
              <a:buSzPts val="1600"/>
              <a:buFont typeface="Anton"/>
              <a:buChar char="●"/>
              <a:defRPr sz="2133" b="1">
                <a:solidFill>
                  <a:srgbClr val="F1BD0A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1219170" lvl="1" indent="-389457" algn="r">
              <a:spcBef>
                <a:spcPts val="2133"/>
              </a:spcBef>
              <a:spcAft>
                <a:spcPts val="0"/>
              </a:spcAft>
              <a:buSzPts val="1000"/>
              <a:buFont typeface="Coda"/>
              <a:buChar char="○"/>
              <a:defRPr>
                <a:latin typeface="Coda"/>
                <a:ea typeface="Coda"/>
                <a:cs typeface="Coda"/>
                <a:sym typeface="Coda"/>
              </a:defRPr>
            </a:lvl2pPr>
            <a:lvl3pPr marL="1828754" lvl="2" indent="-389457" algn="r">
              <a:spcBef>
                <a:spcPts val="2133"/>
              </a:spcBef>
              <a:spcAft>
                <a:spcPts val="0"/>
              </a:spcAft>
              <a:buSzPts val="1000"/>
              <a:buFont typeface="Coda"/>
              <a:buChar char="■"/>
              <a:defRPr>
                <a:latin typeface="Coda"/>
                <a:ea typeface="Coda"/>
                <a:cs typeface="Coda"/>
                <a:sym typeface="Coda"/>
              </a:defRPr>
            </a:lvl3pPr>
            <a:lvl4pPr marL="2438339" lvl="3" indent="-423323" algn="r">
              <a:spcBef>
                <a:spcPts val="2133"/>
              </a:spcBef>
              <a:spcAft>
                <a:spcPts val="0"/>
              </a:spcAft>
              <a:buSzPts val="1400"/>
              <a:buFont typeface="Coda"/>
              <a:buChar char="●"/>
              <a:defRPr>
                <a:latin typeface="Coda"/>
                <a:ea typeface="Coda"/>
                <a:cs typeface="Coda"/>
                <a:sym typeface="Coda"/>
              </a:defRPr>
            </a:lvl4pPr>
            <a:lvl5pPr marL="3047924" lvl="4" indent="-423323" algn="r">
              <a:spcBef>
                <a:spcPts val="2133"/>
              </a:spcBef>
              <a:spcAft>
                <a:spcPts val="0"/>
              </a:spcAft>
              <a:buSzPts val="1400"/>
              <a:buFont typeface="Coda"/>
              <a:buChar char="○"/>
              <a:defRPr>
                <a:latin typeface="Coda"/>
                <a:ea typeface="Coda"/>
                <a:cs typeface="Coda"/>
                <a:sym typeface="Coda"/>
              </a:defRPr>
            </a:lvl5pPr>
            <a:lvl6pPr marL="3657509" lvl="5" indent="-423323" algn="r">
              <a:spcBef>
                <a:spcPts val="2133"/>
              </a:spcBef>
              <a:spcAft>
                <a:spcPts val="0"/>
              </a:spcAft>
              <a:buSzPts val="1400"/>
              <a:buFont typeface="Coda"/>
              <a:buChar char="■"/>
              <a:defRPr>
                <a:latin typeface="Coda"/>
                <a:ea typeface="Coda"/>
                <a:cs typeface="Coda"/>
                <a:sym typeface="Coda"/>
              </a:defRPr>
            </a:lvl6pPr>
            <a:lvl7pPr marL="4267093" lvl="6" indent="-423323" algn="r">
              <a:spcBef>
                <a:spcPts val="2133"/>
              </a:spcBef>
              <a:spcAft>
                <a:spcPts val="0"/>
              </a:spcAft>
              <a:buSzPts val="1400"/>
              <a:buFont typeface="Coda"/>
              <a:buChar char="●"/>
              <a:defRPr>
                <a:latin typeface="Coda"/>
                <a:ea typeface="Coda"/>
                <a:cs typeface="Coda"/>
                <a:sym typeface="Coda"/>
              </a:defRPr>
            </a:lvl7pPr>
            <a:lvl8pPr marL="4876678" lvl="7" indent="-423323" algn="r">
              <a:spcBef>
                <a:spcPts val="2133"/>
              </a:spcBef>
              <a:spcAft>
                <a:spcPts val="0"/>
              </a:spcAft>
              <a:buSzPts val="1400"/>
              <a:buFont typeface="Coda"/>
              <a:buChar char="○"/>
              <a:defRPr>
                <a:latin typeface="Coda"/>
                <a:ea typeface="Coda"/>
                <a:cs typeface="Coda"/>
                <a:sym typeface="Coda"/>
              </a:defRPr>
            </a:lvl8pPr>
            <a:lvl9pPr marL="5486263" lvl="8" indent="-423323" algn="r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Coda"/>
              <a:buChar char="■"/>
              <a:defRPr>
                <a:solidFill>
                  <a:srgbClr val="000000"/>
                </a:solidFill>
                <a:latin typeface="Coda"/>
                <a:ea typeface="Coda"/>
                <a:cs typeface="Coda"/>
                <a:sym typeface="Coda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6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 type="secHead">
  <p:cSld name="Headlin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87967" y="5548633"/>
            <a:ext cx="10294400" cy="1278800"/>
          </a:xfrm>
          <a:prstGeom prst="rect">
            <a:avLst/>
          </a:prstGeom>
          <a:noFill/>
          <a:effectLst>
            <a:outerShdw blurRad="57150" dist="19050" dir="5400000" algn="bl" rotWithShape="0">
              <a:schemeClr val="dk2">
                <a:alpha val="50000"/>
              </a:scheme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74000" y="5765600"/>
            <a:ext cx="1805600" cy="10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BD0A"/>
              </a:buClr>
              <a:buSzPts val="3000"/>
              <a:buNone/>
              <a:defRPr sz="4000" b="1">
                <a:solidFill>
                  <a:srgbClr val="F1BD0A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260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hree Columns">
  <p:cSld name="Title &amp;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3500" y="106400"/>
            <a:ext cx="9713200" cy="9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3500" y="1488067"/>
            <a:ext cx="2978800" cy="5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 sz="1867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5744684" y="1446867"/>
            <a:ext cx="2841200" cy="5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 sz="1867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3"/>
          </p:nvPr>
        </p:nvSpPr>
        <p:spPr>
          <a:xfrm>
            <a:off x="9032267" y="1446867"/>
            <a:ext cx="2841200" cy="5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 sz="1867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722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">
  <p:cSld name="Title &amp;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605933" y="106400"/>
            <a:ext cx="8632800" cy="9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BD0A"/>
              </a:buClr>
              <a:buSzPts val="3600"/>
              <a:buNone/>
              <a:defRPr b="1">
                <a:solidFill>
                  <a:srgbClr val="F1BD0A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605933" y="1449567"/>
            <a:ext cx="3994800" cy="5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 sz="1600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243867" y="1490767"/>
            <a:ext cx="3994800" cy="5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 sz="1867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475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605933" y="106400"/>
            <a:ext cx="8632800" cy="9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BD0A"/>
              </a:buClr>
              <a:buSzPts val="3600"/>
              <a:buNone/>
              <a:defRPr b="1">
                <a:solidFill>
                  <a:srgbClr val="F1BD0A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605933" y="1449567"/>
            <a:ext cx="2589600" cy="5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 sz="1600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27533" y="1449567"/>
            <a:ext cx="2589600" cy="5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 sz="1600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7649133" y="1449567"/>
            <a:ext cx="2589600" cy="5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 sz="1600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214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1">
  <p:cSld name="Title &amp;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605933" y="106400"/>
            <a:ext cx="8632800" cy="9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BD0A"/>
              </a:buClr>
              <a:buSzPts val="3600"/>
              <a:buNone/>
              <a:defRPr b="1">
                <a:solidFill>
                  <a:srgbClr val="F1BD0A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605933" y="1449567"/>
            <a:ext cx="8632800" cy="5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 sz="1600"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793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One Column">
  <p:cSld name="Title &amp; One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159667" y="106400"/>
            <a:ext cx="9788000" cy="94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2159733" y="1531967"/>
            <a:ext cx="9788000" cy="49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>
                <a:solidFill>
                  <a:srgbClr val="1A1C20"/>
                </a:solidFill>
              </a:defRPr>
            </a:lvl1pPr>
            <a:lvl2pPr marL="1219170" lvl="1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828754" lvl="2" indent="-389457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379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 flipH="1">
            <a:off x="501733" y="1981000"/>
            <a:ext cx="4997200" cy="289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1219170" lvl="1" indent="-389457" algn="r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828754" lvl="2" indent="-389457" algn="r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r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r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r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r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r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r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173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18">
          <p15:clr>
            <a:srgbClr val="FA7B17"/>
          </p15:clr>
        </p15:guide>
        <p15:guide id="2" pos="5294">
          <p15:clr>
            <a:srgbClr val="FA7B17"/>
          </p15:clr>
        </p15:guide>
        <p15:guide id="3" orient="horz" pos="648">
          <p15:clr>
            <a:srgbClr val="FA7B17"/>
          </p15:clr>
        </p15:guide>
        <p15:guide id="4" orient="horz" pos="753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llo I'm">
  <p:cSld name="Hello I'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2653700" y="5174933"/>
            <a:ext cx="5928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/>
              <a:buChar char="●"/>
              <a:defRPr sz="4800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1219170" lvl="1" indent="-389457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2pPr>
            <a:lvl3pPr marL="1828754" lvl="2" indent="-389457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Font typeface="Delius"/>
              <a:buChar char="■"/>
              <a:defRPr>
                <a:solidFill>
                  <a:srgbClr val="FFFFFF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2"/>
          </p:nvPr>
        </p:nvSpPr>
        <p:spPr>
          <a:xfrm>
            <a:off x="2653700" y="5994833"/>
            <a:ext cx="5928800" cy="1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86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bas Neue"/>
              <a:buNone/>
              <a:defRPr sz="3600" b="1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Saira"/>
              <a:buChar char="■"/>
              <a:defRPr>
                <a:solidFill>
                  <a:srgbClr val="666666"/>
                </a:solidFill>
                <a:latin typeface="Saira"/>
                <a:ea typeface="Saira"/>
                <a:cs typeface="Saira"/>
                <a:sym typeface="Sai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69800" y="5949033"/>
            <a:ext cx="1805600" cy="6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algn="r">
              <a:buNone/>
              <a:defRPr sz="1333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6078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6F703-133D-4C73-B10B-4232A8348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0506"/>
            <a:ext cx="8776354" cy="400735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Моральні норми та принципи. </a:t>
            </a:r>
            <a:b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uk-UA" sz="48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Добро і зло. </a:t>
            </a:r>
            <a:br>
              <a:rPr lang="uk-UA" sz="4800" cap="none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Вчинок. </a:t>
            </a:r>
            <a:b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uk-UA" cap="none" dirty="0">
                <a:solidFill>
                  <a:schemeClr val="tx1"/>
                </a:solidFill>
                <a:latin typeface="Arial Black" panose="020B0A04020102020204" pitchFamily="34" charset="0"/>
              </a:rPr>
              <a:t>Мотив і наслідок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8B38B2-DB34-449C-8392-56AC2C35A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68" y="3429000"/>
            <a:ext cx="2930074" cy="293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81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70ABF-7AAF-4D96-B248-7FDA41A6C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33" y="213212"/>
            <a:ext cx="11477531" cy="5999051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Завжди при прийнятті рішення потрібно обміркувати наслідки різних варіантів своєї поведінки, при цьому враховувати не тільки власні інтереси, а й інтереси людей, що вас оточують. </a:t>
            </a: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Совість підкаже нам, що добре, а що погано, не дозволить перейти межу між добром і злом</a:t>
            </a:r>
            <a:r>
              <a:rPr lang="uk-UA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05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2B7F89-15FD-49B2-98FE-AD78DF455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828" y="250919"/>
            <a:ext cx="11534092" cy="3793180"/>
          </a:xfrm>
        </p:spPr>
        <p:txBody>
          <a:bodyPr/>
          <a:lstStyle/>
          <a:p>
            <a:r>
              <a:rPr lang="uk-UA" sz="4000" b="1" i="1">
                <a:solidFill>
                  <a:srgbClr val="FF0000"/>
                </a:solidFill>
              </a:rPr>
              <a:t>Моральний вибір </a:t>
            </a:r>
            <a:r>
              <a:rPr lang="uk-UA" sz="4000" b="1" i="1"/>
              <a:t>— той випадок, коли людина усвідомлено віддає перевагу певній поведінці, що відповідає її власним цінностям і правилам, які прийняті в суспільстві.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141881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875EC6-1F2D-435B-B48B-397B9248F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509" y="345187"/>
            <a:ext cx="11383850" cy="262425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Подвиг </a:t>
            </a:r>
            <a:r>
              <a:rPr lang="ru-RU" sz="2800" b="1" dirty="0"/>
              <a:t>— </a:t>
            </a:r>
            <a:r>
              <a:rPr lang="ru-RU" sz="2800" b="1" dirty="0" err="1"/>
              <a:t>самовідданий</a:t>
            </a:r>
            <a:r>
              <a:rPr lang="ru-RU" sz="2800" b="1" dirty="0"/>
              <a:t>, </a:t>
            </a:r>
            <a:r>
              <a:rPr lang="ru-RU" sz="2800" b="1" dirty="0" err="1"/>
              <a:t>героїчний</a:t>
            </a:r>
            <a:r>
              <a:rPr lang="ru-RU" sz="2800" b="1" dirty="0"/>
              <a:t> </a:t>
            </a:r>
            <a:r>
              <a:rPr lang="ru-RU" sz="2800" b="1" dirty="0" err="1"/>
              <a:t>учинок</a:t>
            </a:r>
            <a:r>
              <a:rPr lang="ru-RU" sz="2800" b="1" dirty="0"/>
              <a:t> </a:t>
            </a:r>
            <a:r>
              <a:rPr lang="ru-RU" sz="2800" b="1" dirty="0" err="1"/>
              <a:t>людини</a:t>
            </a:r>
            <a:r>
              <a:rPr lang="ru-RU" sz="2800" b="1" dirty="0"/>
              <a:t>, </a:t>
            </a:r>
            <a:r>
              <a:rPr lang="ru-RU" sz="2800" b="1" dirty="0" err="1"/>
              <a:t>який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важливе</a:t>
            </a:r>
            <a:r>
              <a:rPr lang="ru-RU" sz="2800" b="1" dirty="0"/>
              <a:t> </a:t>
            </a:r>
            <a:r>
              <a:rPr lang="ru-RU" sz="2800" b="1" dirty="0" err="1"/>
              <a:t>значення</a:t>
            </a:r>
            <a:r>
              <a:rPr lang="ru-RU" sz="2800" b="1" dirty="0"/>
              <a:t>, </a:t>
            </a:r>
            <a:r>
              <a:rPr lang="ru-RU" sz="2800" b="1" dirty="0" err="1"/>
              <a:t>здійснений</a:t>
            </a:r>
            <a:r>
              <a:rPr lang="ru-RU" sz="2800" b="1" dirty="0"/>
              <a:t> у </a:t>
            </a:r>
            <a:r>
              <a:rPr lang="ru-RU" sz="2800" b="1" dirty="0" err="1"/>
              <a:t>складних</a:t>
            </a:r>
            <a:r>
              <a:rPr lang="ru-RU" sz="2800" b="1" dirty="0"/>
              <a:t>, </a:t>
            </a:r>
            <a:r>
              <a:rPr lang="ru-RU" sz="2800" b="1" dirty="0" err="1"/>
              <a:t>небезпечних</a:t>
            </a:r>
            <a:r>
              <a:rPr lang="ru-RU" sz="2800" b="1" dirty="0"/>
              <a:t> </a:t>
            </a:r>
            <a:r>
              <a:rPr lang="ru-RU" sz="2800" b="1" dirty="0" err="1"/>
              <a:t>умовах</a:t>
            </a:r>
            <a:r>
              <a:rPr lang="ru-RU" sz="2800" b="1" dirty="0"/>
              <a:t> з великим </a:t>
            </a:r>
            <a:r>
              <a:rPr lang="ru-RU" sz="2800" b="1" dirty="0" err="1"/>
              <a:t>ризиком</a:t>
            </a:r>
            <a:r>
              <a:rPr lang="ru-RU" sz="2800" b="1" dirty="0"/>
              <a:t> для </a:t>
            </a:r>
            <a:r>
              <a:rPr lang="ru-RU" sz="2800" b="1" dirty="0" err="1"/>
              <a:t>власного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dirty="0"/>
              <a:t>. Подвиг </a:t>
            </a:r>
            <a:r>
              <a:rPr lang="ru-RU" sz="2800" dirty="0" err="1"/>
              <a:t>викликає</a:t>
            </a:r>
            <a:r>
              <a:rPr lang="ru-RU" sz="2800" dirty="0"/>
              <a:t> в людей </a:t>
            </a:r>
            <a:r>
              <a:rPr lang="ru-RU" sz="2800" dirty="0" err="1"/>
              <a:t>повагу</a:t>
            </a:r>
            <a:r>
              <a:rPr lang="ru-RU" sz="2800" dirty="0"/>
              <a:t>, </a:t>
            </a:r>
            <a:r>
              <a:rPr lang="ru-RU" sz="2800" dirty="0" err="1"/>
              <a:t>гордість</a:t>
            </a:r>
            <a:r>
              <a:rPr lang="ru-RU" sz="2800" dirty="0"/>
              <a:t> у самого себе, </a:t>
            </a:r>
            <a:r>
              <a:rPr lang="ru-RU" sz="2800" dirty="0" err="1"/>
              <a:t>увагу</a:t>
            </a:r>
            <a:r>
              <a:rPr lang="ru-RU" sz="2800" dirty="0"/>
              <a:t> з боку </a:t>
            </a:r>
            <a:r>
              <a:rPr lang="ru-RU" sz="2800" dirty="0" err="1"/>
              <a:t>суспільства</a:t>
            </a:r>
            <a:r>
              <a:rPr lang="ru-RU" sz="2800" dirty="0"/>
              <a:t>.</a:t>
            </a:r>
            <a:endParaRPr lang="uk-UA" sz="28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5DE3D-5FA8-4AB8-92C6-47C13DAF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48" y="3397487"/>
            <a:ext cx="6145301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9CAF9F-CB3E-40E7-B0CB-F01827FF5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426" y="184930"/>
            <a:ext cx="11194727" cy="1493041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Мотив і наслідок учинку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94546-7796-4979-908B-E94C5BEBC472}"/>
              </a:ext>
            </a:extLst>
          </p:cNvPr>
          <p:cNvSpPr txBox="1"/>
          <p:nvPr/>
        </p:nvSpPr>
        <p:spPr>
          <a:xfrm>
            <a:off x="183426" y="980388"/>
            <a:ext cx="1162836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У ситуації морального вибору, приймаючи рішення, ми керуємося мотивами і, зазвичай, спроможні прогнозувати наслідки. </a:t>
            </a:r>
            <a:br>
              <a:rPr lang="uk-UA" sz="2800" dirty="0"/>
            </a:br>
            <a:endParaRPr lang="uk-UA" sz="2800" dirty="0"/>
          </a:p>
          <a:p>
            <a:r>
              <a:rPr lang="uk-UA" sz="2800" b="1" dirty="0">
                <a:solidFill>
                  <a:srgbClr val="FF0000"/>
                </a:solidFill>
              </a:rPr>
              <a:t>Мотив</a:t>
            </a:r>
            <a:r>
              <a:rPr lang="uk-UA" sz="2800" b="1" dirty="0"/>
              <a:t> — це внутрішня спонука, рушійна сила, що визначає поведінку людини, її вчинки та дії. </a:t>
            </a:r>
            <a:br>
              <a:rPr lang="uk-UA" sz="2800" b="1" dirty="0"/>
            </a:br>
            <a:br>
              <a:rPr lang="uk-UA" sz="2800" b="1" dirty="0"/>
            </a:br>
            <a:r>
              <a:rPr lang="uk-UA" sz="2800" dirty="0"/>
              <a:t>Мотив пов’язаний із усвідомленням основних життєвих потреб та інтересів, почуттів та прагнень конкретної особи. </a:t>
            </a:r>
          </a:p>
          <a:p>
            <a:r>
              <a:rPr lang="uk-UA" sz="2800" dirty="0"/>
              <a:t>Мотив слід відрізняти від наміру, хоч вони обидва тісно пов’язані з нашими вчинками. </a:t>
            </a:r>
            <a:br>
              <a:rPr lang="uk-UA" sz="2800" dirty="0"/>
            </a:br>
            <a:endParaRPr lang="uk-UA" sz="2800" dirty="0"/>
          </a:p>
          <a:p>
            <a:r>
              <a:rPr lang="uk-UA" sz="2800" b="1" dirty="0">
                <a:solidFill>
                  <a:srgbClr val="FF0000"/>
                </a:solidFill>
              </a:rPr>
              <a:t>Намір</a:t>
            </a:r>
            <a:r>
              <a:rPr lang="uk-UA" sz="2800" b="1" dirty="0"/>
              <a:t> — це мета, ціль, очікуваний результат, а мотив — причина вчинку.</a:t>
            </a:r>
          </a:p>
        </p:txBody>
      </p:sp>
    </p:spTree>
    <p:extLst>
      <p:ext uri="{BB962C8B-B14F-4D97-AF65-F5344CB8AC3E}">
        <p14:creationId xmlns:p14="http://schemas.microsoft.com/office/powerpoint/2010/main" val="280978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394D67-72F7-4002-93DD-5B2764E9C137}"/>
              </a:ext>
            </a:extLst>
          </p:cNvPr>
          <p:cNvSpPr txBox="1"/>
          <p:nvPr/>
        </p:nvSpPr>
        <p:spPr>
          <a:xfrm>
            <a:off x="3603396" y="2227066"/>
            <a:ext cx="60944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За </a:t>
            </a:r>
            <a:r>
              <a:rPr lang="ru-RU" sz="3200" b="1" i="1" dirty="0" err="1">
                <a:solidFill>
                  <a:srgbClr val="00B050"/>
                </a:solidFill>
              </a:rPr>
              <a:t>спрямованістю</a:t>
            </a:r>
            <a:endParaRPr lang="ru-RU" sz="3200" b="1" i="1" dirty="0">
              <a:solidFill>
                <a:srgbClr val="00B050"/>
              </a:solidFill>
            </a:endParaRPr>
          </a:p>
          <a:p>
            <a:r>
              <a:rPr lang="ru-RU" sz="3200" b="1" i="1" dirty="0" err="1">
                <a:solidFill>
                  <a:srgbClr val="00B050"/>
                </a:solidFill>
              </a:rPr>
              <a:t>мотиви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поділяють</a:t>
            </a:r>
            <a:r>
              <a:rPr lang="ru-RU" sz="3200" b="1" i="1" dirty="0">
                <a:solidFill>
                  <a:srgbClr val="00B050"/>
                </a:solidFill>
              </a:rPr>
              <a:t> на:</a:t>
            </a:r>
            <a:endParaRPr lang="uk-UA" sz="3200" b="1" i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CBFD2-2D63-4142-986F-6C56C6B1CD60}"/>
              </a:ext>
            </a:extLst>
          </p:cNvPr>
          <p:cNvSpPr txBox="1"/>
          <p:nvPr/>
        </p:nvSpPr>
        <p:spPr>
          <a:xfrm>
            <a:off x="973317" y="3973043"/>
            <a:ext cx="41548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позитивні</a:t>
            </a:r>
            <a:r>
              <a:rPr lang="ru-RU" sz="2800" b="1" dirty="0">
                <a:solidFill>
                  <a:srgbClr val="7030A0"/>
                </a:solidFill>
              </a:rPr>
              <a:t> (</a:t>
            </a:r>
            <a:r>
              <a:rPr lang="ru-RU" sz="2800" b="1" dirty="0" err="1">
                <a:solidFill>
                  <a:srgbClr val="7030A0"/>
                </a:solidFill>
              </a:rPr>
              <a:t>добрі</a:t>
            </a:r>
            <a:r>
              <a:rPr lang="ru-RU" sz="2800" b="1" dirty="0">
                <a:solidFill>
                  <a:srgbClr val="7030A0"/>
                </a:solidFill>
              </a:rPr>
              <a:t>)</a:t>
            </a:r>
          </a:p>
          <a:p>
            <a:r>
              <a:rPr lang="ru-RU" sz="2800" b="1" dirty="0" err="1">
                <a:solidFill>
                  <a:srgbClr val="7030A0"/>
                </a:solidFill>
              </a:rPr>
              <a:t>співчуття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бажання</a:t>
            </a:r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 err="1">
                <a:solidFill>
                  <a:srgbClr val="7030A0"/>
                </a:solidFill>
              </a:rPr>
              <a:t>захистити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любов</a:t>
            </a:r>
            <a:r>
              <a:rPr lang="ru-RU" sz="2800" b="1" dirty="0">
                <a:solidFill>
                  <a:srgbClr val="7030A0"/>
                </a:solidFill>
              </a:rPr>
              <a:t> до</a:t>
            </a:r>
          </a:p>
          <a:p>
            <a:r>
              <a:rPr lang="ru-RU" sz="2800" b="1" dirty="0" err="1">
                <a:solidFill>
                  <a:srgbClr val="7030A0"/>
                </a:solidFill>
              </a:rPr>
              <a:t>Батьківщини</a:t>
            </a:r>
            <a:r>
              <a:rPr lang="ru-RU" sz="2800" b="1" dirty="0">
                <a:solidFill>
                  <a:srgbClr val="7030A0"/>
                </a:solidFill>
              </a:rPr>
              <a:t>...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C5402-70C2-4783-A50B-47174C23FCA7}"/>
              </a:ext>
            </a:extLst>
          </p:cNvPr>
          <p:cNvSpPr txBox="1"/>
          <p:nvPr/>
        </p:nvSpPr>
        <p:spPr>
          <a:xfrm>
            <a:off x="7063822" y="3973043"/>
            <a:ext cx="60944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негативні</a:t>
            </a:r>
            <a:r>
              <a:rPr lang="ru-RU" sz="2800" b="1" dirty="0">
                <a:solidFill>
                  <a:srgbClr val="7030A0"/>
                </a:solidFill>
              </a:rPr>
              <a:t> (</a:t>
            </a:r>
            <a:r>
              <a:rPr lang="ru-RU" sz="2800" b="1" dirty="0" err="1">
                <a:solidFill>
                  <a:srgbClr val="7030A0"/>
                </a:solidFill>
              </a:rPr>
              <a:t>злі</a:t>
            </a:r>
            <a:r>
              <a:rPr lang="ru-RU" sz="2800" b="1" dirty="0">
                <a:solidFill>
                  <a:srgbClr val="7030A0"/>
                </a:solidFill>
              </a:rPr>
              <a:t>)</a:t>
            </a:r>
          </a:p>
          <a:p>
            <a:r>
              <a:rPr lang="ru-RU" sz="2800" b="1" dirty="0" err="1">
                <a:solidFill>
                  <a:srgbClr val="7030A0"/>
                </a:solidFill>
              </a:rPr>
              <a:t>заздрість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егоїзм</a:t>
            </a:r>
            <a:r>
              <a:rPr lang="ru-RU" sz="28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7030A0"/>
                </a:solidFill>
              </a:rPr>
              <a:t>корисливість</a:t>
            </a:r>
            <a:r>
              <a:rPr lang="ru-RU" sz="28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2800" b="1" dirty="0" err="1">
                <a:solidFill>
                  <a:srgbClr val="7030A0"/>
                </a:solidFill>
              </a:rPr>
              <a:t>жага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помсти</a:t>
            </a:r>
            <a:r>
              <a:rPr lang="ru-RU" sz="2800" b="1" dirty="0">
                <a:solidFill>
                  <a:srgbClr val="7030A0"/>
                </a:solidFill>
              </a:rPr>
              <a:t>…</a:t>
            </a:r>
            <a:endParaRPr lang="uk-UA" sz="2800" b="1" dirty="0">
              <a:solidFill>
                <a:srgbClr val="7030A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E8C4DAC-B0FE-4EA8-BC46-C601E59DB822}"/>
              </a:ext>
            </a:extLst>
          </p:cNvPr>
          <p:cNvCxnSpPr>
            <a:cxnSpLocks/>
          </p:cNvCxnSpPr>
          <p:nvPr/>
        </p:nvCxnSpPr>
        <p:spPr>
          <a:xfrm flipH="1">
            <a:off x="4130566" y="3252546"/>
            <a:ext cx="1515822" cy="720497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CE6D323-4581-46FE-910D-15DDA4C148AF}"/>
              </a:ext>
            </a:extLst>
          </p:cNvPr>
          <p:cNvCxnSpPr>
            <a:cxnSpLocks/>
          </p:cNvCxnSpPr>
          <p:nvPr/>
        </p:nvCxnSpPr>
        <p:spPr>
          <a:xfrm>
            <a:off x="5646388" y="3252546"/>
            <a:ext cx="1553198" cy="720497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0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A56557-B95F-4B28-ACE8-8CE9A5EEC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165" y="573489"/>
            <a:ext cx="9758275" cy="1412965"/>
          </a:xfrm>
        </p:spPr>
        <p:txBody>
          <a:bodyPr/>
          <a:lstStyle/>
          <a:p>
            <a:r>
              <a:rPr lang="uk-UA" sz="4000" b="1" dirty="0">
                <a:solidFill>
                  <a:srgbClr val="0070C0"/>
                </a:solidFill>
              </a:rPr>
              <a:t>Моральна відповідальність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C24F9-0787-4D0D-AD78-6018DE5EB11B}"/>
              </a:ext>
            </a:extLst>
          </p:cNvPr>
          <p:cNvSpPr txBox="1"/>
          <p:nvPr/>
        </p:nvSpPr>
        <p:spPr>
          <a:xfrm>
            <a:off x="462456" y="1723697"/>
            <a:ext cx="114667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Ми вільні приймати рішення в ситуаціях морального вибору, але маємо розуміти, що наші вчинки мають певні наслідки, впливають на життя інших людей, тож ми відповідальні за свою поведінку.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8B1949-3E6C-40B5-88E7-29624C9B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1" y="3307012"/>
            <a:ext cx="4306614" cy="328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91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727661-6C39-4E77-85FA-C96C4EF0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37" y="693683"/>
            <a:ext cx="11745798" cy="5358325"/>
          </a:xfrm>
        </p:spPr>
        <p:txBody>
          <a:bodyPr/>
          <a:lstStyle/>
          <a:p>
            <a:r>
              <a:rPr lang="uk-UA" sz="3200" b="1" i="1" dirty="0">
                <a:solidFill>
                  <a:srgbClr val="FF0000"/>
                </a:solidFill>
              </a:rPr>
              <a:t>Моральна відповідальність </a:t>
            </a:r>
            <a:r>
              <a:rPr lang="uk-UA" sz="3200" b="1" i="1" dirty="0"/>
              <a:t>— здатність передбачити результати свого вчинку і прагнення запобігти можливим негативним наслідкам.</a:t>
            </a:r>
            <a:br>
              <a:rPr lang="uk-UA" sz="3200" b="1" i="1" dirty="0"/>
            </a:br>
            <a:br>
              <a:rPr lang="uk-UA" sz="3200" b="1" i="1" dirty="0"/>
            </a:br>
            <a:r>
              <a:rPr lang="ru-RU" sz="3200" i="1" dirty="0" err="1">
                <a:solidFill>
                  <a:srgbClr val="002060"/>
                </a:solidFill>
              </a:rPr>
              <a:t>П</a:t>
            </a:r>
            <a:r>
              <a:rPr lang="ru-RU" sz="3200" b="1" i="1" dirty="0" err="1">
                <a:solidFill>
                  <a:srgbClr val="002060"/>
                </a:solidFill>
              </a:rPr>
              <a:t>орушення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моральних</a:t>
            </a:r>
            <a:r>
              <a:rPr lang="ru-RU" sz="3200" b="1" i="1" dirty="0">
                <a:solidFill>
                  <a:srgbClr val="002060"/>
                </a:solidFill>
              </a:rPr>
              <a:t>  норм  </a:t>
            </a:r>
            <a:r>
              <a:rPr lang="ru-RU" sz="3200" b="1" i="1" dirty="0" err="1">
                <a:solidFill>
                  <a:srgbClr val="002060"/>
                </a:solidFill>
              </a:rPr>
              <a:t>здійснюються</a:t>
            </a:r>
            <a:r>
              <a:rPr lang="ru-RU" sz="3200" b="1" i="1" dirty="0">
                <a:solidFill>
                  <a:srgbClr val="002060"/>
                </a:solidFill>
              </a:rPr>
              <a:t>  не</a:t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  </a:t>
            </a:r>
            <a:r>
              <a:rPr lang="ru-RU" sz="3200" b="1" i="1" dirty="0" err="1">
                <a:solidFill>
                  <a:srgbClr val="002060"/>
                </a:solidFill>
              </a:rPr>
              <a:t>соціальними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правовими</a:t>
            </a:r>
            <a:r>
              <a:rPr lang="ru-RU" sz="3200" b="1" i="1" dirty="0">
                <a:solidFill>
                  <a:srgbClr val="002060"/>
                </a:solidFill>
              </a:rPr>
              <a:t>  </a:t>
            </a:r>
            <a:r>
              <a:rPr lang="ru-RU" sz="3200" b="1" i="1" dirty="0" err="1">
                <a:solidFill>
                  <a:srgbClr val="002060"/>
                </a:solidFill>
              </a:rPr>
              <a:t>інститутами</a:t>
            </a:r>
            <a:r>
              <a:rPr lang="ru-RU" sz="3200" b="1" i="1" dirty="0">
                <a:solidFill>
                  <a:srgbClr val="002060"/>
                </a:solidFill>
              </a:rPr>
              <a:t>, де </a:t>
            </a:r>
            <a:r>
              <a:rPr lang="ru-RU" sz="3200" b="1" i="1" dirty="0" err="1">
                <a:solidFill>
                  <a:srgbClr val="002060"/>
                </a:solidFill>
              </a:rPr>
              <a:t>функція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належить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державі</a:t>
            </a:r>
            <a:r>
              <a:rPr lang="ru-RU" sz="3200" b="1" i="1" dirty="0">
                <a:solidFill>
                  <a:srgbClr val="002060"/>
                </a:solidFill>
              </a:rPr>
              <a:t>,  а моральною </a:t>
            </a:r>
            <a:r>
              <a:rPr lang="ru-RU" sz="3200" b="1" i="1" dirty="0" err="1">
                <a:solidFill>
                  <a:srgbClr val="002060"/>
                </a:solidFill>
              </a:rPr>
              <a:t>свідомістю</a:t>
            </a:r>
            <a:r>
              <a:rPr lang="ru-RU" sz="3200" b="1" i="1" dirty="0">
                <a:solidFill>
                  <a:srgbClr val="002060"/>
                </a:solidFill>
              </a:rPr>
              <a:t>  </a:t>
            </a:r>
            <a:r>
              <a:rPr lang="ru-RU" sz="3200" b="1" i="1" dirty="0" err="1">
                <a:solidFill>
                  <a:srgbClr val="002060"/>
                </a:solidFill>
              </a:rPr>
              <a:t>суб’єкта</a:t>
            </a:r>
            <a:r>
              <a:rPr lang="ru-RU" sz="3200" b="1" i="1" dirty="0">
                <a:solidFill>
                  <a:srgbClr val="002060"/>
                </a:solidFill>
              </a:rPr>
              <a:t>  та </a:t>
            </a:r>
            <a:r>
              <a:rPr lang="ru-RU" sz="3200" b="1" i="1" dirty="0" err="1">
                <a:solidFill>
                  <a:srgbClr val="002060"/>
                </a:solidFill>
              </a:rPr>
              <a:t>громадською</a:t>
            </a:r>
            <a:r>
              <a:rPr lang="ru-RU" sz="3200" b="1" i="1" dirty="0">
                <a:solidFill>
                  <a:srgbClr val="002060"/>
                </a:solidFill>
              </a:rPr>
              <a:t>  </a:t>
            </a:r>
            <a:r>
              <a:rPr lang="ru-RU" sz="3200" b="1" i="1" dirty="0" err="1">
                <a:solidFill>
                  <a:srgbClr val="002060"/>
                </a:solidFill>
              </a:rPr>
              <a:t>думкою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5D19E-86C0-4114-A5CF-E664EC501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92" y="0"/>
            <a:ext cx="11855669" cy="6716110"/>
          </a:xfrm>
        </p:spPr>
        <p:txBody>
          <a:bodyPr/>
          <a:lstStyle/>
          <a:p>
            <a:r>
              <a:rPr lang="uk-UA" sz="2800" dirty="0">
                <a:solidFill>
                  <a:srgbClr val="002060"/>
                </a:solidFill>
              </a:rPr>
              <a:t>Людина відповідає в першу чергу перед самою собою (не перед якимись зовнішніми інстанціями, а перед власним сумлінням). </a:t>
            </a:r>
            <a:br>
              <a:rPr lang="uk-UA" sz="2800" dirty="0">
                <a:solidFill>
                  <a:srgbClr val="002060"/>
                </a:solidFill>
              </a:rPr>
            </a:b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Коли вчинок порушує моральні норми, правила співжиття в суспільстві, невідворотним є громадський осуд. </a:t>
            </a:r>
            <a:br>
              <a:rPr lang="uk-UA" sz="2800" dirty="0">
                <a:solidFill>
                  <a:srgbClr val="002060"/>
                </a:solidFill>
              </a:rPr>
            </a:b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Якщо ж учинок суперечить не лише моральним нормам, але й законам держави, є суспільно небезпечним і протиправним, то таке діяння є правопорушенням і тягне юридичну відповідальність (вона пов’язана з покаранням, позбавленням правопорушника якихось цінностей).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00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2317D-FAE3-4DAF-9472-3B79D927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2" y="910645"/>
            <a:ext cx="10294400" cy="12788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Дякую за увагу!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56300-BC31-4CCD-BA98-8AE3FCF9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80" y="297903"/>
            <a:ext cx="10043431" cy="1092400"/>
          </a:xfrm>
        </p:spPr>
        <p:txBody>
          <a:bodyPr/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 Добро і зло</a:t>
            </a:r>
            <a:br>
              <a:rPr lang="uk-UA" sz="4000" b="1" i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28EC1D-F5DE-48BA-BD22-20816D6DF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82" y="3799002"/>
            <a:ext cx="11670384" cy="2894029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Люди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вимірюють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добро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відчуттям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задоволення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щастя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мірою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корисності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Таким є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буденне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розуміння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добра. </a:t>
            </a:r>
            <a:b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Добро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можна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порівняти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із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сонцем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: як за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сонцем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ми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визначаємо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пори року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дня, так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із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добром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співвідносимо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свої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слова та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вчинки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Протилежністю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добра є зло, лихо.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Краще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розуміють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таке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добро,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ті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хто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відчув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собі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зло.</a:t>
            </a:r>
            <a:endParaRPr lang="uk-UA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2068C-1454-4FB6-AB3E-29F1ED7A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80" y="965223"/>
            <a:ext cx="3883715" cy="25956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52460-0516-4555-BB9B-9E02B8A3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46" y="965223"/>
            <a:ext cx="3883715" cy="25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E71BB0-3995-437E-B0E5-9D416752C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5918" y="443060"/>
            <a:ext cx="12523906" cy="3370084"/>
          </a:xfrm>
        </p:spPr>
        <p:txBody>
          <a:bodyPr/>
          <a:lstStyle/>
          <a:p>
            <a:pPr algn="ctr"/>
            <a:r>
              <a:rPr lang="uk-UA" sz="4000" dirty="0">
                <a:solidFill>
                  <a:schemeClr val="accent5">
                    <a:lumMod val="50000"/>
                  </a:schemeClr>
                </a:solidFill>
              </a:rPr>
              <a:t>Доберіть синоніми до слів «добро» і «зло».</a:t>
            </a:r>
            <a:br>
              <a:rPr lang="uk-UA" sz="4000" dirty="0"/>
            </a:br>
            <a:br>
              <a:rPr lang="uk-UA" sz="4000" dirty="0"/>
            </a:br>
            <a:r>
              <a:rPr lang="uk-UA" sz="4000" dirty="0">
                <a:solidFill>
                  <a:srgbClr val="FF0000"/>
                </a:solidFill>
              </a:rPr>
              <a:t>Добро                  Зло</a:t>
            </a:r>
          </a:p>
          <a:p>
            <a:br>
              <a:rPr lang="uk-UA" sz="4000" dirty="0"/>
            </a:br>
            <a:br>
              <a:rPr lang="uk-UA" sz="4000" dirty="0"/>
            </a:br>
            <a:endParaRPr lang="uk-UA" sz="4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07026-8777-4951-AF79-53861DC47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5" y="3165774"/>
            <a:ext cx="4163717" cy="23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8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57540E-F4F4-4467-B46C-3E38D5A43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25864"/>
            <a:ext cx="11896627" cy="238498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002060"/>
                </a:solidFill>
              </a:rPr>
              <a:t>Розрізнити</a:t>
            </a:r>
            <a:r>
              <a:rPr lang="ru-RU" dirty="0">
                <a:solidFill>
                  <a:srgbClr val="002060"/>
                </a:solidFill>
              </a:rPr>
              <a:t> добро і зло </a:t>
            </a:r>
            <a:r>
              <a:rPr lang="ru-RU" dirty="0" err="1">
                <a:solidFill>
                  <a:srgbClr val="002060"/>
                </a:solidFill>
              </a:rPr>
              <a:t>буває</a:t>
            </a:r>
            <a:r>
              <a:rPr lang="ru-RU" dirty="0">
                <a:solidFill>
                  <a:srgbClr val="002060"/>
                </a:solidFill>
              </a:rPr>
              <a:t> складно. Те,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для одних людей є добром, для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бути злом, і </a:t>
            </a:r>
            <a:r>
              <a:rPr lang="ru-RU" dirty="0" err="1">
                <a:solidFill>
                  <a:srgbClr val="002060"/>
                </a:solidFill>
              </a:rPr>
              <a:t>навпаки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BB438-94E3-4D66-AB7C-7FCAFC9D4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9" y="2902173"/>
            <a:ext cx="6016527" cy="375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24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893F70-817D-4D2B-BB13-78B5706F2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097" y="160255"/>
            <a:ext cx="11283885" cy="6146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FF0000"/>
                </a:solidFill>
              </a:rPr>
              <a:t>Ситуація: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002060"/>
                </a:solidFill>
              </a:rPr>
              <a:t>дитина, бажаючи зробити мамі щось приємне, намалювала на стіні в кімнаті великі квіти, а мама засмутилась і насварила своє дитя, адже тепер сім’ї доведеться витрачати кошти на ремонт. Дитина хотіла зробити добро, потішити маму і була впевнена, що її вчинок — добрий. Мама оцінила цей вчинок як поганий, виходячи зовсім з інших критеріїв. 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rgbClr val="002060"/>
                </a:solidFill>
              </a:rPr>
              <a:t>  Важливо розрізняти зло, яке є усвідомленим, та зло, яке 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rgbClr val="002060"/>
                </a:solidFill>
              </a:rPr>
              <a:t>походить від незнання шляхів до добра, заподіяне через відсутність досвіду.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93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0FDC6-6B7D-4D83-81A2-1006864BD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5983" y="1046375"/>
            <a:ext cx="11684920" cy="1013381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Чому зло з’явилось у світі?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E7E0CD-BE39-48E7-9D6C-74B77AA61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79" y="1929374"/>
            <a:ext cx="3736717" cy="469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83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A2E59-5158-4DC7-99F8-FEB3C8B0C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63" y="801278"/>
            <a:ext cx="11317274" cy="4656841"/>
          </a:xfrm>
        </p:spPr>
        <p:txBody>
          <a:bodyPr/>
          <a:lstStyle/>
          <a:p>
            <a:r>
              <a:rPr lang="uk-UA" i="1" dirty="0">
                <a:solidFill>
                  <a:srgbClr val="C00000"/>
                </a:solidFill>
              </a:rPr>
              <a:t>Підтвердьте або спростуйте думку: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«Добра людина — це така, яка пам’ятає свої гріхи і забуває зроблене нею добре, а погана, навпаки, — та, що згадує гідний вчинок і не враховує свої провини» (Григорій Сковорода).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E6F2D5-A8A6-4271-86AF-06D6821FB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834" y="1900611"/>
            <a:ext cx="11458676" cy="3821460"/>
          </a:xfrm>
        </p:spPr>
        <p:txBody>
          <a:bodyPr/>
          <a:lstStyle/>
          <a:p>
            <a:r>
              <a:rPr lang="uk-UA" sz="2800" dirty="0">
                <a:solidFill>
                  <a:srgbClr val="002060"/>
                </a:solidFill>
              </a:rPr>
              <a:t>		Зазвичай через призму добра і зла ми оцінюємо як свою власну поведінку, так і вчинки інших людей. </a:t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	</a:t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	Людина щодня здійснює самостійний вибір між добром і злом. Ми замислюємося, який варіант поведінки обрати, як вчинити правильно, як буде краще. Зрештою, приймаємо рішення, яке вважаємо правильним, яке, як правило, більше відповідає нашим інтересам.</a:t>
            </a:r>
          </a:p>
          <a:p>
            <a:endParaRPr lang="ru-RU" sz="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13B044-BD85-48B1-8B73-3F3E2160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8" y="513760"/>
            <a:ext cx="10278524" cy="985102"/>
          </a:xfrm>
        </p:spPr>
        <p:txBody>
          <a:bodyPr/>
          <a:lstStyle/>
          <a:p>
            <a:pPr algn="ctr"/>
            <a:r>
              <a:rPr lang="uk-UA" sz="4000" b="1" i="1" dirty="0">
                <a:solidFill>
                  <a:srgbClr val="0070C0"/>
                </a:solidFill>
              </a:rPr>
              <a:t>Моральний вибір</a:t>
            </a:r>
            <a:br>
              <a:rPr lang="uk-UA" sz="4000" b="1" i="1" dirty="0">
                <a:solidFill>
                  <a:srgbClr val="0070C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18D94-55F3-4ED4-9FE7-952993F8D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74" y="392322"/>
            <a:ext cx="11373836" cy="3189864"/>
          </a:xfrm>
        </p:spPr>
        <p:txBody>
          <a:bodyPr/>
          <a:lstStyle/>
          <a:p>
            <a:r>
              <a:rPr lang="uk-UA" sz="4000" b="1" i="1">
                <a:solidFill>
                  <a:srgbClr val="FF0000"/>
                </a:solidFill>
              </a:rPr>
              <a:t>Моральний вибір </a:t>
            </a:r>
            <a:r>
              <a:rPr lang="uk-UA" sz="4000" b="1" i="1"/>
              <a:t>— обставини, які змушують прийняти рішення, обираючи один варіант з-поміж кількох. Кожен вибір оцінюється з позицій добра і зла.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75119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774</Words>
  <Application>Microsoft Office PowerPoint</Application>
  <PresentationFormat>Широкоэкранный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Anton</vt:lpstr>
      <vt:lpstr>Arial</vt:lpstr>
      <vt:lpstr>Arial Black</vt:lpstr>
      <vt:lpstr>Bebas Neue</vt:lpstr>
      <vt:lpstr>Cabin</vt:lpstr>
      <vt:lpstr>Coda</vt:lpstr>
      <vt:lpstr>Delius</vt:lpstr>
      <vt:lpstr>Montserrat Light</vt:lpstr>
      <vt:lpstr>Open Sans</vt:lpstr>
      <vt:lpstr>Saira</vt:lpstr>
      <vt:lpstr>Source Serif Pro</vt:lpstr>
      <vt:lpstr>English</vt:lpstr>
      <vt:lpstr>Моральні норми та принципи.  Добро і зло.  Вчинок.  Мотив і наслідок</vt:lpstr>
      <vt:lpstr> Добро і зло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Моральний вибір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Моральні норми та принципи.  Добро і зло.  Вчинок.  Мотив і наслідок</dc:title>
  <dc:creator>user</dc:creator>
  <cp:lastModifiedBy>user</cp:lastModifiedBy>
  <cp:revision>3</cp:revision>
  <dcterms:created xsi:type="dcterms:W3CDTF">2024-01-29T20:16:21Z</dcterms:created>
  <dcterms:modified xsi:type="dcterms:W3CDTF">2024-01-29T21:41:49Z</dcterms:modified>
</cp:coreProperties>
</file>