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57" r:id="rId3"/>
    <p:sldId id="258" r:id="rId4"/>
    <p:sldId id="259" r:id="rId5"/>
    <p:sldId id="273" r:id="rId6"/>
    <p:sldId id="274" r:id="rId7"/>
    <p:sldId id="261" r:id="rId8"/>
    <p:sldId id="262" r:id="rId9"/>
    <p:sldId id="272" r:id="rId10"/>
    <p:sldId id="265" r:id="rId11"/>
    <p:sldId id="263" r:id="rId12"/>
    <p:sldId id="264" r:id="rId13"/>
    <p:sldId id="266" r:id="rId14"/>
    <p:sldId id="267" r:id="rId15"/>
    <p:sldId id="268" r:id="rId16"/>
    <p:sldId id="269" r:id="rId17"/>
    <p:sldId id="260" r:id="rId18"/>
    <p:sldId id="271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90458" autoAdjust="0"/>
  </p:normalViewPr>
  <p:slideViewPr>
    <p:cSldViewPr>
      <p:cViewPr varScale="1">
        <p:scale>
          <a:sx n="74" d="100"/>
          <a:sy n="74" d="100"/>
        </p:scale>
        <p:origin x="2179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521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287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800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049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7938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958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594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321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748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074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16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355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266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279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198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917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964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5904655"/>
          </a:xfrm>
        </p:spPr>
        <p:txBody>
          <a:bodyPr/>
          <a:lstStyle/>
          <a:p>
            <a:pPr algn="ctr"/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Тема уроку: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Теплове </a:t>
            </a:r>
            <a:r>
              <a:rPr lang="ru-RU" sz="2800" dirty="0" err="1">
                <a:solidFill>
                  <a:schemeClr val="tx1"/>
                </a:solidFill>
              </a:rPr>
              <a:t>устаткування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гарячого</a:t>
            </a:r>
            <a:r>
              <a:rPr lang="ru-RU" sz="2800" dirty="0">
                <a:solidFill>
                  <a:schemeClr val="tx1"/>
                </a:solidFill>
              </a:rPr>
              <a:t> цеху 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26" name="AutoShape 2" descr="https://grelens.by/wp-content/uploads/2017/11/Kotel-pishhevarochnyj-elektricheskij-KE-150TS-fgr46y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133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i.simpalsmedia.com/999.md/BoardImages/900x900/c0f063e21806077da0cf6b7aaba74bb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6876256" cy="6876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0375" y="404664"/>
            <a:ext cx="7207969" cy="216024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/>
              <a:t>	</a:t>
            </a:r>
            <a:r>
              <a:rPr lang="ru-RU" sz="2800" b="1" dirty="0" err="1"/>
              <a:t>Сосисковарки</a:t>
            </a:r>
            <a:r>
              <a:rPr lang="ru-RU" sz="2800" b="1" i="1" dirty="0"/>
              <a:t> </a:t>
            </a:r>
            <a:r>
              <a:rPr lang="ru-RU" sz="2800" dirty="0"/>
              <a:t>призначені для варіння сосисок і </a:t>
            </a:r>
            <a:r>
              <a:rPr lang="ru-RU" sz="2800" dirty="0" err="1"/>
              <a:t>сардельок</a:t>
            </a:r>
            <a:r>
              <a:rPr lang="ru-RU" sz="2800" dirty="0"/>
              <a:t> і підтримання їх у </a:t>
            </a:r>
            <a:r>
              <a:rPr lang="ru-RU" sz="2800" dirty="0" err="1"/>
              <a:t>гарячому</a:t>
            </a:r>
            <a:r>
              <a:rPr lang="ru-RU" sz="2800" dirty="0"/>
              <a:t> стані в процесі </a:t>
            </a:r>
            <a:r>
              <a:rPr lang="ru-RU" sz="2800" dirty="0" err="1"/>
              <a:t>реалізації</a:t>
            </a:r>
            <a:r>
              <a:rPr lang="ru-RU" sz="2800" dirty="0"/>
              <a:t> . </a:t>
            </a:r>
            <a:r>
              <a:rPr lang="ru-RU" sz="2800" dirty="0" err="1"/>
              <a:t>Сосисковарки</a:t>
            </a:r>
            <a:r>
              <a:rPr lang="ru-RU" sz="2800" dirty="0"/>
              <a:t> </a:t>
            </a:r>
            <a:r>
              <a:rPr lang="ru-RU" sz="2800" dirty="0" err="1"/>
              <a:t>випускаються</a:t>
            </a:r>
            <a:r>
              <a:rPr lang="ru-RU" sz="2800" dirty="0"/>
              <a:t> </a:t>
            </a:r>
            <a:r>
              <a:rPr lang="ru-RU" sz="2800" dirty="0" err="1"/>
              <a:t>двох</a:t>
            </a:r>
            <a:r>
              <a:rPr lang="ru-RU" sz="2800" dirty="0"/>
              <a:t> видів: для </a:t>
            </a:r>
            <a:r>
              <a:rPr lang="ru-RU" sz="2800" dirty="0" err="1"/>
              <a:t>відварювання</a:t>
            </a:r>
            <a:r>
              <a:rPr lang="ru-RU" sz="2800" dirty="0"/>
              <a:t> в воді та на пару. </a:t>
            </a:r>
          </a:p>
        </p:txBody>
      </p:sp>
      <p:sp>
        <p:nvSpPr>
          <p:cNvPr id="22530" name="AutoShape 2" descr="https://ams3.digitaloceanspaces.com/festutstyr-no/wp-content/uploads/2019/05/16161119/4629_73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2" name="Picture 4" descr="https://ams3.digitaloceanspaces.com/festutstyr-no/wp-content/uploads/2019/05/16161119/4629_7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790056"/>
            <a:ext cx="4067944" cy="4067944"/>
          </a:xfrm>
          <a:prstGeom prst="rect">
            <a:avLst/>
          </a:prstGeom>
          <a:noFill/>
        </p:spPr>
      </p:pic>
      <p:pic>
        <p:nvPicPr>
          <p:cNvPr id="22534" name="Picture 6" descr="http://torgonline.com.ua/media/images/%D0%9A%D0%98%D0%99-%D0%92-%D0%A4%D0%A1-2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24945"/>
            <a:ext cx="5115374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https://centur.com.ua/image/cache/data/product/product-188297385/sosiskovarka-bartscher-a120407-750x7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6" name="Picture 4" descr="https://i2.cdscdn.com/pdt2/0/3/0/1/700x700/sar4017337172030/rw/machine-a-hot-dog-cs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76672"/>
            <a:ext cx="6190828" cy="61908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https://media.ox.ee/pictures/scaled/0d/0d/b/1196730_800x600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395" y="692696"/>
            <a:ext cx="4067605" cy="616530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4619195" cy="619268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i="1" dirty="0"/>
              <a:t>	</a:t>
            </a:r>
            <a:r>
              <a:rPr lang="ru-RU" sz="12800" b="1" dirty="0"/>
              <a:t>Рисоварки – </a:t>
            </a:r>
            <a:r>
              <a:rPr lang="ru-RU" sz="12800" dirty="0"/>
              <a:t>це</a:t>
            </a:r>
            <a:r>
              <a:rPr lang="ru-RU" sz="12800" b="1" dirty="0"/>
              <a:t> </a:t>
            </a:r>
            <a:r>
              <a:rPr lang="ru-RU" sz="12800" dirty="0"/>
              <a:t>варильні електричні апарати з робочою ємністю, в яку вставляється інша - з’ємна (з антипригарним покриттям). Після завершення варіння апарат автоматично відключається і переходить в режим підтримання продукту в розігрітому стані.</a:t>
            </a:r>
          </a:p>
        </p:txBody>
      </p:sp>
      <p:sp>
        <p:nvSpPr>
          <p:cNvPr id="25604" name="AutoShape 4" descr="https://media.ox.ee/pictures/scaled/0d/0d/b/1196730_800x600_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s://admin.abc.sm/upload/1751/catalogodinamico/categorie/cat_3783_144727DELICE-NERA-CIOCCOLATIERA-CON-PRODOT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37933"/>
            <a:ext cx="3672408" cy="612006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3848" y="476672"/>
            <a:ext cx="5940152" cy="63813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/>
              <a:t>    Шоколадоварки </a:t>
            </a:r>
            <a:r>
              <a:rPr lang="ru-RU" sz="3200" dirty="0"/>
              <a:t>«шоколатьєре» призначені для приготування та відпускання гарячого шоколаду. Конструктивно апарати виготовляють з прямим нагріванням та на водяній </a:t>
            </a:r>
            <a:r>
              <a:rPr lang="ru-RU" sz="3200" dirty="0" err="1"/>
              <a:t>бані</a:t>
            </a:r>
            <a:r>
              <a:rPr lang="ru-RU" sz="3200" dirty="0"/>
              <a:t>, </a:t>
            </a:r>
            <a:r>
              <a:rPr lang="ru-RU" sz="3200" dirty="0" err="1"/>
              <a:t>ємностями</a:t>
            </a:r>
            <a:r>
              <a:rPr lang="ru-RU" sz="3200" dirty="0"/>
              <a:t> з </a:t>
            </a:r>
            <a:r>
              <a:rPr lang="ru-RU" sz="3200" dirty="0" err="1"/>
              <a:t>нержавіючої</a:t>
            </a:r>
            <a:r>
              <a:rPr lang="ru-RU" sz="3200" dirty="0"/>
              <a:t> </a:t>
            </a:r>
            <a:r>
              <a:rPr lang="ru-RU" sz="3200" dirty="0" err="1"/>
              <a:t>сталі</a:t>
            </a:r>
            <a:r>
              <a:rPr lang="ru-RU" sz="3200" dirty="0"/>
              <a:t> або </a:t>
            </a:r>
            <a:r>
              <a:rPr lang="ru-RU" sz="3200" dirty="0" err="1"/>
              <a:t>прозорим</a:t>
            </a:r>
            <a:r>
              <a:rPr lang="ru-RU" sz="3200" dirty="0"/>
              <a:t> стаканом.</a:t>
            </a:r>
          </a:p>
          <a:p>
            <a:pPr>
              <a:buNone/>
            </a:pPr>
            <a:endParaRPr lang="ru-RU" sz="3200" dirty="0"/>
          </a:p>
        </p:txBody>
      </p:sp>
      <p:sp>
        <p:nvSpPr>
          <p:cNvPr id="26626" name="AutoShape 2" descr="https://admin.abc.sm/upload/1751/catalogodinamico/categorie/cat_3783_144727DELICE-NERA-CIOCCOLATIERA-CON-PRODOT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Шоколадні фонтани</a:t>
            </a:r>
            <a:endParaRPr lang="ru-RU" dirty="0"/>
          </a:p>
        </p:txBody>
      </p:sp>
      <p:sp>
        <p:nvSpPr>
          <p:cNvPr id="27654" name="AutoShape 6" descr="https://www.domvelesa.ru/upload/imager/98f0e589f023b875fe71c61ca7c431c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6" name="AutoShape 8" descr="https://2.allegroimg.com/original/01f7d0/c32a94d74d4da1bbe7a66b7f97c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8" name="AutoShape 10" descr="https://2.allegroimg.com/original/01f7d0/c32a94d74d4da1bbe7a66b7f97c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60" name="AutoShape 12" descr="https://2.allegroimg.com/original/01f7d0/c32a94d74d4da1bbe7a66b7f97c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62" name="Picture 14" descr="https://ae01.alicdn.com/kf/HTB1A3WFdjfguuRjSszcq6zb7FXaD/D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12776"/>
            <a:ext cx="6264696" cy="52401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4483174" cy="579350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i="1" dirty="0"/>
              <a:t>	</a:t>
            </a:r>
            <a:r>
              <a:rPr lang="ru-RU" sz="3200" b="1" i="1" dirty="0"/>
              <a:t>Апарати для приготування яєць </a:t>
            </a:r>
            <a:r>
              <a:rPr lang="ru-RU" sz="3200" dirty="0"/>
              <a:t>забезпечують варіння продукту в воді чи в середовищі вологої насиченої пари. В залежності від моделі одночасне завантаження апарату може складати від 10 до 48 яєць. Тривалість варіння складає 5…10 хвилин і контролюється таймером</a:t>
            </a:r>
            <a:r>
              <a:rPr lang="ru-RU" dirty="0"/>
              <a:t>.</a:t>
            </a:r>
          </a:p>
        </p:txBody>
      </p:sp>
      <p:pic>
        <p:nvPicPr>
          <p:cNvPr id="28674" name="Picture 2" descr="https://studfile.net/html/2706/1035/html_FrY4WWRUzp.c5Ww/img-hNQe_Q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0"/>
            <a:ext cx="3448050" cy="4000501"/>
          </a:xfrm>
          <a:prstGeom prst="rect">
            <a:avLst/>
          </a:prstGeom>
          <a:noFill/>
        </p:spPr>
      </p:pic>
      <p:pic>
        <p:nvPicPr>
          <p:cNvPr id="28676" name="Picture 4" descr="https://www.jakartanotebook.com/images/products/72/63/14645/3/electric-egg-cooker-boiler-white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933056"/>
            <a:ext cx="2736304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1"/>
            <a:ext cx="6707088" cy="115212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Схема харчоварильного котла з </a:t>
            </a:r>
          </a:p>
          <a:p>
            <a:pPr algn="ctr">
              <a:buNone/>
            </a:pPr>
            <a:r>
              <a:rPr lang="ru-RU" sz="3200" b="1" dirty="0">
                <a:solidFill>
                  <a:srgbClr val="FF0000"/>
                </a:solidFill>
              </a:rPr>
              <a:t>прямим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 способом нагрівання</a:t>
            </a:r>
          </a:p>
        </p:txBody>
      </p:sp>
      <p:pic>
        <p:nvPicPr>
          <p:cNvPr id="18434" name="Picture 2" descr="http://ok-t.ru/studopedia/baza8/248053094165.files/image002.jpg"/>
          <p:cNvPicPr>
            <a:picLocks noChangeAspect="1" noChangeArrowheads="1"/>
          </p:cNvPicPr>
          <p:nvPr/>
        </p:nvPicPr>
        <p:blipFill>
          <a:blip r:embed="rId2" cstate="print"/>
          <a:srcRect r="52500"/>
          <a:stretch>
            <a:fillRect/>
          </a:stretch>
        </p:blipFill>
        <p:spPr bwMode="auto">
          <a:xfrm>
            <a:off x="2843808" y="1700808"/>
            <a:ext cx="3096344" cy="32365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10800000" flipV="1">
            <a:off x="683568" y="4762787"/>
            <a:ext cx="77768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/>
              <a:t>1 </a:t>
            </a:r>
            <a:r>
              <a:rPr lang="ru-RU" sz="2800" dirty="0"/>
              <a:t>— </a:t>
            </a:r>
            <a:r>
              <a:rPr lang="ru-RU" sz="2800" dirty="0" err="1"/>
              <a:t>електронагрівальний</a:t>
            </a:r>
            <a:r>
              <a:rPr lang="ru-RU" sz="2800" dirty="0"/>
              <a:t> </a:t>
            </a:r>
            <a:r>
              <a:rPr lang="ru-RU" sz="2800" dirty="0" err="1"/>
              <a:t>елемент</a:t>
            </a:r>
            <a:r>
              <a:rPr lang="ru-RU" sz="2800" dirty="0"/>
              <a:t>; </a:t>
            </a:r>
          </a:p>
          <a:p>
            <a:r>
              <a:rPr lang="ru-RU" sz="2800" i="1" dirty="0"/>
              <a:t>2 </a:t>
            </a:r>
            <a:r>
              <a:rPr lang="ru-RU" sz="2800" dirty="0"/>
              <a:t>- варильна посудина; </a:t>
            </a:r>
            <a:r>
              <a:rPr lang="ru-RU" sz="2800" i="1" dirty="0"/>
              <a:t>3 </a:t>
            </a:r>
            <a:r>
              <a:rPr lang="ru-RU" sz="2800" dirty="0"/>
              <a:t>- кришка; </a:t>
            </a:r>
          </a:p>
          <a:p>
            <a:r>
              <a:rPr lang="ru-RU" sz="2800" i="1" dirty="0"/>
              <a:t>4 </a:t>
            </a:r>
            <a:r>
              <a:rPr lang="ru-RU" sz="2800" dirty="0"/>
              <a:t>- </a:t>
            </a:r>
            <a:r>
              <a:rPr lang="ru-RU" sz="2800" dirty="0" err="1"/>
              <a:t>теплоізоляція</a:t>
            </a:r>
            <a:r>
              <a:rPr lang="ru-RU" sz="2800" dirty="0"/>
              <a:t>; </a:t>
            </a:r>
          </a:p>
          <a:p>
            <a:r>
              <a:rPr lang="ru-RU" sz="2800" i="1" dirty="0"/>
              <a:t>5 - </a:t>
            </a:r>
            <a:r>
              <a:rPr lang="ru-RU" sz="2800" dirty="0" err="1"/>
              <a:t>зливний</a:t>
            </a:r>
            <a:r>
              <a:rPr lang="ru-RU" sz="2800" dirty="0"/>
              <a:t> кран; </a:t>
            </a:r>
            <a:r>
              <a:rPr lang="ru-RU" sz="2800" i="1" dirty="0"/>
              <a:t>6 - </a:t>
            </a:r>
            <a:r>
              <a:rPr lang="ru-RU" sz="2800" dirty="0"/>
              <a:t>основа;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7"/>
            <a:ext cx="5770984" cy="100811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i="1" dirty="0"/>
              <a:t>	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Харчоварильний котел з </a:t>
            </a:r>
            <a:r>
              <a:rPr lang="ru-RU" sz="3600" b="1" dirty="0">
                <a:solidFill>
                  <a:srgbClr val="FF0000"/>
                </a:solidFill>
              </a:rPr>
              <a:t>непрямим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 нагріванням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 descr="https://konspekta.net/studopediaorg/baza4/765793091386.files/image07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11300"/>
            <a:ext cx="8352928" cy="50860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1029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7"/>
            <a:ext cx="8075240" cy="626469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i="1" dirty="0"/>
              <a:t>	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Будова харчоварильного котла з </a:t>
            </a:r>
            <a:r>
              <a:rPr lang="ru-RU" sz="3600" b="1" dirty="0">
                <a:solidFill>
                  <a:srgbClr val="FF0000"/>
                </a:solidFill>
              </a:rPr>
              <a:t>непрямим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 нагріванням</a:t>
            </a:r>
          </a:p>
          <a:p>
            <a:pPr>
              <a:spcBef>
                <a:spcPts val="0"/>
              </a:spcBef>
              <a:buNone/>
            </a:pPr>
            <a:r>
              <a:rPr lang="ru-RU" sz="2800" u="sng" dirty="0">
                <a:solidFill>
                  <a:schemeClr val="tx1"/>
                </a:solidFill>
              </a:rPr>
              <a:t>а – стаціонарний, б – перекидний</a:t>
            </a:r>
          </a:p>
          <a:p>
            <a:pPr>
              <a:spcBef>
                <a:spcPts val="0"/>
              </a:spcBef>
              <a:buNone/>
            </a:pPr>
            <a:r>
              <a:rPr lang="ru-RU" sz="2800" dirty="0">
                <a:solidFill>
                  <a:schemeClr val="tx1"/>
                </a:solidFill>
              </a:rPr>
              <a:t>1- варильна ємність</a:t>
            </a:r>
          </a:p>
          <a:p>
            <a:pPr>
              <a:spcBef>
                <a:spcPts val="0"/>
              </a:spcBef>
              <a:buNone/>
            </a:pPr>
            <a:r>
              <a:rPr lang="ru-RU" sz="2800" dirty="0">
                <a:solidFill>
                  <a:schemeClr val="tx1"/>
                </a:solidFill>
              </a:rPr>
              <a:t>2 – пароводяна сорочка</a:t>
            </a:r>
          </a:p>
          <a:p>
            <a:pPr>
              <a:spcBef>
                <a:spcPts val="0"/>
              </a:spcBef>
              <a:buNone/>
            </a:pPr>
            <a:r>
              <a:rPr lang="ru-RU" sz="2800" dirty="0">
                <a:solidFill>
                  <a:schemeClr val="tx1"/>
                </a:solidFill>
              </a:rPr>
              <a:t>3 – затискачі</a:t>
            </a:r>
          </a:p>
          <a:p>
            <a:pPr>
              <a:spcBef>
                <a:spcPts val="0"/>
              </a:spcBef>
              <a:buNone/>
            </a:pPr>
            <a:r>
              <a:rPr lang="ru-RU" sz="2800" dirty="0">
                <a:solidFill>
                  <a:schemeClr val="tx1"/>
                </a:solidFill>
              </a:rPr>
              <a:t>4 – клапан-</a:t>
            </a:r>
            <a:r>
              <a:rPr lang="ru-RU" sz="2800" dirty="0" err="1">
                <a:solidFill>
                  <a:schemeClr val="tx1"/>
                </a:solidFill>
              </a:rPr>
              <a:t>турбінка</a:t>
            </a:r>
            <a:endParaRPr lang="ru-RU" sz="28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-RU" sz="2800" dirty="0">
                <a:solidFill>
                  <a:schemeClr val="tx1"/>
                </a:solidFill>
              </a:rPr>
              <a:t>5 – кришка з противагою та прокладкою</a:t>
            </a:r>
          </a:p>
          <a:p>
            <a:pPr>
              <a:spcBef>
                <a:spcPts val="0"/>
              </a:spcBef>
              <a:buNone/>
            </a:pPr>
            <a:r>
              <a:rPr lang="ru-RU" sz="2800" dirty="0">
                <a:solidFill>
                  <a:schemeClr val="tx1"/>
                </a:solidFill>
              </a:rPr>
              <a:t>6 – запобіжний клапан</a:t>
            </a:r>
          </a:p>
          <a:p>
            <a:pPr>
              <a:spcBef>
                <a:spcPts val="0"/>
              </a:spcBef>
              <a:buNone/>
            </a:pPr>
            <a:r>
              <a:rPr lang="ru-RU" sz="2800" dirty="0">
                <a:solidFill>
                  <a:schemeClr val="tx1"/>
                </a:solidFill>
              </a:rPr>
              <a:t>7 – маноментр</a:t>
            </a:r>
          </a:p>
          <a:p>
            <a:pPr>
              <a:spcBef>
                <a:spcPts val="0"/>
              </a:spcBef>
              <a:buNone/>
            </a:pPr>
            <a:r>
              <a:rPr lang="ru-RU" sz="2800" dirty="0">
                <a:solidFill>
                  <a:schemeClr val="tx1"/>
                </a:solidFill>
              </a:rPr>
              <a:t>8 – воронка</a:t>
            </a:r>
          </a:p>
          <a:p>
            <a:pPr>
              <a:spcBef>
                <a:spcPts val="0"/>
              </a:spcBef>
              <a:buNone/>
            </a:pPr>
            <a:r>
              <a:rPr lang="ru-RU" sz="2800" dirty="0">
                <a:solidFill>
                  <a:schemeClr val="tx1"/>
                </a:solidFill>
              </a:rPr>
              <a:t>9 – поворотний механізм</a:t>
            </a:r>
          </a:p>
          <a:p>
            <a:pPr>
              <a:spcBef>
                <a:spcPts val="0"/>
              </a:spcBef>
              <a:buNone/>
            </a:pPr>
            <a:r>
              <a:rPr lang="ru-RU" sz="2800" dirty="0">
                <a:solidFill>
                  <a:schemeClr val="tx1"/>
                </a:solidFill>
              </a:rPr>
              <a:t>10 – станина</a:t>
            </a:r>
          </a:p>
          <a:p>
            <a:pPr>
              <a:spcBef>
                <a:spcPts val="0"/>
              </a:spcBef>
              <a:buNone/>
            </a:pPr>
            <a:r>
              <a:rPr lang="ru-RU" sz="2800" dirty="0">
                <a:solidFill>
                  <a:schemeClr val="tx1"/>
                </a:solidFill>
              </a:rPr>
              <a:t>11 – парогенератор</a:t>
            </a:r>
          </a:p>
          <a:p>
            <a:pPr>
              <a:spcBef>
                <a:spcPts val="0"/>
              </a:spcBef>
              <a:buNone/>
            </a:pPr>
            <a:r>
              <a:rPr lang="ru-RU" sz="2800" dirty="0">
                <a:solidFill>
                  <a:schemeClr val="tx1"/>
                </a:solidFill>
              </a:rPr>
              <a:t>12 – теплова ізоляція</a:t>
            </a:r>
          </a:p>
          <a:p>
            <a:pPr>
              <a:spcBef>
                <a:spcPts val="0"/>
              </a:spcBef>
              <a:buNone/>
            </a:pPr>
            <a:r>
              <a:rPr lang="ru-RU" sz="2800" dirty="0">
                <a:solidFill>
                  <a:schemeClr val="tx1"/>
                </a:solidFill>
              </a:rPr>
              <a:t>13 – кран для зливання рідини</a:t>
            </a:r>
          </a:p>
          <a:p>
            <a:pPr>
              <a:spcBef>
                <a:spcPts val="0"/>
              </a:spcBef>
              <a:buNone/>
            </a:pPr>
            <a:r>
              <a:rPr lang="ru-RU" sz="2800" dirty="0">
                <a:solidFill>
                  <a:schemeClr val="tx1"/>
                </a:solidFill>
              </a:rPr>
              <a:t>14 – захисна сітка</a:t>
            </a:r>
          </a:p>
          <a:p>
            <a:pPr>
              <a:spcBef>
                <a:spcPts val="0"/>
              </a:spcBef>
              <a:buNone/>
            </a:pPr>
            <a:r>
              <a:rPr lang="ru-RU" sz="2800" dirty="0">
                <a:solidFill>
                  <a:schemeClr val="tx1"/>
                </a:solidFill>
              </a:rPr>
              <a:t>15 – кран для зливання рідини і випуску повітря</a:t>
            </a:r>
          </a:p>
        </p:txBody>
      </p:sp>
    </p:spTree>
    <p:extLst>
      <p:ext uri="{BB962C8B-B14F-4D97-AF65-F5344CB8AC3E}">
        <p14:creationId xmlns:p14="http://schemas.microsoft.com/office/powerpoint/2010/main" val="237599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363272" cy="5649491"/>
          </a:xfrm>
        </p:spPr>
        <p:txBody>
          <a:bodyPr/>
          <a:lstStyle/>
          <a:p>
            <a:pPr algn="just">
              <a:buNone/>
            </a:pPr>
            <a:r>
              <a:rPr lang="ru-RU" dirty="0"/>
              <a:t>	</a:t>
            </a:r>
            <a:r>
              <a:rPr lang="ru-RU" sz="3200" dirty="0"/>
              <a:t> Устаткування, яке </a:t>
            </a:r>
            <a:r>
              <a:rPr lang="ru-RU" sz="3200" dirty="0" err="1"/>
              <a:t>призначене</a:t>
            </a:r>
            <a:r>
              <a:rPr lang="ru-RU" sz="3200" dirty="0"/>
              <a:t> для </a:t>
            </a:r>
            <a:r>
              <a:rPr lang="ru-RU" sz="3200" dirty="0" err="1"/>
              <a:t>виконання</a:t>
            </a:r>
            <a:r>
              <a:rPr lang="ru-RU" sz="3200" dirty="0"/>
              <a:t> </a:t>
            </a:r>
            <a:r>
              <a:rPr lang="ru-RU" sz="3200" dirty="0" err="1"/>
              <a:t>варильних</a:t>
            </a:r>
            <a:r>
              <a:rPr lang="ru-RU" sz="3200" dirty="0"/>
              <a:t> процесів - </a:t>
            </a:r>
            <a:r>
              <a:rPr lang="ru-RU" sz="3200" dirty="0" err="1"/>
              <a:t>це</a:t>
            </a:r>
            <a:r>
              <a:rPr lang="ru-RU" sz="3200" dirty="0"/>
              <a:t> </a:t>
            </a:r>
            <a:r>
              <a:rPr lang="ru-RU" sz="3200" dirty="0" err="1"/>
              <a:t>харчоварильні</a:t>
            </a:r>
            <a:r>
              <a:rPr lang="ru-RU" sz="3200" dirty="0"/>
              <a:t> </a:t>
            </a:r>
            <a:r>
              <a:rPr lang="ru-RU" sz="3200" dirty="0" err="1"/>
              <a:t>котли</a:t>
            </a:r>
            <a:r>
              <a:rPr lang="ru-RU" sz="3200" dirty="0"/>
              <a:t>, </a:t>
            </a:r>
            <a:r>
              <a:rPr lang="ru-RU" sz="3200" dirty="0" err="1"/>
              <a:t>кавоварки</a:t>
            </a:r>
            <a:r>
              <a:rPr lang="ru-RU" sz="3200" dirty="0"/>
              <a:t>, </a:t>
            </a:r>
            <a:r>
              <a:rPr lang="ru-RU" sz="3200" dirty="0" err="1"/>
              <a:t>сосисковарки</a:t>
            </a:r>
            <a:r>
              <a:rPr lang="ru-RU" sz="3200" dirty="0"/>
              <a:t>, </a:t>
            </a:r>
            <a:r>
              <a:rPr lang="ru-RU" sz="3200" dirty="0" err="1"/>
              <a:t>пароварильні</a:t>
            </a:r>
            <a:r>
              <a:rPr lang="ru-RU" sz="3200" dirty="0"/>
              <a:t> шафи, </a:t>
            </a:r>
            <a:r>
              <a:rPr lang="ru-RU" sz="3200" dirty="0" err="1"/>
              <a:t>пастакукери</a:t>
            </a:r>
            <a:r>
              <a:rPr lang="ru-RU" sz="3200" dirty="0"/>
              <a:t> (для варіння макаронів, </a:t>
            </a:r>
            <a:r>
              <a:rPr lang="ru-RU" sz="3200" dirty="0" err="1"/>
              <a:t>пельменів</a:t>
            </a:r>
            <a:r>
              <a:rPr lang="ru-RU" sz="3200" dirty="0"/>
              <a:t> тощо).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4168A47-3557-48B3-BB85-EB5DE52F3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36" y="3748157"/>
            <a:ext cx="9144000" cy="237800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7"/>
            <a:ext cx="8075240" cy="62646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/>
              <a:t>	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Будова харчоварильного котла з </a:t>
            </a:r>
            <a:r>
              <a:rPr lang="ru-RU" sz="3600" b="1" dirty="0">
                <a:solidFill>
                  <a:srgbClr val="FF0000"/>
                </a:solidFill>
              </a:rPr>
              <a:t>непрямим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 нагріванням</a:t>
            </a:r>
          </a:p>
          <a:p>
            <a:pPr>
              <a:spcBef>
                <a:spcPts val="0"/>
              </a:spcBef>
              <a:buNone/>
            </a:pPr>
            <a:r>
              <a:rPr lang="ru-RU" sz="2800" dirty="0">
                <a:solidFill>
                  <a:schemeClr val="tx1"/>
                </a:solidFill>
              </a:rPr>
              <a:t>а – стаціонарний, б – перекидний</a:t>
            </a:r>
          </a:p>
        </p:txBody>
      </p:sp>
      <p:pic>
        <p:nvPicPr>
          <p:cNvPr id="4" name="Рисунок 3" descr="https://konspekta.net/studopediaorg/baza4/765793091386.files/image07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097835"/>
            <a:ext cx="4248472" cy="4405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konspekta.net/studopediaorg/baza4/765793091386.files/image07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97835"/>
            <a:ext cx="3538736" cy="4499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06021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7"/>
            <a:ext cx="8435280" cy="6264695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i="1" dirty="0"/>
              <a:t>	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Принцип роботи харчоварильного котла з </a:t>
            </a:r>
            <a:r>
              <a:rPr lang="ru-RU" sz="3600" b="1" dirty="0">
                <a:solidFill>
                  <a:srgbClr val="FF0000"/>
                </a:solidFill>
              </a:rPr>
              <a:t>непрямим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 нагріванням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Залита в парогенератор 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кип'ячена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вода нагрівається тенами до кипіння й частково перетворюється на насичену пару, яка заповнює весь простір пароводяної сорочки, і, доторкаючись до стінок варильного котла, конденсується, виділяючи при цьому велику кількість тепла, за рахунок чого відбувається нагрівання продуктів у варильному котлі. Конденсат стікає в парогенератор й знову перетворюється на пару.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8253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7"/>
            <a:ext cx="8784976" cy="62646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/>
              <a:t>	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Правила експлуатації харчоварильного котла</a:t>
            </a:r>
          </a:p>
          <a:p>
            <a:pPr marL="514350" indent="-514350">
              <a:buAutoNum type="arabicPeriod"/>
            </a:pPr>
            <a:r>
              <a:rPr lang="ru-RU" sz="3200" dirty="0">
                <a:solidFill>
                  <a:schemeClr val="tx1"/>
                </a:solidFill>
              </a:rPr>
              <a:t>Перевірити готовність до роботи.</a:t>
            </a:r>
          </a:p>
          <a:p>
            <a:pPr marL="514350" indent="-514350">
              <a:buAutoNum type="arabicPeriod"/>
            </a:pPr>
            <a:r>
              <a:rPr lang="ru-RU" sz="3200" dirty="0">
                <a:solidFill>
                  <a:schemeClr val="tx1"/>
                </a:solidFill>
              </a:rPr>
              <a:t>В пароводяну сорочку через наповнюваль-ну лійку доливають кип</a:t>
            </a:r>
            <a:r>
              <a:rPr lang="en-US" sz="3200" dirty="0">
                <a:solidFill>
                  <a:schemeClr val="tx1"/>
                </a:solidFill>
              </a:rPr>
              <a:t>’</a:t>
            </a:r>
            <a:r>
              <a:rPr lang="ru-RU" sz="3200" dirty="0">
                <a:solidFill>
                  <a:schemeClr val="tx1"/>
                </a:solidFill>
              </a:rPr>
              <a:t>ячену воду до тих пір, поки не виливатиметься через відкритий кран рівня. (</a:t>
            </a:r>
            <a:r>
              <a:rPr lang="ru-RU" sz="3200" i="1" dirty="0">
                <a:solidFill>
                  <a:schemeClr val="tx1"/>
                </a:solidFill>
              </a:rPr>
              <a:t>Під час першого пуску котла в його сорочку заливають 7-8 л кип</a:t>
            </a:r>
            <a:r>
              <a:rPr lang="en-US" sz="3200" i="1" dirty="0">
                <a:solidFill>
                  <a:schemeClr val="tx1"/>
                </a:solidFill>
              </a:rPr>
              <a:t>’</a:t>
            </a:r>
            <a:r>
              <a:rPr lang="ru-RU" sz="3200" i="1" dirty="0">
                <a:solidFill>
                  <a:schemeClr val="tx1"/>
                </a:solidFill>
              </a:rPr>
              <a:t>яченої відстояної протягом 24 год. води).</a:t>
            </a:r>
          </a:p>
          <a:p>
            <a:pPr marL="0" indent="0">
              <a:buNone/>
            </a:pPr>
            <a:endParaRPr lang="ru-RU" sz="3200" dirty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4893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7"/>
            <a:ext cx="8503092" cy="626469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i="1" dirty="0"/>
              <a:t>	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Автоматичний захист тенів від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«сухого ходу»</a:t>
            </a:r>
          </a:p>
          <a:p>
            <a:pPr algn="ctr">
              <a:spcBef>
                <a:spcPts val="0"/>
              </a:spcBef>
              <a:buNone/>
            </a:pP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3200" dirty="0">
                <a:solidFill>
                  <a:schemeClr val="tx1"/>
                </a:solidFill>
              </a:rPr>
              <a:t>При недостатньому рівні води в парогенераторі та водяній сорочці</a:t>
            </a:r>
          </a:p>
          <a:p>
            <a:pPr marL="0" indent="0" algn="just">
              <a:buNone/>
            </a:pPr>
            <a:endParaRPr lang="ru-RU" sz="32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3200" dirty="0">
                <a:solidFill>
                  <a:schemeClr val="tx1"/>
                </a:solidFill>
              </a:rPr>
              <a:t>Якщо перед роботою в сорочку не залита вода</a:t>
            </a:r>
          </a:p>
          <a:p>
            <a:pPr marL="0" indent="0" algn="just">
              <a:buNone/>
            </a:pPr>
            <a:endParaRPr lang="ru-RU" sz="3200" dirty="0">
              <a:solidFill>
                <a:schemeClr val="tx1"/>
              </a:solidFill>
            </a:endParaRPr>
          </a:p>
          <a:p>
            <a:pPr marL="514350" indent="-514350" algn="ctr">
              <a:buAutoNum type="arabicPeriod"/>
            </a:pP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7668" y="1412776"/>
            <a:ext cx="849694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/>
              <a:t>відключає тени котла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068960"/>
            <a:ext cx="850309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/>
              <a:t>усуває можливість ввімкнення котла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869159"/>
            <a:ext cx="8503092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/>
              <a:t>в обох випадках на передній панелі загорається сигнальна лампа </a:t>
            </a:r>
          </a:p>
          <a:p>
            <a:pPr algn="ctr"/>
            <a:r>
              <a:rPr lang="uk-UA" sz="3600" dirty="0"/>
              <a:t>«немає води»</a:t>
            </a:r>
          </a:p>
        </p:txBody>
      </p:sp>
    </p:spTree>
    <p:extLst>
      <p:ext uri="{BB962C8B-B14F-4D97-AF65-F5344CB8AC3E}">
        <p14:creationId xmlns:p14="http://schemas.microsoft.com/office/powerpoint/2010/main" val="33769504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7"/>
            <a:ext cx="8784976" cy="626469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i="1" dirty="0"/>
              <a:t>	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Правила експлуатації харчоварильного котла</a:t>
            </a:r>
          </a:p>
          <a:p>
            <a:pPr>
              <a:spcBef>
                <a:spcPts val="0"/>
              </a:spcBef>
              <a:buNone/>
            </a:pP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3200" dirty="0">
                <a:solidFill>
                  <a:schemeClr val="tx1"/>
                </a:solidFill>
              </a:rPr>
              <a:t>3. На </a:t>
            </a:r>
            <a:r>
              <a:rPr lang="ru-RU" sz="3200" dirty="0" err="1">
                <a:solidFill>
                  <a:schemeClr val="tx1"/>
                </a:solidFill>
              </a:rPr>
              <a:t>електроконтактному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200" dirty="0" err="1">
                <a:solidFill>
                  <a:schemeClr val="tx1"/>
                </a:solidFill>
              </a:rPr>
              <a:t>манометрі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встановлюють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межі</a:t>
            </a:r>
            <a:endParaRPr lang="ru-RU" sz="32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верхнього</a:t>
            </a:r>
            <a:r>
              <a:rPr lang="ru-RU" sz="3200" dirty="0">
                <a:solidFill>
                  <a:schemeClr val="tx1"/>
                </a:solidFill>
              </a:rPr>
              <a:t> та </a:t>
            </a:r>
            <a:r>
              <a:rPr lang="ru-RU" sz="3200" dirty="0" err="1">
                <a:solidFill>
                  <a:srgbClr val="FF0000"/>
                </a:solidFill>
              </a:rPr>
              <a:t>нижнього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тиску</a:t>
            </a:r>
            <a:r>
              <a:rPr lang="ru-RU" sz="3200" dirty="0">
                <a:solidFill>
                  <a:schemeClr val="tx1"/>
                </a:solidFill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200" dirty="0">
                <a:solidFill>
                  <a:schemeClr val="tx1"/>
                </a:solidFill>
              </a:rPr>
              <a:t>4. Після </a:t>
            </a:r>
            <a:r>
              <a:rPr lang="ru-RU" sz="3200" dirty="0" err="1">
                <a:solidFill>
                  <a:schemeClr val="tx1"/>
                </a:solidFill>
              </a:rPr>
              <a:t>включення</a:t>
            </a:r>
            <a:r>
              <a:rPr lang="ru-RU" sz="3200" dirty="0">
                <a:solidFill>
                  <a:schemeClr val="tx1"/>
                </a:solidFill>
              </a:rPr>
              <a:t> котла </a:t>
            </a:r>
            <a:r>
              <a:rPr lang="ru-RU" sz="3200" dirty="0" err="1">
                <a:solidFill>
                  <a:schemeClr val="tx1"/>
                </a:solidFill>
              </a:rPr>
              <a:t>пакетний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перемикач</a:t>
            </a:r>
            <a:r>
              <a:rPr lang="ru-RU" sz="3200" dirty="0">
                <a:solidFill>
                  <a:schemeClr val="tx1"/>
                </a:solidFill>
              </a:rPr>
              <a:t> режимів роботи </a:t>
            </a:r>
            <a:r>
              <a:rPr lang="ru-RU" sz="3200" dirty="0" err="1">
                <a:solidFill>
                  <a:schemeClr val="tx1"/>
                </a:solidFill>
              </a:rPr>
              <a:t>встановлюють</a:t>
            </a:r>
            <a:r>
              <a:rPr lang="ru-RU" sz="3200" dirty="0">
                <a:solidFill>
                  <a:schemeClr val="tx1"/>
                </a:solidFill>
              </a:rPr>
              <a:t> у </a:t>
            </a:r>
            <a:r>
              <a:rPr lang="ru-RU" sz="3200" dirty="0" err="1">
                <a:solidFill>
                  <a:srgbClr val="FF0000"/>
                </a:solidFill>
              </a:rPr>
              <a:t>положення</a:t>
            </a:r>
            <a:r>
              <a:rPr lang="ru-RU" sz="3200" dirty="0">
                <a:solidFill>
                  <a:srgbClr val="FF0000"/>
                </a:solidFill>
              </a:rPr>
              <a:t> «І» або «ІІ».</a:t>
            </a:r>
          </a:p>
          <a:p>
            <a:pPr marL="0" indent="0">
              <a:buNone/>
            </a:pPr>
            <a:endParaRPr lang="ru-RU" sz="3200" dirty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https://konspekta.net/studopediaorg/baza4/765793091386.files/image07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92697"/>
            <a:ext cx="2808312" cy="25202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53023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7"/>
            <a:ext cx="8784976" cy="6264695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i="1" dirty="0"/>
              <a:t>	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Положення «І» – для варіння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супів</a:t>
            </a:r>
          </a:p>
          <a:p>
            <a:pPr algn="ctr">
              <a:spcBef>
                <a:spcPts val="0"/>
              </a:spcBef>
              <a:buNone/>
            </a:pP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buNone/>
            </a:pP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buNone/>
            </a:pP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3200" dirty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467544" y="1484784"/>
            <a:ext cx="6408712" cy="1800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/>
              <a:t> </a:t>
            </a:r>
            <a:r>
              <a:rPr lang="uk-UA" sz="3200" dirty="0"/>
              <a:t>розігрівання котла до величини верхнього тиску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2276872"/>
            <a:ext cx="45719" cy="457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800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467544" y="2924944"/>
            <a:ext cx="7560840" cy="2016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/>
              <a:t> автоматичне відключення значної частини електричної потужності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513263" y="4725144"/>
            <a:ext cx="8630737" cy="1872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/>
              <a:t>1/6 частина потужності забезпечує режим «тихого ходу»</a:t>
            </a:r>
          </a:p>
        </p:txBody>
      </p:sp>
    </p:spTree>
    <p:extLst>
      <p:ext uri="{BB962C8B-B14F-4D97-AF65-F5344CB8AC3E}">
        <p14:creationId xmlns:p14="http://schemas.microsoft.com/office/powerpoint/2010/main" val="42186962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7"/>
            <a:ext cx="8784976" cy="6264695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i="1" dirty="0"/>
              <a:t>	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Положення «ІІ» – для варіння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крупів, овочів, макаронів</a:t>
            </a:r>
          </a:p>
          <a:p>
            <a:pPr algn="ctr">
              <a:spcBef>
                <a:spcPts val="0"/>
              </a:spcBef>
              <a:buNone/>
            </a:pP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buNone/>
            </a:pP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buNone/>
            </a:pP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3200" dirty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467544" y="1484784"/>
            <a:ext cx="6408712" cy="1800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/>
              <a:t> </a:t>
            </a:r>
            <a:r>
              <a:rPr lang="uk-UA" sz="3200" dirty="0"/>
              <a:t>розгорання котла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2276872"/>
            <a:ext cx="45719" cy="457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800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467544" y="2924944"/>
            <a:ext cx="7560840" cy="2016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/>
              <a:t> повне відключення котла від електромережі 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513263" y="4725144"/>
            <a:ext cx="8630737" cy="1872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/>
              <a:t>продукти доварюються за рахунок тепла, акумульованого котлом</a:t>
            </a:r>
          </a:p>
        </p:txBody>
      </p:sp>
    </p:spTree>
    <p:extLst>
      <p:ext uri="{BB962C8B-B14F-4D97-AF65-F5344CB8AC3E}">
        <p14:creationId xmlns:p14="http://schemas.microsoft.com/office/powerpoint/2010/main" val="23674653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7"/>
            <a:ext cx="8784976" cy="62646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/>
              <a:t>	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Правила експлуатації харчоварильного котла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200" dirty="0">
                <a:solidFill>
                  <a:schemeClr val="tx1"/>
                </a:solidFill>
              </a:rPr>
              <a:t>5. Після заповнення котла продуктами та водою, </a:t>
            </a:r>
            <a:r>
              <a:rPr lang="ru-RU" sz="3200" dirty="0">
                <a:solidFill>
                  <a:srgbClr val="FF0000"/>
                </a:solidFill>
              </a:rPr>
              <a:t>накривають кришкою </a:t>
            </a:r>
            <a:r>
              <a:rPr lang="ru-RU" sz="3200" dirty="0">
                <a:solidFill>
                  <a:schemeClr val="tx1"/>
                </a:solidFill>
              </a:rPr>
              <a:t>і натискають кнопку «пуск». Загорається лампа «сильно»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200" dirty="0">
                <a:solidFill>
                  <a:schemeClr val="tx1"/>
                </a:solidFill>
              </a:rPr>
              <a:t>6. Для продувки пароводяної сорочки котла кран наповнювальної лійки залишають відкритим поки з лійки з</a:t>
            </a:r>
            <a:r>
              <a:rPr lang="en-US" sz="3200" dirty="0">
                <a:solidFill>
                  <a:schemeClr val="tx1"/>
                </a:solidFill>
              </a:rPr>
              <a:t>’</a:t>
            </a:r>
            <a:r>
              <a:rPr lang="ru-RU" sz="3200" dirty="0">
                <a:solidFill>
                  <a:schemeClr val="tx1"/>
                </a:solidFill>
              </a:rPr>
              <a:t>явиться щільна струмина пари, кран закривають.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200" dirty="0">
                <a:solidFill>
                  <a:schemeClr val="tx1"/>
                </a:solidFill>
              </a:rPr>
              <a:t>7. Після закінчення варіння натискають кнопку «стоп», обережно відкривають кришку, виймають вміст котла.</a:t>
            </a:r>
          </a:p>
          <a:p>
            <a:pPr marL="0" indent="0">
              <a:buNone/>
            </a:pPr>
            <a:endParaRPr lang="ru-RU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3200" dirty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3370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7"/>
            <a:ext cx="8784976" cy="62646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/>
              <a:t>	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Санітарна обробка</a:t>
            </a:r>
          </a:p>
          <a:p>
            <a:pPr>
              <a:buNone/>
            </a:pP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3600" dirty="0">
                <a:solidFill>
                  <a:schemeClr val="tx1"/>
                </a:solidFill>
              </a:rPr>
              <a:t>Після розвантаження котла промивають варильну ємність гарячою водою з додаванням соди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3200" dirty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4070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7"/>
            <a:ext cx="8784976" cy="62646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/>
              <a:t>	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Виробничі ситуації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3600" dirty="0">
                <a:solidFill>
                  <a:srgbClr val="FF0000"/>
                </a:solidFill>
              </a:rPr>
              <a:t>Проблема 1. При подачі напруги котел не вмикається.</a:t>
            </a:r>
          </a:p>
          <a:p>
            <a:pPr>
              <a:buNone/>
            </a:pPr>
            <a:r>
              <a:rPr lang="ru-RU" sz="3600" u="sng" dirty="0">
                <a:solidFill>
                  <a:schemeClr val="tx1"/>
                </a:solidFill>
              </a:rPr>
              <a:t>Причина:</a:t>
            </a:r>
            <a:r>
              <a:rPr lang="ru-RU" sz="3600" dirty="0">
                <a:solidFill>
                  <a:schemeClr val="tx1"/>
                </a:solidFill>
              </a:rPr>
              <a:t> немає води в парогенераторі, не встановлено режим роботи котла.</a:t>
            </a:r>
          </a:p>
          <a:p>
            <a:pPr>
              <a:buNone/>
            </a:pPr>
            <a:r>
              <a:rPr lang="ru-RU" sz="3600" u="sng" dirty="0">
                <a:solidFill>
                  <a:schemeClr val="tx1"/>
                </a:solidFill>
              </a:rPr>
              <a:t>Способи вирішення</a:t>
            </a:r>
            <a:r>
              <a:rPr lang="ru-RU" sz="3600" dirty="0">
                <a:solidFill>
                  <a:schemeClr val="tx1"/>
                </a:solidFill>
              </a:rPr>
              <a:t>: залити в парогенератор відстояну кип</a:t>
            </a:r>
            <a:r>
              <a:rPr lang="en-US" sz="3600" dirty="0">
                <a:solidFill>
                  <a:schemeClr val="tx1"/>
                </a:solidFill>
              </a:rPr>
              <a:t>’</a:t>
            </a:r>
            <a:r>
              <a:rPr lang="ru-RU" sz="3600" dirty="0" err="1">
                <a:solidFill>
                  <a:schemeClr val="tx1"/>
                </a:solidFill>
              </a:rPr>
              <a:t>ячену</a:t>
            </a:r>
            <a:r>
              <a:rPr lang="ru-RU" sz="3600" dirty="0">
                <a:solidFill>
                  <a:schemeClr val="tx1"/>
                </a:solidFill>
              </a:rPr>
              <a:t> воду; встановити режим роботи котла</a:t>
            </a:r>
            <a:endParaRPr lang="ru-RU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3200" dirty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613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Класифікація устаткування для варіння їжі</a:t>
            </a:r>
            <a:br>
              <a:rPr lang="ru-RU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96543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endParaRPr lang="uk-UA" sz="2800" dirty="0"/>
          </a:p>
          <a:p>
            <a:pPr marL="514350" indent="-514350">
              <a:buAutoNum type="arabicPeriod"/>
            </a:pPr>
            <a:r>
              <a:rPr lang="uk-UA" sz="2800" b="1" dirty="0"/>
              <a:t>Залежно від температурного режиму - </a:t>
            </a:r>
            <a:r>
              <a:rPr lang="ru-RU" sz="2800" dirty="0"/>
              <a:t>(нижче за 100°С, при 100°С і вище за 100°С)</a:t>
            </a:r>
            <a:endParaRPr lang="uk-UA" sz="2800" dirty="0"/>
          </a:p>
          <a:p>
            <a:pPr marL="514350" indent="-514350">
              <a:buAutoNum type="arabicPeriod"/>
            </a:pPr>
            <a:r>
              <a:rPr lang="ru-RU" sz="2800" b="1" dirty="0"/>
              <a:t>Залежно від енергоносія </a:t>
            </a:r>
            <a:r>
              <a:rPr lang="ru-RU" sz="2800" dirty="0"/>
              <a:t>(газові, парові, електричні) </a:t>
            </a:r>
          </a:p>
          <a:p>
            <a:pPr marL="514350" indent="-514350">
              <a:buAutoNum type="arabicPeriod"/>
            </a:pPr>
            <a:r>
              <a:rPr lang="ru-RU" sz="2800" b="1" dirty="0"/>
              <a:t>Залежно від теплоносія </a:t>
            </a:r>
            <a:r>
              <a:rPr lang="ru-RU" sz="2800" dirty="0"/>
              <a:t>(пароводяна суміш, суха насичена пара, мінеральні масла) </a:t>
            </a:r>
          </a:p>
          <a:p>
            <a:pPr marL="514350" indent="-514350">
              <a:buAutoNum type="arabicPeriod"/>
            </a:pPr>
            <a:r>
              <a:rPr lang="ru-RU" sz="2800" b="1" dirty="0"/>
              <a:t>Залежно від конструктивного оформлення </a:t>
            </a:r>
            <a:r>
              <a:rPr lang="ru-RU" sz="2800" dirty="0"/>
              <a:t>(стаціонарне, перевертальне)</a:t>
            </a:r>
          </a:p>
          <a:p>
            <a:pPr marL="514350" indent="-514350">
              <a:buAutoNum type="arabicPeriod"/>
            </a:pPr>
            <a:r>
              <a:rPr lang="ru-RU" sz="2800" b="1" dirty="0"/>
              <a:t>Спосіб нагрівання </a:t>
            </a:r>
            <a:r>
              <a:rPr lang="ru-RU" sz="2800" dirty="0"/>
              <a:t>(прямий, непрямий)</a:t>
            </a:r>
          </a:p>
          <a:p>
            <a:pPr marL="514350" indent="-51435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7"/>
            <a:ext cx="8784976" cy="62646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/>
              <a:t>	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Виробничі ситуації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3600" dirty="0">
                <a:solidFill>
                  <a:srgbClr val="FF0000"/>
                </a:solidFill>
              </a:rPr>
              <a:t>Проблема 2. З наповнюючої воронки (лійки) під час роботи котла виходить пара.</a:t>
            </a:r>
          </a:p>
          <a:p>
            <a:pPr>
              <a:buNone/>
            </a:pPr>
            <a:r>
              <a:rPr lang="ru-RU" sz="3600" u="sng" dirty="0">
                <a:solidFill>
                  <a:schemeClr val="tx1"/>
                </a:solidFill>
              </a:rPr>
              <a:t>Причина</a:t>
            </a:r>
            <a:r>
              <a:rPr lang="ru-RU" sz="3600" dirty="0">
                <a:solidFill>
                  <a:schemeClr val="tx1"/>
                </a:solidFill>
              </a:rPr>
              <a:t>: відкритий клапан пароводяної сорочки.</a:t>
            </a:r>
          </a:p>
          <a:p>
            <a:pPr>
              <a:buNone/>
            </a:pPr>
            <a:r>
              <a:rPr lang="ru-RU" sz="3600" u="sng" dirty="0">
                <a:solidFill>
                  <a:schemeClr val="tx1"/>
                </a:solidFill>
              </a:rPr>
              <a:t>Способи вирішення</a:t>
            </a:r>
            <a:r>
              <a:rPr lang="ru-RU" sz="3600" dirty="0">
                <a:solidFill>
                  <a:schemeClr val="tx1"/>
                </a:solidFill>
              </a:rPr>
              <a:t>: закрити клапан після появи цівки пари.</a:t>
            </a:r>
            <a:endParaRPr lang="ru-RU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3200" dirty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5326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7"/>
            <a:ext cx="8784976" cy="62646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/>
              <a:t>	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Виробничі ситуації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3600" dirty="0">
                <a:solidFill>
                  <a:srgbClr val="FF0000"/>
                </a:solidFill>
              </a:rPr>
              <a:t>Проблема 3. Парує подвійний запобіжний клапан.</a:t>
            </a:r>
          </a:p>
          <a:p>
            <a:pPr>
              <a:buNone/>
            </a:pPr>
            <a:r>
              <a:rPr lang="ru-RU" sz="3600" u="sng" dirty="0">
                <a:solidFill>
                  <a:schemeClr val="tx1"/>
                </a:solidFill>
              </a:rPr>
              <a:t>Причина:</a:t>
            </a:r>
            <a:r>
              <a:rPr lang="ru-RU" sz="3600" dirty="0">
                <a:solidFill>
                  <a:schemeClr val="tx1"/>
                </a:solidFill>
              </a:rPr>
              <a:t> невідрегульований подвійний запобіжний клапан</a:t>
            </a:r>
          </a:p>
          <a:p>
            <a:pPr>
              <a:buNone/>
            </a:pPr>
            <a:r>
              <a:rPr lang="ru-RU" sz="3600" u="sng" dirty="0">
                <a:solidFill>
                  <a:schemeClr val="tx1"/>
                </a:solidFill>
              </a:rPr>
              <a:t>Способи вирішення</a:t>
            </a:r>
            <a:r>
              <a:rPr lang="ru-RU" sz="3600" dirty="0">
                <a:solidFill>
                  <a:schemeClr val="tx1"/>
                </a:solidFill>
              </a:rPr>
              <a:t>: викликати механіка</a:t>
            </a:r>
            <a:endParaRPr lang="ru-RU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3200" dirty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6240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7"/>
            <a:ext cx="8784976" cy="62646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/>
              <a:t>	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Виробничі ситуації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3600" dirty="0">
                <a:solidFill>
                  <a:srgbClr val="FF0000"/>
                </a:solidFill>
              </a:rPr>
              <a:t>Проблема 4. Вода в парогенераторі є, а на пульті управління світиться червона лампа «немає води»</a:t>
            </a:r>
          </a:p>
          <a:p>
            <a:pPr>
              <a:buNone/>
            </a:pPr>
            <a:r>
              <a:rPr lang="ru-RU" sz="3600" u="sng" dirty="0">
                <a:solidFill>
                  <a:schemeClr val="tx1"/>
                </a:solidFill>
              </a:rPr>
              <a:t>Причина</a:t>
            </a:r>
            <a:r>
              <a:rPr lang="ru-RU" sz="3600" dirty="0">
                <a:solidFill>
                  <a:schemeClr val="tx1"/>
                </a:solidFill>
              </a:rPr>
              <a:t>: не випущено повітря з пароводяної сорочки</a:t>
            </a:r>
          </a:p>
          <a:p>
            <a:pPr>
              <a:buNone/>
            </a:pPr>
            <a:r>
              <a:rPr lang="ru-RU" sz="3600" u="sng" dirty="0">
                <a:solidFill>
                  <a:schemeClr val="tx1"/>
                </a:solidFill>
              </a:rPr>
              <a:t>Способи вирішення</a:t>
            </a:r>
            <a:r>
              <a:rPr lang="ru-RU" sz="3600" dirty="0">
                <a:solidFill>
                  <a:schemeClr val="tx1"/>
                </a:solidFill>
              </a:rPr>
              <a:t>: відкрити запобіжний клапан </a:t>
            </a:r>
            <a:endParaRPr lang="ru-RU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3200" dirty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105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7"/>
            <a:ext cx="8784976" cy="62646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/>
              <a:t>	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Виробничі ситуації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3600" dirty="0">
                <a:solidFill>
                  <a:srgbClr val="FF0000"/>
                </a:solidFill>
              </a:rPr>
              <a:t>Проблема 5. Котел розігрівається більше нормативного часу</a:t>
            </a:r>
          </a:p>
          <a:p>
            <a:pPr>
              <a:buNone/>
            </a:pPr>
            <a:r>
              <a:rPr lang="ru-RU" sz="3600" u="sng" dirty="0">
                <a:solidFill>
                  <a:schemeClr val="tx1"/>
                </a:solidFill>
              </a:rPr>
              <a:t>Причина</a:t>
            </a:r>
            <a:r>
              <a:rPr lang="ru-RU" sz="3600" dirty="0">
                <a:solidFill>
                  <a:schemeClr val="tx1"/>
                </a:solidFill>
              </a:rPr>
              <a:t>: у парогенератор залито сиру воду, несправний манометр</a:t>
            </a:r>
          </a:p>
          <a:p>
            <a:pPr>
              <a:buNone/>
            </a:pPr>
            <a:r>
              <a:rPr lang="ru-RU" sz="3600" u="sng" dirty="0">
                <a:solidFill>
                  <a:schemeClr val="tx1"/>
                </a:solidFill>
              </a:rPr>
              <a:t>Способи вирішення</a:t>
            </a:r>
            <a:r>
              <a:rPr lang="ru-RU" sz="3600" dirty="0">
                <a:solidFill>
                  <a:schemeClr val="tx1"/>
                </a:solidFill>
              </a:rPr>
              <a:t>: залити кип</a:t>
            </a:r>
            <a:r>
              <a:rPr lang="en-US" sz="3600" dirty="0">
                <a:solidFill>
                  <a:schemeClr val="tx1"/>
                </a:solidFill>
              </a:rPr>
              <a:t>’</a:t>
            </a:r>
            <a:r>
              <a:rPr lang="ru-RU" sz="3600" dirty="0">
                <a:solidFill>
                  <a:schemeClr val="tx1"/>
                </a:solidFill>
              </a:rPr>
              <a:t>ячену відстояну воду; викликати механіка </a:t>
            </a:r>
            <a:endParaRPr lang="ru-RU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3200" dirty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628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dirty="0" err="1"/>
              <a:t>Харчоварильні</a:t>
            </a:r>
            <a:r>
              <a:rPr lang="ru-RU" dirty="0"/>
              <a:t> </a:t>
            </a:r>
            <a:r>
              <a:rPr lang="ru-RU" dirty="0" err="1"/>
              <a:t>котли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196753"/>
            <a:ext cx="7355160" cy="1656184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/>
              <a:t>	</a:t>
            </a:r>
            <a:r>
              <a:rPr lang="ru-RU" sz="2800" dirty="0"/>
              <a:t>Призначені для варіння </a:t>
            </a:r>
            <a:r>
              <a:rPr lang="ru-RU" sz="2800" dirty="0" err="1"/>
              <a:t>бульйонів</a:t>
            </a:r>
            <a:r>
              <a:rPr lang="ru-RU" sz="2800" dirty="0"/>
              <a:t>, перших страв, </a:t>
            </a:r>
            <a:r>
              <a:rPr lang="ru-RU" sz="2800" dirty="0" err="1"/>
              <a:t>гарнірів</a:t>
            </a:r>
            <a:r>
              <a:rPr lang="ru-RU" sz="2800" dirty="0"/>
              <a:t>, каш. </a:t>
            </a:r>
            <a:r>
              <a:rPr lang="ru-RU" sz="2800" dirty="0" err="1"/>
              <a:t>Використовують</a:t>
            </a:r>
            <a:r>
              <a:rPr lang="ru-RU" sz="2800" dirty="0"/>
              <a:t> в ЗРГ </a:t>
            </a:r>
            <a:r>
              <a:rPr lang="ru-RU" sz="2800" dirty="0" err="1"/>
              <a:t>з</a:t>
            </a:r>
            <a:r>
              <a:rPr lang="ru-RU" sz="2800" dirty="0"/>
              <a:t> великою </a:t>
            </a:r>
            <a:r>
              <a:rPr lang="ru-RU" sz="2800" dirty="0" err="1"/>
              <a:t>кількістю</a:t>
            </a:r>
            <a:r>
              <a:rPr lang="ru-RU" sz="2800" dirty="0"/>
              <a:t> </a:t>
            </a:r>
            <a:r>
              <a:rPr lang="ru-RU" sz="2800" dirty="0" err="1"/>
              <a:t>відвідувачів</a:t>
            </a:r>
            <a:r>
              <a:rPr lang="ru-RU" sz="2800" dirty="0"/>
              <a:t>.</a:t>
            </a:r>
          </a:p>
        </p:txBody>
      </p:sp>
      <p:sp>
        <p:nvSpPr>
          <p:cNvPr id="15364" name="AutoShape 4" descr="https://www.lozamet.com.pl/images/stories/virtuemart/product/Kociol_warzelny_KP_150_200_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https://www.lozamet.com.pl/images/stories/virtuemart/product/Kociol_warzelny_KP_150_200_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https://www.lozamet.com.pl/images/stories/virtuemart/product/Kociol_warzelny_KP_150_200_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https://www.lozamet.com.pl/images/stories/virtuemart/product/Kocio%C5%82%20warzelny%20WK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2" name="AutoShape 12" descr="https://www.lozamet.com.pl/images/stories/virtuemart/product/Kocio%C5%82%20warzelny%20WK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 descr="Kocioł warzelny WK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1" y="2780928"/>
            <a:ext cx="3711507" cy="3607296"/>
          </a:xfrm>
          <a:prstGeom prst="rect">
            <a:avLst/>
          </a:prstGeom>
        </p:spPr>
      </p:pic>
      <p:sp>
        <p:nvSpPr>
          <p:cNvPr id="15376" name="AutoShape 16" descr="https://ntorg.com/assets/images/stolovka/techolozhka/kotly/kpem_100_omr_otkr_cop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8" name="AutoShape 18" descr="https://foodbay.com/files/images/items/20/20908s3ce5fae6c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Рисунок 14" descr="20908s3ce5fae6c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068960"/>
            <a:ext cx="2986537" cy="314096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dirty="0"/>
              <a:t>Харчоварильний котел </a:t>
            </a:r>
            <a:r>
              <a:rPr lang="en-US" dirty="0"/>
              <a:t>Dieta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196752"/>
            <a:ext cx="4546848" cy="5256583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/>
              <a:t>	</a:t>
            </a:r>
            <a:r>
              <a:rPr lang="ru-RU" sz="2800" dirty="0"/>
              <a:t>Багатофункціональність полягає у використанні різних режимів: варіння, автоматичне охолодження і зберігання при заданій температурі, перемішування, подрібнення і збивання.</a:t>
            </a:r>
          </a:p>
          <a:p>
            <a:pPr algn="just">
              <a:buNone/>
            </a:pPr>
            <a:r>
              <a:rPr lang="ru-RU" sz="2800" dirty="0"/>
              <a:t>Приготування перших, другий страв, соусів, десерту.</a:t>
            </a:r>
          </a:p>
        </p:txBody>
      </p:sp>
      <p:sp>
        <p:nvSpPr>
          <p:cNvPr id="15364" name="AutoShape 4" descr="https://www.lozamet.com.pl/images/stories/virtuemart/product/Kociol_warzelny_KP_150_200_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https://www.lozamet.com.pl/images/stories/virtuemart/product/Kociol_warzelny_KP_150_200_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https://www.lozamet.com.pl/images/stories/virtuemart/product/Kociol_warzelny_KP_150_200_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https://www.lozamet.com.pl/images/stories/virtuemart/product/Kocio%C5%82%20warzelny%20WK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2" name="AutoShape 12" descr="https://www.lozamet.com.pl/images/stories/virtuemart/product/Kocio%C5%82%20warzelny%20WK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6" name="AutoShape 16" descr="https://ntorg.com/assets/images/stolovka/techolozhka/kotly/kpem_100_omr_otkr_cop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8" name="AutoShape 18" descr="https://foodbay.com/files/images/items/20/20908s3ce5fae6c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88840"/>
            <a:ext cx="363545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2370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322713"/>
          </a:xfrm>
        </p:spPr>
        <p:txBody>
          <a:bodyPr>
            <a:normAutofit/>
          </a:bodyPr>
          <a:lstStyle/>
          <a:p>
            <a:pPr algn="just"/>
            <a:r>
              <a:rPr lang="ru-RU" sz="2800" dirty="0" err="1">
                <a:solidFill>
                  <a:schemeClr val="tx1"/>
                </a:solidFill>
              </a:rPr>
              <a:t>Завдяки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зйомному</a:t>
            </a:r>
            <a:r>
              <a:rPr lang="ru-RU" sz="2800" dirty="0">
                <a:solidFill>
                  <a:schemeClr val="tx1"/>
                </a:solidFill>
              </a:rPr>
              <a:t> стержню-</a:t>
            </a:r>
            <a:r>
              <a:rPr lang="ru-RU" sz="2800" dirty="0" err="1">
                <a:solidFill>
                  <a:schemeClr val="tx1"/>
                </a:solidFill>
              </a:rPr>
              <a:t>змішувачу</a:t>
            </a:r>
            <a:r>
              <a:rPr lang="ru-RU" sz="2800" dirty="0">
                <a:solidFill>
                  <a:schemeClr val="tx1"/>
                </a:solidFill>
              </a:rPr>
              <a:t>, котел може </a:t>
            </a:r>
            <a:r>
              <a:rPr lang="ru-RU" sz="2800" dirty="0" err="1">
                <a:solidFill>
                  <a:schemeClr val="tx1"/>
                </a:solidFill>
              </a:rPr>
              <a:t>використовуватись</a:t>
            </a:r>
            <a:r>
              <a:rPr lang="ru-RU" sz="2800" dirty="0">
                <a:solidFill>
                  <a:schemeClr val="tx1"/>
                </a:solidFill>
              </a:rPr>
              <a:t> і для </a:t>
            </a:r>
            <a:r>
              <a:rPr lang="ru-RU" sz="2800" dirty="0" err="1">
                <a:solidFill>
                  <a:schemeClr val="tx1"/>
                </a:solidFill>
              </a:rPr>
              <a:t>замішування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тіста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заміняючи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тістоміс</a:t>
            </a:r>
            <a:r>
              <a:rPr lang="ru-RU" sz="2800" dirty="0">
                <a:solidFill>
                  <a:schemeClr val="tx1"/>
                </a:solidFill>
              </a:rPr>
              <a:t>. </a:t>
            </a:r>
            <a:r>
              <a:rPr lang="ru-RU" sz="2800" dirty="0" err="1">
                <a:solidFill>
                  <a:schemeClr val="tx1"/>
                </a:solidFill>
              </a:rPr>
              <a:t>Спрощує</a:t>
            </a:r>
            <a:r>
              <a:rPr lang="ru-RU" sz="2800" dirty="0">
                <a:solidFill>
                  <a:schemeClr val="tx1"/>
                </a:solidFill>
              </a:rPr>
              <a:t> процедуру приготування </a:t>
            </a:r>
            <a:r>
              <a:rPr lang="ru-RU" sz="2800" dirty="0" err="1">
                <a:solidFill>
                  <a:schemeClr val="tx1"/>
                </a:solidFill>
              </a:rPr>
              <a:t>картопляного</a:t>
            </a:r>
            <a:r>
              <a:rPr lang="ru-RU" sz="2800" dirty="0">
                <a:solidFill>
                  <a:schemeClr val="tx1"/>
                </a:solidFill>
              </a:rPr>
              <a:t> пюре: </a:t>
            </a:r>
            <a:r>
              <a:rPr lang="ru-RU" sz="2800" dirty="0" err="1">
                <a:solidFill>
                  <a:schemeClr val="tx1"/>
                </a:solidFill>
              </a:rPr>
              <a:t>картопля</a:t>
            </a:r>
            <a:r>
              <a:rPr lang="ru-RU" sz="2800" dirty="0">
                <a:solidFill>
                  <a:schemeClr val="tx1"/>
                </a:solidFill>
              </a:rPr>
              <a:t> вариться і у </a:t>
            </a:r>
            <a:r>
              <a:rPr lang="ru-RU" sz="2800" dirty="0" err="1">
                <a:solidFill>
                  <a:schemeClr val="tx1"/>
                </a:solidFill>
              </a:rPr>
              <a:t>відповідний</a:t>
            </a:r>
            <a:r>
              <a:rPr lang="ru-RU" sz="2800" dirty="0">
                <a:solidFill>
                  <a:schemeClr val="tx1"/>
                </a:solidFill>
              </a:rPr>
              <a:t> момент </a:t>
            </a:r>
            <a:r>
              <a:rPr lang="ru-RU" sz="2800" dirty="0" err="1">
                <a:solidFill>
                  <a:schemeClr val="tx1"/>
                </a:solidFill>
              </a:rPr>
              <a:t>включається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492896"/>
            <a:ext cx="5122912" cy="396043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200" dirty="0">
                <a:solidFill>
                  <a:schemeClr val="tx1"/>
                </a:solidFill>
              </a:rPr>
              <a:t>	</a:t>
            </a:r>
            <a:r>
              <a:rPr lang="ru-RU" sz="2800" dirty="0" err="1">
                <a:solidFill>
                  <a:schemeClr val="tx1"/>
                </a:solidFill>
              </a:rPr>
              <a:t>мішалка</a:t>
            </a:r>
            <a:r>
              <a:rPr lang="ru-RU" sz="2800" dirty="0">
                <a:solidFill>
                  <a:schemeClr val="tx1"/>
                </a:solidFill>
              </a:rPr>
              <a:t> і </a:t>
            </a:r>
            <a:r>
              <a:rPr lang="ru-RU" sz="2800" dirty="0" err="1">
                <a:solidFill>
                  <a:schemeClr val="tx1"/>
                </a:solidFill>
              </a:rPr>
              <a:t>подрібнює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картоплю</a:t>
            </a:r>
            <a:r>
              <a:rPr lang="ru-RU" sz="2800" dirty="0">
                <a:solidFill>
                  <a:schemeClr val="tx1"/>
                </a:solidFill>
              </a:rPr>
              <a:t> до </a:t>
            </a:r>
            <a:r>
              <a:rPr lang="ru-RU" sz="2800" dirty="0" err="1">
                <a:solidFill>
                  <a:schemeClr val="tx1"/>
                </a:solidFill>
              </a:rPr>
              <a:t>потрібної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консистенції</a:t>
            </a:r>
            <a:r>
              <a:rPr lang="ru-RU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5364" name="AutoShape 4" descr="https://www.lozamet.com.pl/images/stories/virtuemart/product/Kociol_warzelny_KP_150_200_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https://www.lozamet.com.pl/images/stories/virtuemart/product/Kociol_warzelny_KP_150_200_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https://www.lozamet.com.pl/images/stories/virtuemart/product/Kociol_warzelny_KP_150_200_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https://www.lozamet.com.pl/images/stories/virtuemart/product/Kocio%C5%82%20warzelny%20WK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2" name="AutoShape 12" descr="https://www.lozamet.com.pl/images/stories/virtuemart/product/Kocio%C5%82%20warzelny%20WK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6" name="AutoShape 16" descr="https://ntorg.com/assets/images/stolovka/techolozhka/kotly/kpem_100_omr_otkr_cop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8" name="AutoShape 18" descr="https://foodbay.com/files/images/items/20/20908s3ce5fae6c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492896"/>
            <a:ext cx="3419426" cy="4104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773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4000" b="1" dirty="0" err="1"/>
              <a:t>Пароварильні</a:t>
            </a:r>
            <a:r>
              <a:rPr lang="ru-RU" sz="4000" b="1" dirty="0"/>
              <a:t> апарати</a:t>
            </a:r>
            <a:br>
              <a:rPr lang="ru-RU" sz="4000" b="1" dirty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1052736"/>
            <a:ext cx="4968552" cy="5616624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/>
              <a:t>	</a:t>
            </a:r>
            <a:r>
              <a:rPr lang="ru-RU" sz="2800" dirty="0"/>
              <a:t>Призначені для варіння продуктів у </a:t>
            </a:r>
            <a:r>
              <a:rPr lang="ru-RU" sz="2800" dirty="0" err="1"/>
              <a:t>парі</a:t>
            </a:r>
            <a:r>
              <a:rPr lang="ru-RU" sz="2800" dirty="0"/>
              <a:t>. Під час варіння продуктів у </a:t>
            </a:r>
            <a:r>
              <a:rPr lang="ru-RU" sz="2800" dirty="0" err="1"/>
              <a:t>пароварильному</a:t>
            </a:r>
            <a:r>
              <a:rPr lang="ru-RU" sz="2800" dirty="0"/>
              <a:t> апараті </a:t>
            </a:r>
            <a:r>
              <a:rPr lang="ru-RU" sz="2800" dirty="0" err="1"/>
              <a:t>значно</a:t>
            </a:r>
            <a:r>
              <a:rPr lang="ru-RU" sz="2800" dirty="0"/>
              <a:t> </a:t>
            </a:r>
            <a:r>
              <a:rPr lang="ru-RU" sz="2800" dirty="0" err="1"/>
              <a:t>знижується</a:t>
            </a:r>
            <a:r>
              <a:rPr lang="ru-RU" sz="2800" dirty="0"/>
              <a:t> </a:t>
            </a:r>
            <a:r>
              <a:rPr lang="ru-RU" sz="2800" dirty="0" err="1"/>
              <a:t>екстрагування</a:t>
            </a:r>
            <a:r>
              <a:rPr lang="ru-RU" sz="2800" dirty="0"/>
              <a:t> з них </a:t>
            </a:r>
            <a:r>
              <a:rPr lang="ru-RU" sz="2800" dirty="0" err="1"/>
              <a:t>харчових</a:t>
            </a:r>
            <a:r>
              <a:rPr lang="ru-RU" sz="2800" dirty="0"/>
              <a:t> </a:t>
            </a:r>
            <a:r>
              <a:rPr lang="ru-RU" sz="2800" dirty="0" err="1"/>
              <a:t>речовин</a:t>
            </a:r>
            <a:r>
              <a:rPr lang="ru-RU" sz="2800" dirty="0"/>
              <a:t>, що </a:t>
            </a:r>
            <a:r>
              <a:rPr lang="ru-RU" sz="2800" dirty="0" err="1"/>
              <a:t>сприяє</a:t>
            </a:r>
            <a:r>
              <a:rPr lang="ru-RU" sz="2800" dirty="0"/>
              <a:t> </a:t>
            </a:r>
            <a:r>
              <a:rPr lang="ru-RU" sz="2800" dirty="0" err="1"/>
              <a:t>збереженню</a:t>
            </a:r>
            <a:r>
              <a:rPr lang="ru-RU" sz="2800" dirty="0"/>
              <a:t> </a:t>
            </a:r>
            <a:r>
              <a:rPr lang="ru-RU" sz="2800" dirty="0" err="1"/>
              <a:t>їхньої</a:t>
            </a:r>
            <a:r>
              <a:rPr lang="ru-RU" sz="2800" dirty="0"/>
              <a:t> </a:t>
            </a:r>
            <a:r>
              <a:rPr lang="ru-RU" sz="2800" dirty="0" err="1"/>
              <a:t>харчової</a:t>
            </a:r>
            <a:r>
              <a:rPr lang="ru-RU" sz="2800" dirty="0"/>
              <a:t> </a:t>
            </a:r>
            <a:r>
              <a:rPr lang="ru-RU" sz="2800" dirty="0" err="1"/>
              <a:t>цінності</a:t>
            </a:r>
            <a:r>
              <a:rPr lang="ru-RU" sz="2800" dirty="0"/>
              <a:t>. Тому </a:t>
            </a:r>
            <a:r>
              <a:rPr lang="ru-RU" sz="2800" dirty="0" err="1"/>
              <a:t>цей</a:t>
            </a:r>
            <a:r>
              <a:rPr lang="ru-RU" sz="2800" dirty="0"/>
              <a:t> </a:t>
            </a:r>
            <a:r>
              <a:rPr lang="ru-RU" sz="2800" dirty="0" err="1"/>
              <a:t>спосіб</a:t>
            </a:r>
            <a:r>
              <a:rPr lang="ru-RU" sz="2800" dirty="0"/>
              <a:t> </a:t>
            </a:r>
            <a:r>
              <a:rPr lang="ru-RU" sz="2800" dirty="0" err="1"/>
              <a:t>теплової</a:t>
            </a:r>
            <a:r>
              <a:rPr lang="ru-RU" sz="2800" dirty="0"/>
              <a:t> обробки широко </a:t>
            </a:r>
            <a:r>
              <a:rPr lang="ru-RU" sz="2800" dirty="0" err="1"/>
              <a:t>розповсюджений</a:t>
            </a:r>
            <a:r>
              <a:rPr lang="ru-RU" sz="2800" dirty="0"/>
              <a:t> у </a:t>
            </a:r>
            <a:r>
              <a:rPr lang="ru-RU" sz="2800" dirty="0" err="1"/>
              <a:t>дієтичному</a:t>
            </a:r>
            <a:r>
              <a:rPr lang="ru-RU" sz="2800" dirty="0"/>
              <a:t>, </a:t>
            </a:r>
            <a:r>
              <a:rPr lang="ru-RU" sz="2800" dirty="0" err="1"/>
              <a:t>лікувальному</a:t>
            </a:r>
            <a:r>
              <a:rPr lang="ru-RU" sz="2800" dirty="0"/>
              <a:t> і </a:t>
            </a:r>
            <a:r>
              <a:rPr lang="ru-RU" sz="2800" dirty="0" err="1"/>
              <a:t>дитячому</a:t>
            </a:r>
            <a:r>
              <a:rPr lang="ru-RU" sz="2800" dirty="0"/>
              <a:t> </a:t>
            </a:r>
            <a:r>
              <a:rPr lang="ru-RU" sz="2800" dirty="0" err="1"/>
              <a:t>харчуванні</a:t>
            </a:r>
            <a:r>
              <a:rPr lang="ru-RU" sz="2400" dirty="0"/>
              <a:t>.</a:t>
            </a:r>
          </a:p>
        </p:txBody>
      </p:sp>
      <p:sp>
        <p:nvSpPr>
          <p:cNvPr id="19460" name="AutoShape 4" descr="http://static.katomcdn.com/products/087/087-s62081d060_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2" name="Picture 6" descr="http://static.katomcdn.com/products/087/087-s62081d060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4210044" cy="37890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lodmar.com.ua/wp-content/uploads/2018/03/PB33-BA115-BA116-1080x9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700808"/>
            <a:ext cx="5338626" cy="48245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354162"/>
          </a:xfrm>
        </p:spPr>
        <p:txBody>
          <a:bodyPr>
            <a:normAutofit fontScale="90000"/>
          </a:bodyPr>
          <a:lstStyle/>
          <a:p>
            <a:r>
              <a:rPr lang="ru-RU" dirty="0"/>
              <a:t>Апарати для варіння борошняних виробів і </a:t>
            </a:r>
            <a:r>
              <a:rPr lang="ru-RU" dirty="0" err="1"/>
              <a:t>сосисковарки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3898776" cy="55172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	</a:t>
            </a:r>
            <a:r>
              <a:rPr lang="ru-RU" sz="2800" dirty="0" err="1"/>
              <a:t>Встановлюють</a:t>
            </a:r>
            <a:r>
              <a:rPr lang="ru-RU" sz="2800" dirty="0"/>
              <a:t> в закладах, де в </a:t>
            </a:r>
            <a:r>
              <a:rPr lang="ru-RU" sz="2800" dirty="0" err="1"/>
              <a:t>асортименті</a:t>
            </a:r>
            <a:r>
              <a:rPr lang="ru-RU" sz="2800" dirty="0"/>
              <a:t> представлено велику кількість виробів </a:t>
            </a:r>
            <a:r>
              <a:rPr lang="ru-RU" sz="2800" dirty="0" err="1"/>
              <a:t>із</a:t>
            </a:r>
            <a:r>
              <a:rPr lang="ru-RU" sz="2800" dirty="0"/>
              <a:t> </a:t>
            </a:r>
            <a:r>
              <a:rPr lang="ru-RU" sz="2800" dirty="0" err="1"/>
              <a:t>тіста</a:t>
            </a:r>
            <a:r>
              <a:rPr lang="ru-RU" sz="2800" dirty="0"/>
              <a:t> (</a:t>
            </a:r>
            <a:r>
              <a:rPr lang="ru-RU" sz="2800" dirty="0" err="1"/>
              <a:t>макаронні</a:t>
            </a:r>
            <a:r>
              <a:rPr lang="ru-RU" sz="2800" dirty="0"/>
              <a:t> </a:t>
            </a:r>
            <a:r>
              <a:rPr lang="ru-RU" sz="2800" dirty="0" err="1"/>
              <a:t>вироби</a:t>
            </a:r>
            <a:r>
              <a:rPr lang="ru-RU" sz="2800" dirty="0"/>
              <a:t>, </a:t>
            </a:r>
            <a:r>
              <a:rPr lang="ru-RU" sz="2800" dirty="0" err="1"/>
              <a:t>спагеті</a:t>
            </a:r>
            <a:r>
              <a:rPr lang="ru-RU" sz="2800" dirty="0"/>
              <a:t>, вареники, </a:t>
            </a:r>
            <a:r>
              <a:rPr lang="ru-RU" sz="2800" dirty="0" err="1"/>
              <a:t>пельмені</a:t>
            </a:r>
            <a:r>
              <a:rPr lang="ru-RU" sz="2800" dirty="0"/>
              <a:t>). Їх </a:t>
            </a:r>
            <a:r>
              <a:rPr lang="ru-RU" sz="2800" dirty="0" err="1"/>
              <a:t>застосовують</a:t>
            </a:r>
            <a:r>
              <a:rPr lang="ru-RU" sz="2800" dirty="0"/>
              <a:t> </a:t>
            </a:r>
            <a:r>
              <a:rPr lang="ru-RU" sz="2800" dirty="0" err="1"/>
              <a:t>також</a:t>
            </a:r>
            <a:r>
              <a:rPr lang="ru-RU" sz="2800" dirty="0"/>
              <a:t> для варіння круп.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634082"/>
          </a:xfrm>
        </p:spPr>
        <p:txBody>
          <a:bodyPr>
            <a:normAutofit fontScale="90000"/>
          </a:bodyPr>
          <a:lstStyle/>
          <a:p>
            <a:r>
              <a:rPr lang="ru-RU" sz="4400" dirty="0"/>
              <a:t>Пастоварка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5770984" cy="594927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200" dirty="0"/>
              <a:t>Одночасно можна приготувати декілька видів макаронних виробів. Багато моделей мають додатковий контейнер для підгрівання соусу в процесі приготування макаронів (пасти).</a:t>
            </a:r>
          </a:p>
          <a:p>
            <a:pPr>
              <a:buNone/>
            </a:pPr>
            <a:r>
              <a:rPr lang="ru-RU" sz="3200" dirty="0"/>
              <a:t>Використано метод швидкого варіння, в них не утворюється піна і постійно підтримується необхідний рівень води.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692696"/>
            <a:ext cx="2592288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861191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354</TotalTime>
  <Words>1135</Words>
  <Application>Microsoft Office PowerPoint</Application>
  <PresentationFormat>Экран (4:3)</PresentationFormat>
  <Paragraphs>119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Arial</vt:lpstr>
      <vt:lpstr>Calibri</vt:lpstr>
      <vt:lpstr>Times New Roman</vt:lpstr>
      <vt:lpstr>Trebuchet MS</vt:lpstr>
      <vt:lpstr>Wingdings 3</vt:lpstr>
      <vt:lpstr>Аспект</vt:lpstr>
      <vt:lpstr> Тема уроку: Теплове устаткування гарячого цеху    </vt:lpstr>
      <vt:lpstr>Презентация PowerPoint</vt:lpstr>
      <vt:lpstr>Класифікація устаткування для варіння їжі </vt:lpstr>
      <vt:lpstr>Харчоварильні котли</vt:lpstr>
      <vt:lpstr>Харчоварильний котел Dieta</vt:lpstr>
      <vt:lpstr>Завдяки зйомному стержню-змішувачу, котел може використовуватись і для замішування тіста, заміняючи тістоміс. Спрощує процедуру приготування картопляного пюре: картопля вариться і у відповідний момент включається</vt:lpstr>
      <vt:lpstr>Пароварильні апарати </vt:lpstr>
      <vt:lpstr>Апарати для варіння борошняних виробів і сосисковарки </vt:lpstr>
      <vt:lpstr>Пастоварка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Шоколадні фонтани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Устаткування для варіння їжі</dc:title>
  <dc:creator>User</dc:creator>
  <cp:lastModifiedBy>UNICEF</cp:lastModifiedBy>
  <cp:revision>35</cp:revision>
  <dcterms:created xsi:type="dcterms:W3CDTF">2019-11-16T20:11:56Z</dcterms:created>
  <dcterms:modified xsi:type="dcterms:W3CDTF">2024-01-29T21:12:07Z</dcterms:modified>
</cp:coreProperties>
</file>