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14" r:id="rId5"/>
  </p:sldMasterIdLst>
  <p:sldIdLst>
    <p:sldId id="269" r:id="rId6"/>
    <p:sldId id="256" r:id="rId7"/>
    <p:sldId id="273" r:id="rId8"/>
    <p:sldId id="267" r:id="rId9"/>
    <p:sldId id="268" r:id="rId10"/>
    <p:sldId id="259" r:id="rId11"/>
    <p:sldId id="270" r:id="rId12"/>
    <p:sldId id="271" r:id="rId13"/>
    <p:sldId id="272" r:id="rId14"/>
    <p:sldId id="260" r:id="rId15"/>
    <p:sldId id="261" r:id="rId16"/>
    <p:sldId id="262" r:id="rId17"/>
    <p:sldId id="264" r:id="rId18"/>
    <p:sldId id="263" r:id="rId19"/>
    <p:sldId id="276" r:id="rId20"/>
    <p:sldId id="275" r:id="rId21"/>
    <p:sldId id="277" r:id="rId22"/>
    <p:sldId id="278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5500"/>
    <a:srgbClr val="0000CC"/>
    <a:srgbClr val="006600"/>
    <a:srgbClr val="E20000"/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DD60091-A067-4C49-B3E3-9B22DC1F6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BEB36-2725-49B2-A676-2988A0C3C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800E9A-4CF4-4639-AC98-0ECA822D3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D4D6C-1F06-46CE-8675-210884AE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6B5124-D0F3-41E2-9833-48F21C91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C503B9-4B46-44BF-B447-620D62FA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82A84-B92F-4D8E-92F3-D8740699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FC3327-0F55-4BDD-A7D7-E0AECD6D5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1F313F-1FB7-4F2E-8DD4-149D15D8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9014B7-DB45-4A9C-A5C3-A0342A2C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0F1DA1-C917-4361-B2EF-8EA0BF3A5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F2325EC-5805-481D-B960-4ADAEEB887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3347811-0CA3-42F8-860A-0749CB579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E41BBB-C35A-497B-9026-7DB8B04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080F9C3-34A5-473D-B979-955AF211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38E692-9BBB-4264-935C-8B68BF1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0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55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4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5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5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92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56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572F1D-0DB8-46F7-AEEA-10F32A98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E64EA-C6C8-4FE2-8EF1-AF5721912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F1AA22-F639-460B-9A5D-A1567729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6169E6-4BF8-442F-9DA8-A81E62D2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21D573-BE05-461A-92C6-D04EFC86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98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1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20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48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93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28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4553B6-3825-4FB3-98AA-97F89365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E0DF94-C314-4A64-8F15-12397A09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AA9E54-CF24-4EBC-A975-0453774D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C89B59-D84F-48AC-A0CB-AEAE9377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4E07574-8501-48BA-AB18-3E33F0BD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06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79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35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00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56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3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404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4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D9A951-EEFC-4A4B-B2EB-94F68E1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251824-2A4A-4106-8E59-9FB97522A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97ACE0-FEF2-4BF8-B009-514A13060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226CDD-A1B2-44D1-B251-C45CC681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A4F8C7-1E97-4C6A-96C8-5BAB3FDD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3B256B-9475-466D-905C-F5849EFE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72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972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16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54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3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22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686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213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8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1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9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56BB3-A2ED-4761-977F-19E23FA4B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69B639-2DC2-473A-9116-E0AC13F7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0C9CADB-93AA-4378-A92A-F34000A2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003819-65DC-405B-A927-EB6F53B68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AA40A84-C95B-4C5D-8C63-CCC3913AE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3EB30B0-7D98-4716-9CEC-39B12032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FB86B5-155A-4EFD-A3A9-D4442206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A7985DB-A6A6-4C73-8FF7-256A8036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7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27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9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33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4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3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10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75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79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37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744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ACD9E-40F2-454C-B36B-EB523452D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7E8811D-3843-4269-A64D-99BCA0EC8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CFA4DF8-7467-4155-8C27-B608CE25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50BD198-D027-408D-AA88-0BD366AE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67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61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02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38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437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988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920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0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6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75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82E220C-33C4-460C-AA39-D97B5046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1CD66C2-A116-46A2-98B3-A18112FB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65589A8-326F-4C37-BD2E-04F6BA21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4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6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8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48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395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5916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021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649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056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1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5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BBD07F-5400-4C17-877D-C8E7A9AB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1D0364-460C-46D4-A289-430AD3C3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980D02-F212-4BC1-9D2B-97B912C03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07C93C-81F6-4C5D-A0DE-46DE0CF6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A246AB-3018-489B-AA88-024AE70D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34500E-9EE3-45BE-98CA-AB5E33EB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1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C6A408-9EAF-410B-8107-71A4D6C7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7AD98C0-B02F-468A-8565-7C4E642F0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3E0AF1-AF16-4029-A16D-4BC51B6B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D094E3-760B-4B8C-A5FB-541DA36E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1FE9FE-87A6-4F58-9BE7-52300277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D3A103-F098-42E4-BE3A-CD30F92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F10B1F-5D24-412F-BBC8-7DE7166B98B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340D11-6EE7-4FE8-BD2B-33671BE8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621B3B-0343-47E8-BCC2-EB07BE01B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C469FF-5C34-4E44-8929-ED101D84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0C9B-7BBE-4EB6-8F75-99CAE6458970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9EB6D7-7E1F-4718-A958-6A8B284E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4FC41A-9A34-4C5D-81FB-C38F79F68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767FE-3CAC-4D05-9F52-DA9694B46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0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4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65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1/29/2024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146194">
                    <a:lumMod val="50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03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ісце для тексту 7"/>
          <p:cNvSpPr>
            <a:spLocks noGrp="1"/>
          </p:cNvSpPr>
          <p:nvPr>
            <p:ph type="body" sz="half" idx="2"/>
          </p:nvPr>
        </p:nvSpPr>
        <p:spPr>
          <a:xfrm>
            <a:off x="2147886" y="1000108"/>
            <a:ext cx="4876808" cy="441961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 почули всі дзвінок?</a:t>
            </a:r>
          </a:p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Він покликав на урок.</a:t>
            </a:r>
          </a:p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Кожен із вас вже постарався,</a:t>
            </a:r>
          </a:p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 уроку приготувався.</a:t>
            </a:r>
          </a:p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Тож гаразд, часу не гаймо </a:t>
            </a:r>
          </a:p>
          <a:p>
            <a:pPr algn="ctr">
              <a:lnSpc>
                <a:spcPct val="100000"/>
              </a:lnSpc>
            </a:pPr>
            <a:r>
              <a:rPr lang="uk-UA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урок розпочинаймо.</a:t>
            </a:r>
          </a:p>
          <a:p>
            <a:endParaRPr lang="uk-UA" dirty="0"/>
          </a:p>
        </p:txBody>
      </p:sp>
      <p:pic>
        <p:nvPicPr>
          <p:cNvPr id="12290" name="Picture 2" descr="http://webdomdohod.ru/zvonok/zvonok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8652" y="0"/>
            <a:ext cx="2143108" cy="2079609"/>
          </a:xfrm>
          <a:prstGeom prst="rect">
            <a:avLst/>
          </a:prstGeom>
          <a:noFill/>
        </p:spPr>
      </p:pic>
      <p:pic>
        <p:nvPicPr>
          <p:cNvPr id="12292" name="Picture 4" descr="http://www.yrok.net.ua/_ld/48/143177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10" y="3314700"/>
            <a:ext cx="455295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67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0125"/>
            <a:ext cx="10515600" cy="1066256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дроби: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479685" y="1469036"/>
                <a:ext cx="10994036" cy="506769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72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8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8800" b="1" dirty="0" smtClean="0"/>
                  <a:t>	</a:t>
                </a:r>
                <a:r>
                  <a:rPr lang="uk-UA" sz="8000" b="1" dirty="0" smtClean="0"/>
                  <a:t>		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8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8000" b="1" dirty="0" smtClean="0"/>
                  <a:t>		 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8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uk-UA" sz="8800" b="1" dirty="0" smtClean="0"/>
              </a:p>
              <a:p>
                <a:pPr marL="0" indent="0" algn="just">
                  <a:buNone/>
                </a:pPr>
                <a:r>
                  <a:rPr lang="uk-UA" sz="3600" dirty="0" smtClean="0"/>
                  <a:t>    </a:t>
                </a:r>
              </a:p>
              <a:p>
                <a:pPr marL="0" indent="0" algn="just">
                  <a:buNone/>
                </a:pPr>
                <a:r>
                  <a:rPr lang="uk-UA" sz="7200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8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8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uk-UA" sz="8800" b="1" dirty="0" smtClean="0"/>
                  <a:t>	</a:t>
                </a:r>
                <a:r>
                  <a:rPr lang="uk-UA" sz="8000" b="1" dirty="0" smtClean="0"/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5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95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8000" b="1" dirty="0" smtClean="0"/>
                  <a:t>	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5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95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uk-UA" sz="9500" b="1" dirty="0"/>
              </a:p>
              <a:p>
                <a:pPr marL="0" indent="0" algn="just">
                  <a:buNone/>
                </a:pPr>
                <a:endParaRPr lang="uk-UA" sz="7200" dirty="0"/>
              </a:p>
            </p:txBody>
          </p:sp>
        </mc:Choice>
        <mc:Fallback xmlns="">
          <p:sp>
            <p:nvSpPr>
              <p:cNvPr id="3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685" y="1469036"/>
                <a:ext cx="10994036" cy="50676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8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Назвіть дробом, яка частина фігури заштрихована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648774" y="4425052"/>
            <a:ext cx="2101756" cy="21017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ектор 4"/>
          <p:cNvSpPr/>
          <p:nvPr/>
        </p:nvSpPr>
        <p:spPr>
          <a:xfrm>
            <a:off x="6648774" y="4425052"/>
            <a:ext cx="2101756" cy="2101756"/>
          </a:xfrm>
          <a:prstGeom prst="pie">
            <a:avLst>
              <a:gd name="adj1" fmla="val 0"/>
              <a:gd name="adj2" fmla="val 10780565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92612" y="1604036"/>
            <a:ext cx="2101756" cy="21017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ектор 6"/>
          <p:cNvSpPr/>
          <p:nvPr/>
        </p:nvSpPr>
        <p:spPr>
          <a:xfrm>
            <a:off x="4992612" y="1604036"/>
            <a:ext cx="2101756" cy="2101756"/>
          </a:xfrm>
          <a:prstGeom prst="pie">
            <a:avLst>
              <a:gd name="adj1" fmla="val 0"/>
              <a:gd name="adj2" fmla="val 10780565"/>
            </a:avLst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9" name="Пряма сполучна лінія 8"/>
          <p:cNvCxnSpPr>
            <a:stCxn id="6" idx="0"/>
            <a:endCxn id="7" idx="1"/>
          </p:cNvCxnSpPr>
          <p:nvPr/>
        </p:nvCxnSpPr>
        <p:spPr>
          <a:xfrm>
            <a:off x="6043490" y="1604036"/>
            <a:ext cx="0" cy="21017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кутник 9"/>
          <p:cNvSpPr/>
          <p:nvPr/>
        </p:nvSpPr>
        <p:spPr>
          <a:xfrm>
            <a:off x="8973519" y="1690688"/>
            <a:ext cx="2588216" cy="54915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>
            <a:off x="8973519" y="2235339"/>
            <a:ext cx="2588216" cy="549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8976488" y="2775545"/>
            <a:ext cx="2588216" cy="54915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 12"/>
          <p:cNvSpPr/>
          <p:nvPr/>
        </p:nvSpPr>
        <p:spPr>
          <a:xfrm>
            <a:off x="8973519" y="3331250"/>
            <a:ext cx="2588216" cy="549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8973519" y="3875901"/>
            <a:ext cx="2588216" cy="549151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 14"/>
          <p:cNvSpPr/>
          <p:nvPr/>
        </p:nvSpPr>
        <p:spPr>
          <a:xfrm>
            <a:off x="1480968" y="1836544"/>
            <a:ext cx="821410" cy="821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2302378" y="1836544"/>
            <a:ext cx="821410" cy="82141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 16"/>
          <p:cNvSpPr/>
          <p:nvPr/>
        </p:nvSpPr>
        <p:spPr>
          <a:xfrm>
            <a:off x="1480968" y="2651561"/>
            <a:ext cx="821410" cy="82141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 17"/>
          <p:cNvSpPr/>
          <p:nvPr/>
        </p:nvSpPr>
        <p:spPr>
          <a:xfrm>
            <a:off x="2312713" y="3468976"/>
            <a:ext cx="821410" cy="82141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1480968" y="3466077"/>
            <a:ext cx="821410" cy="821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 19"/>
          <p:cNvSpPr/>
          <p:nvPr/>
        </p:nvSpPr>
        <p:spPr>
          <a:xfrm>
            <a:off x="3134123" y="2654914"/>
            <a:ext cx="821410" cy="82141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кутник 20"/>
          <p:cNvSpPr/>
          <p:nvPr/>
        </p:nvSpPr>
        <p:spPr>
          <a:xfrm>
            <a:off x="2302378" y="2657954"/>
            <a:ext cx="821410" cy="821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кутник 21"/>
          <p:cNvSpPr/>
          <p:nvPr/>
        </p:nvSpPr>
        <p:spPr>
          <a:xfrm>
            <a:off x="3123788" y="1836544"/>
            <a:ext cx="821410" cy="821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3128960" y="3473284"/>
            <a:ext cx="821410" cy="8214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89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Розташуйте дроби в порядку зростання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1513668" y="2386738"/>
                <a:ext cx="10678332" cy="331663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sz="88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9600" dirty="0" smtClean="0"/>
                  <a:t>;</a:t>
                </a:r>
                <a:r>
                  <a:rPr lang="uk-UA" sz="9600" b="1" dirty="0" smtClean="0"/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9600" dirty="0" smtClean="0"/>
                  <a:t>;</a:t>
                </a:r>
                <a14:m>
                  <m:oMath xmlns:m="http://schemas.openxmlformats.org/officeDocument/2006/math">
                    <m:r>
                      <a:rPr lang="uk-UA" sz="9600" b="1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uk-UA" sz="9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9600" dirty="0" smtClean="0"/>
                  <a:t>;</a:t>
                </a:r>
                <a:r>
                  <a:rPr lang="uk-UA" sz="9600" b="1" dirty="0"/>
                  <a:t> </a:t>
                </a:r>
                <a:r>
                  <a:rPr lang="uk-UA" sz="96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9600" dirty="0" smtClean="0"/>
                  <a:t>;</a:t>
                </a:r>
                <a:r>
                  <a:rPr lang="uk-UA" sz="9600" b="1" dirty="0"/>
                  <a:t> </a:t>
                </a:r>
                <a:r>
                  <a:rPr lang="uk-UA" sz="96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9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9600" dirty="0" smtClean="0"/>
                  <a:t>;</a:t>
                </a:r>
                <a:r>
                  <a:rPr lang="uk-UA" sz="9600" b="1" dirty="0" smtClean="0"/>
                  <a:t>  </a:t>
                </a:r>
                <a14:m>
                  <m:oMath xmlns:m="http://schemas.openxmlformats.org/officeDocument/2006/math">
                    <m:r>
                      <a:rPr lang="uk-UA" sz="96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uk-UA" sz="9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uk-UA" sz="9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uk-UA" sz="8800" dirty="0" smtClean="0"/>
                  <a:t>.</a:t>
                </a:r>
                <a:r>
                  <a:rPr lang="uk-UA" sz="8800" b="1" dirty="0" smtClean="0"/>
                  <a:t>	</a:t>
                </a:r>
                <a:r>
                  <a:rPr lang="uk-UA" sz="8000" b="1" dirty="0" smtClean="0"/>
                  <a:t>	</a:t>
                </a:r>
                <a:endParaRPr lang="uk-UA" sz="8000" b="1" dirty="0"/>
              </a:p>
            </p:txBody>
          </p:sp>
        </mc:Choice>
        <mc:Fallback xmlns="">
          <p:sp>
            <p:nvSpPr>
              <p:cNvPr id="4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3668" y="2386738"/>
                <a:ext cx="10678332" cy="3316638"/>
              </a:xfrm>
              <a:blipFill>
                <a:blip r:embed="rId2"/>
                <a:stretch>
                  <a:fillRect t="-330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6638"/>
            <a:ext cx="10515600" cy="1029722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Порівняйте дроби</a:t>
            </a:r>
            <a:endParaRPr lang="uk-UA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Місце для вмісту 2"/>
              <p:cNvSpPr>
                <a:spLocks noGrp="1"/>
              </p:cNvSpPr>
              <p:nvPr>
                <p:ph idx="1"/>
              </p:nvPr>
            </p:nvSpPr>
            <p:spPr>
              <a:xfrm>
                <a:off x="253139" y="1658317"/>
                <a:ext cx="11685722" cy="462167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k-UA" sz="7200" dirty="0" smtClean="0"/>
                  <a:t>1)</a:t>
                </a:r>
                <a:r>
                  <a:rPr lang="uk-UA" sz="72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uk-UA" sz="7200" b="1" dirty="0" smtClean="0"/>
                  <a:t> </a:t>
                </a:r>
                <a:r>
                  <a:rPr lang="uk-UA" sz="7200" dirty="0" smtClean="0"/>
                  <a:t>і</a:t>
                </a:r>
                <a:r>
                  <a:rPr lang="uk-UA" sz="7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uk-UA" sz="7200" dirty="0" smtClean="0"/>
                  <a:t>;</a:t>
                </a:r>
                <a:r>
                  <a:rPr lang="uk-UA" sz="7200" b="1" dirty="0"/>
                  <a:t> </a:t>
                </a:r>
                <a:r>
                  <a:rPr lang="uk-UA" sz="7200" b="1" dirty="0" smtClean="0"/>
                  <a:t>   </a:t>
                </a:r>
                <a:r>
                  <a:rPr lang="uk-UA" sz="7200" dirty="0" smtClean="0"/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uk-UA" sz="7200" b="1" dirty="0" smtClean="0"/>
                  <a:t> </a:t>
                </a:r>
                <a:r>
                  <a:rPr lang="uk-UA" sz="7200" dirty="0"/>
                  <a:t>і</a:t>
                </a:r>
                <a:r>
                  <a:rPr lang="uk-UA" sz="72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uk-UA" sz="7200" dirty="0" smtClean="0"/>
                  <a:t>;    5)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uk-UA" sz="7200" b="1" dirty="0"/>
                  <a:t> </a:t>
                </a:r>
                <a:r>
                  <a:rPr lang="uk-UA" sz="7200" dirty="0"/>
                  <a:t>і</a:t>
                </a:r>
                <a:r>
                  <a:rPr lang="uk-UA" sz="7200" b="1" dirty="0"/>
                  <a:t> </a:t>
                </a:r>
                <a14:m>
                  <m:oMath xmlns:m="http://schemas.openxmlformats.org/officeDocument/2006/math">
                    <m:r>
                      <a:rPr lang="uk-UA" sz="6600" b="1" i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7200" dirty="0"/>
                  <a:t>;</a:t>
                </a:r>
                <a:r>
                  <a:rPr lang="uk-UA" sz="7200" dirty="0" smtClean="0"/>
                  <a:t>  </a:t>
                </a:r>
              </a:p>
              <a:p>
                <a:pPr marL="0" indent="0" algn="just">
                  <a:buNone/>
                </a:pPr>
                <a:r>
                  <a:rPr lang="uk-UA" sz="4400" dirty="0" smtClean="0"/>
                  <a:t>    </a:t>
                </a:r>
              </a:p>
              <a:p>
                <a:pPr marL="0" indent="0" algn="just">
                  <a:buNone/>
                </a:pPr>
                <a:r>
                  <a:rPr lang="uk-UA" sz="7200" dirty="0" smtClean="0"/>
                  <a:t>   2)</a:t>
                </a:r>
                <a:r>
                  <a:rPr lang="uk-UA" sz="72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uk-UA" sz="7200" b="1" dirty="0"/>
                  <a:t> </a:t>
                </a:r>
                <a:r>
                  <a:rPr lang="uk-UA" sz="7200" dirty="0"/>
                  <a:t>і</a:t>
                </a:r>
                <a:r>
                  <a:rPr lang="uk-UA" sz="7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uk-UA" sz="72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uk-UA" sz="7200" dirty="0" smtClean="0"/>
                  <a:t>;</a:t>
                </a:r>
                <a:r>
                  <a:rPr lang="uk-UA" sz="7200" b="1" dirty="0" smtClean="0"/>
                  <a:t>   </a:t>
                </a:r>
                <a:r>
                  <a:rPr lang="uk-UA" sz="7200" dirty="0" smtClean="0"/>
                  <a:t>4)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uk-UA" sz="7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uk-UA" sz="7200" b="1" dirty="0"/>
                  <a:t> </a:t>
                </a:r>
                <a:r>
                  <a:rPr lang="uk-UA" sz="7200" dirty="0"/>
                  <a:t>і</a:t>
                </a:r>
                <a14:m>
                  <m:oMath xmlns:m="http://schemas.openxmlformats.org/officeDocument/2006/math">
                    <m:r>
                      <a:rPr lang="uk-UA" sz="6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uk-UA" sz="6600" b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uk-UA" sz="7200" dirty="0"/>
                  <a:t>;  </a:t>
                </a:r>
                <a:r>
                  <a:rPr lang="uk-UA" sz="7200" dirty="0" smtClean="0"/>
                  <a:t> 6)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uk-UA" sz="7200" b="1" dirty="0"/>
                  <a:t> </a:t>
                </a:r>
                <a:r>
                  <a:rPr lang="uk-UA" sz="7200" dirty="0" smtClean="0"/>
                  <a:t>і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7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7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72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uk-UA" sz="7200" dirty="0" smtClean="0"/>
                  <a:t>;</a:t>
                </a:r>
                <a:endParaRPr lang="uk-UA" sz="7200" b="1" dirty="0"/>
              </a:p>
            </p:txBody>
          </p:sp>
        </mc:Choice>
        <mc:Fallback xmlns="">
          <p:sp>
            <p:nvSpPr>
              <p:cNvPr id="4" name="Місце для вмісту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139" y="1658317"/>
                <a:ext cx="11685722" cy="4621670"/>
              </a:xfrm>
              <a:blipFill>
                <a:blip r:embed="rId2"/>
                <a:stretch>
                  <a:fillRect l="-3967" t="-1979" r="-292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393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endParaRPr lang="uk-UA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5490" y="1690688"/>
            <a:ext cx="7361695" cy="4351338"/>
          </a:xfrm>
        </p:spPr>
        <p:txBody>
          <a:bodyPr>
            <a:noAutofit/>
          </a:bodyPr>
          <a:lstStyle/>
          <a:p>
            <a:r>
              <a:rPr lang="uk-UA" sz="4400" i="1" dirty="0" smtClean="0">
                <a:solidFill>
                  <a:srgbClr val="70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Присідаємо, коли називаються правильні дроби.</a:t>
            </a:r>
          </a:p>
          <a:p>
            <a:r>
              <a:rPr lang="uk-UA" sz="4400" i="1" dirty="0" smtClean="0">
                <a:solidFill>
                  <a:srgbClr val="705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Піднімаємо руки вгору, коли називаються неправильні дроби.</a:t>
            </a:r>
            <a:endParaRPr lang="uk-UA" sz="4400" i="1" dirty="0">
              <a:solidFill>
                <a:srgbClr val="7055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81" y="1349726"/>
            <a:ext cx="3683054" cy="515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5945" y="1215008"/>
                <a:ext cx="279545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5" y="1215008"/>
                <a:ext cx="2795450" cy="10407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1"/>
          <p:cNvSpPr txBox="1">
            <a:spLocks/>
          </p:cNvSpPr>
          <p:nvPr/>
        </p:nvSpPr>
        <p:spPr>
          <a:xfrm>
            <a:off x="3801292" y="0"/>
            <a:ext cx="4728753" cy="83602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i="1" cap="none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rPr>
              <a:t>Обчислити</a:t>
            </a:r>
            <a:endParaRPr lang="uk-UA" sz="3600" b="1" i="1" cap="none" dirty="0">
              <a:ln w="9525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3567" y="1215008"/>
                <a:ext cx="279545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67" y="1215008"/>
                <a:ext cx="2795450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11634" y="1215008"/>
                <a:ext cx="109728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4" y="1215008"/>
                <a:ext cx="1097280" cy="10407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573" y="2517162"/>
                <a:ext cx="2312124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3" y="2517162"/>
                <a:ext cx="2312124" cy="1040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59876" y="2517162"/>
                <a:ext cx="279545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876" y="2517162"/>
                <a:ext cx="2795450" cy="10407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7576" y="2638733"/>
                <a:ext cx="1267097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:r>
                  <a:rPr lang="uk-UA" sz="4000" b="1" dirty="0" smtClean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endParaRPr lang="uk-UA" sz="4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576" y="2638733"/>
                <a:ext cx="1267097" cy="889154"/>
              </a:xfrm>
              <a:prstGeom prst="rect">
                <a:avLst/>
              </a:prstGeom>
              <a:blipFill>
                <a:blip r:embed="rId7"/>
                <a:stretch>
                  <a:fillRect l="-24519" t="-4110" b="-1643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1260" y="3811215"/>
                <a:ext cx="3997232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60" y="3811215"/>
                <a:ext cx="3997232" cy="10371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79223" y="3872646"/>
                <a:ext cx="1528353" cy="1088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23" y="3872646"/>
                <a:ext cx="1528353" cy="10885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6097" y="5101677"/>
                <a:ext cx="2742739" cy="10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f>
                        <m:fPr>
                          <m:ctrlPr>
                            <a:rPr lang="uk-UA" sz="3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7" y="5101677"/>
                <a:ext cx="2742739" cy="1037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48836" y="5121699"/>
                <a:ext cx="1782539" cy="10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𝟑𝟕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36" y="5121699"/>
                <a:ext cx="1782539" cy="1037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7644" y="5121903"/>
                <a:ext cx="1782539" cy="10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f>
                        <m:fPr>
                          <m:ctrlP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uk-UA" sz="36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44" y="5121903"/>
                <a:ext cx="1782539" cy="1037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 descr="examination-154709_960_72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0284" y="136756"/>
            <a:ext cx="1809232" cy="1753226"/>
          </a:xfrm>
          <a:prstGeom prst="rect">
            <a:avLst/>
          </a:prstGeom>
        </p:spPr>
      </p:pic>
      <p:pic>
        <p:nvPicPr>
          <p:cNvPr id="15" name="Рисунок 14" descr="0105622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62948" y="2137581"/>
            <a:ext cx="3975463" cy="44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514" y="160888"/>
            <a:ext cx="10345782" cy="14487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cap="none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 Марини було 42 гривні,       з яких вона витратила</a:t>
            </a:r>
          </a:p>
          <a:p>
            <a:r>
              <a:rPr lang="uk-UA" sz="3200" cap="none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придбання блокнота. Скільки коштував блокнот?</a:t>
            </a:r>
            <a:endParaRPr lang="uk-UA" sz="3200" cap="none" dirty="0">
              <a:ln w="9525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73338" y="261256"/>
                <a:ext cx="809897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k-UA" sz="32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338" y="261256"/>
                <a:ext cx="809897" cy="9351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examination-154709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7326" y="4491577"/>
            <a:ext cx="2442017" cy="2366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5131" y="2022888"/>
                <a:ext cx="4103144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𝟒𝟐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÷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𝟔</m:t>
                    </m:r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𝟓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</m:oMath>
                </a14:m>
                <a:r>
                  <a:rPr lang="ru-RU" sz="32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prstClr val="black"/>
                    </a:solidFill>
                    <a:cs typeface="Times New Roman"/>
                  </a:rPr>
                  <a:t>35(грн)</a:t>
                </a:r>
                <a:endParaRPr lang="ru-RU" sz="3200" b="1" kern="10" dirty="0">
                  <a:ln w="9525">
                    <a:noFill/>
                    <a:round/>
                    <a:headEnd/>
                    <a:tailEnd/>
                  </a:ln>
                  <a:solidFill>
                    <a:prstClr val="black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2022888"/>
                <a:ext cx="4103144" cy="584775"/>
              </a:xfrm>
              <a:prstGeom prst="rect">
                <a:avLst/>
              </a:prstGeom>
              <a:blipFill>
                <a:blip r:embed="rId4"/>
                <a:stretch>
                  <a:fillRect t="-13542" r="-446" b="-3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38275" y="2022888"/>
            <a:ext cx="506838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uk-UA" sz="3200" b="1" dirty="0">
                <a:solidFill>
                  <a:prstClr val="black"/>
                </a:solidFill>
              </a:rPr>
              <a:t>к</a:t>
            </a:r>
            <a:r>
              <a:rPr lang="uk-UA" sz="3200" b="1" dirty="0" smtClean="0">
                <a:solidFill>
                  <a:prstClr val="black"/>
                </a:solidFill>
              </a:rPr>
              <a:t>оштував блокнот</a:t>
            </a:r>
            <a:endParaRPr lang="uk-UA" sz="32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131" y="2771818"/>
            <a:ext cx="905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sz="3200" b="1" dirty="0" smtClean="0">
                <a:solidFill>
                  <a:prstClr val="black"/>
                </a:solidFill>
              </a:rPr>
              <a:t>Відповідь: 35 гривень коштував блокнот</a:t>
            </a:r>
            <a:endParaRPr lang="uk-UA" sz="32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106" y="3553713"/>
            <a:ext cx="8933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sz="3200" b="1" dirty="0" smtClean="0">
                <a:solidFill>
                  <a:prstClr val="black"/>
                </a:solidFill>
              </a:rPr>
              <a:t>7. Знайти:        від 30;       від 120.   </a:t>
            </a:r>
            <a:endParaRPr lang="uk-UA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99212" y="3356593"/>
                <a:ext cx="809897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uk-UA" sz="32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212" y="3356593"/>
                <a:ext cx="809897" cy="935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98128" y="3378504"/>
                <a:ext cx="809897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uk-UA" sz="32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uk-UA" sz="32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8" y="3378504"/>
                <a:ext cx="809897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2515" y="4611189"/>
                <a:ext cx="4075613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uk-UA" sz="32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/>
                  </a:rPr>
                  <a:t>30</a:t>
                </a:r>
                <a14:m>
                  <m:oMath xmlns:m="http://schemas.openxmlformats.org/officeDocument/2006/math"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÷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𝟏𝟎</m:t>
                    </m:r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𝟗</m:t>
                    </m:r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uk-UA" sz="3200" b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𝟐𝟕</m:t>
                    </m:r>
                  </m:oMath>
                </a14:m>
                <a:endParaRPr lang="uk-UA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5" y="4611189"/>
                <a:ext cx="4075613" cy="584775"/>
              </a:xfrm>
              <a:prstGeom prst="rect">
                <a:avLst/>
              </a:prstGeom>
              <a:blipFill>
                <a:blip r:embed="rId7"/>
                <a:stretch>
                  <a:fillRect l="-3892" t="-13542" b="-3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514" y="5376277"/>
                <a:ext cx="4075613" cy="58477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uk-UA" sz="3200" b="1" kern="10" dirty="0" smtClean="0">
                    <a:ln w="9525">
                      <a:noFill/>
                      <a:round/>
                      <a:headEnd/>
                      <a:tailEnd/>
                    </a:ln>
                    <a:solidFill>
                      <a:prstClr val="black"/>
                    </a:solidFill>
                    <a:ea typeface="Cambria Math" panose="02040503050406030204" pitchFamily="18" charset="0"/>
                    <a:cs typeface="Times New Roman"/>
                  </a:rPr>
                  <a:t>120</a:t>
                </a:r>
                <a14:m>
                  <m:oMath xmlns:m="http://schemas.openxmlformats.org/officeDocument/2006/math"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÷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𝟏𝟎</m:t>
                    </m:r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𝟔</m:t>
                    </m:r>
                    <m:r>
                      <a:rPr lang="uk-UA" sz="3200" b="1" i="1" kern="1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uk-UA" sz="3200" b="1" i="1" kern="10" smtClean="0">
                        <a:ln w="9525">
                          <a:noFill/>
                          <a:round/>
                          <a:headEnd/>
                          <a:tailEnd/>
                        </a:ln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𝟕𝟐</m:t>
                    </m:r>
                  </m:oMath>
                </a14:m>
                <a:endParaRPr lang="uk-UA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14" y="5376277"/>
                <a:ext cx="4075613" cy="584775"/>
              </a:xfrm>
              <a:prstGeom prst="rect">
                <a:avLst/>
              </a:prstGeom>
              <a:blipFill>
                <a:blip r:embed="rId8"/>
                <a:stretch>
                  <a:fillRect l="-3892" t="-13542" b="-3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6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5675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uk-UA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Розв'язати  рівняння</a:t>
            </a:r>
            <a:endParaRPr lang="uk-UA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67695" y="231810"/>
                <a:ext cx="4465966" cy="103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k-UA" sz="3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uk-UA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uk-UA" sz="3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Х−</m:t>
                          </m:r>
                          <m:f>
                            <m:fPr>
                              <m:ctrlPr>
                                <a:rPr lang="uk-UA" sz="30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sz="3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uk-UA" sz="3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3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uk-UA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95" y="231810"/>
                <a:ext cx="4465966" cy="1037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67695" y="1212174"/>
                <a:ext cx="3805722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Х−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uk-UA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95" y="1212174"/>
                <a:ext cx="3805722" cy="923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67695" y="2135568"/>
                <a:ext cx="3805722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Х−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uk-UA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95" y="2135568"/>
                <a:ext cx="3805722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67695" y="3115932"/>
                <a:ext cx="2565895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Х−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uk-UA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695" y="3115932"/>
                <a:ext cx="2565895" cy="923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62806" y="4274850"/>
                <a:ext cx="2863812" cy="7842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uk-UA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Х=</m:t>
                    </m:r>
                    <m:f>
                      <m:fPr>
                        <m:ctrlPr>
                          <a:rPr lang="uk-UA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uk-UA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uk-UA" sz="3600" dirty="0" smtClean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uk-UA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uk-UA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uk-UA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uk-UA" sz="3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06" y="4274850"/>
                <a:ext cx="2863812" cy="784254"/>
              </a:xfrm>
              <a:prstGeom prst="rect">
                <a:avLst/>
              </a:prstGeom>
              <a:blipFill>
                <a:blip r:embed="rId6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5460" y="5059104"/>
                <a:ext cx="3727687" cy="9233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Х=4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uk-UA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f>
                        <m:fPr>
                          <m:ctrlP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uk-UA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uk-UA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460" y="5059104"/>
                <a:ext cx="3727687" cy="923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examination-154709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29036" y="4666977"/>
            <a:ext cx="2161930" cy="2095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25800" y="3480658"/>
                <a:ext cx="1391639" cy="794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457200"/>
                <a:r>
                  <a:rPr lang="uk-UA" sz="3600" dirty="0" smtClean="0">
                    <a:solidFill>
                      <a:prstClr val="black"/>
                    </a:solidFill>
                  </a:rPr>
                  <a:t>х=</a:t>
                </a:r>
                <a14:m>
                  <m:oMath xmlns:m="http://schemas.openxmlformats.org/officeDocument/2006/math">
                    <m:r>
                      <a:rPr lang="uk-UA" sz="3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uk-UA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uk-UA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uk-UA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00" y="3480658"/>
                <a:ext cx="1391639" cy="794192"/>
              </a:xfrm>
              <a:prstGeom prst="rect">
                <a:avLst/>
              </a:prstGeom>
              <a:blipFill>
                <a:blip r:embed="rId9"/>
                <a:stretch>
                  <a:fillRect l="-19651" t="-3846" b="-1769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0223" y="775681"/>
                <a:ext cx="3386889" cy="13868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dirty="0">
                          <a:solidFill>
                            <a:prstClr val="black"/>
                          </a:solidFill>
                        </a:rPr>
                        <m:t>1)</m:t>
                      </m:r>
                      <m:r>
                        <a:rPr lang="uk-UA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х+5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uk-UA" sz="3200" dirty="0">
                  <a:solidFill>
                    <a:prstClr val="black"/>
                  </a:solidFill>
                </a:endParaRPr>
              </a:p>
              <a:p>
                <a:pPr defTabSz="457200"/>
                <a:endParaRPr lang="uk-UA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23" y="775681"/>
                <a:ext cx="3386889" cy="13868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5800" y="1512531"/>
                <a:ext cx="224330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dirty="0">
                          <a:solidFill>
                            <a:prstClr val="black"/>
                          </a:solidFill>
                        </a:rPr>
                        <m:t>х=</m:t>
                      </m:r>
                      <m:r>
                        <a:rPr lang="uk-UA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uk-UA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uk-UA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00" y="1512531"/>
                <a:ext cx="2243306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74907" y="2446726"/>
                <a:ext cx="285674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3200" dirty="0">
                          <a:solidFill>
                            <a:prstClr val="black"/>
                          </a:solidFill>
                        </a:rPr>
                        <m:t>х=</m:t>
                      </m:r>
                      <m:r>
                        <a:rPr lang="uk-UA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uk-UA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−5</m:t>
                      </m:r>
                      <m:f>
                        <m:fPr>
                          <m:ctrlPr>
                            <a:rPr lang="uk-UA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uk-UA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uk-UA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07" y="2446726"/>
                <a:ext cx="2856743" cy="9251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 descr="0105622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26255" y="3691598"/>
            <a:ext cx="2759205" cy="30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57" y="431074"/>
            <a:ext cx="9758825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50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урок!</a:t>
            </a:r>
            <a:endParaRPr lang="uk-UA" sz="7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2170399"/>
            <a:ext cx="10515600" cy="298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Бажаю вам подальших успіхів в освоєнні знань з математики</a:t>
            </a:r>
            <a:endParaRPr lang="uk-UA" sz="6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F006E-3602-4ACE-B5E8-1F4A70668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409" y="1286136"/>
            <a:ext cx="9144000" cy="2387600"/>
          </a:xfrm>
        </p:spPr>
        <p:txBody>
          <a:bodyPr>
            <a:normAutofit/>
          </a:bodyPr>
          <a:lstStyle/>
          <a:p>
            <a:r>
              <a:rPr lang="uk-UA" sz="8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uk-UA" sz="8000" b="1" i="1" dirty="0" smtClean="0">
                <a:solidFill>
                  <a:srgbClr val="006600"/>
                </a:solidFill>
                <a:latin typeface="+mn-lt"/>
              </a:rPr>
              <a:t>Підсумковий  урок</a:t>
            </a:r>
            <a:br>
              <a:rPr lang="uk-UA" sz="8000" b="1" i="1" dirty="0" smtClean="0">
                <a:solidFill>
                  <a:srgbClr val="006600"/>
                </a:solidFill>
                <a:latin typeface="+mn-lt"/>
              </a:rPr>
            </a:br>
            <a:r>
              <a:rPr lang="uk-UA" sz="8000" b="1" i="1" dirty="0" smtClean="0">
                <a:solidFill>
                  <a:srgbClr val="006600"/>
                </a:solidFill>
                <a:latin typeface="+mn-lt"/>
              </a:rPr>
              <a:t>«Звичайні дроби»</a:t>
            </a:r>
            <a:endParaRPr lang="en-US" sz="8000" b="1" i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3B5F94B-5ADC-46E3-84E2-F88A1F82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737" y="483379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uk-UA" sz="6000" dirty="0" smtClean="0">
                <a:solidFill>
                  <a:srgbClr val="0000CC"/>
                </a:solidFill>
              </a:rPr>
              <a:t>5 клас</a:t>
            </a:r>
            <a:endParaRPr lang="en-US" sz="6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DC3418-A92D-460F-ABDC-56014AA8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90" y="284954"/>
            <a:ext cx="10515600" cy="66934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уроку: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A20C8DB2-4AB3-4A58-803A-0280EE4E8D34}"/>
              </a:ext>
            </a:extLst>
          </p:cNvPr>
          <p:cNvGrpSpPr>
            <a:grpSpLocks/>
          </p:cNvGrpSpPr>
          <p:nvPr/>
        </p:nvGrpSpPr>
        <p:grpSpPr bwMode="auto">
          <a:xfrm>
            <a:off x="1693148" y="4074528"/>
            <a:ext cx="10101279" cy="1077914"/>
            <a:chOff x="1248" y="1258"/>
            <a:chExt cx="6363" cy="679"/>
          </a:xfrm>
        </p:grpSpPr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7F98667C-F188-4B17-88E6-DF153A86D7D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52A23D4E-40A6-44FC-917A-8CB3F1B8F26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1258"/>
              <a:ext cx="587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Розвивати практичні навички роботи зі звичайними </a:t>
              </a:r>
              <a:endPara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дробами;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6CFAC63-B914-467C-82FE-0AEFF168561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C74BF4EB-0699-4EAB-BE7E-EEF8F3D7FFB8}"/>
              </a:ext>
            </a:extLst>
          </p:cNvPr>
          <p:cNvGrpSpPr>
            <a:grpSpLocks/>
          </p:cNvGrpSpPr>
          <p:nvPr/>
        </p:nvGrpSpPr>
        <p:grpSpPr bwMode="auto">
          <a:xfrm>
            <a:off x="1659173" y="1079271"/>
            <a:ext cx="7648575" cy="1077915"/>
            <a:chOff x="1248" y="1848"/>
            <a:chExt cx="4818" cy="679"/>
          </a:xfrm>
        </p:grpSpPr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B972B7DA-5366-4562-941D-FBCEE7A6EB8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5F08557A-2E7E-4746-8AD6-930B7AA087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1848"/>
              <a:ext cx="433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Систематизувати знання учнів </a:t>
              </a: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 </a:t>
              </a: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темі </a:t>
              </a:r>
              <a:endPara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«</a:t>
              </a: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Звичайні дроби</a:t>
              </a: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»;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3CA8F51A-964B-45B7-846D-EFD4A787900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A56B1B9C-6663-426A-BC34-1EFA205D45C7}"/>
              </a:ext>
            </a:extLst>
          </p:cNvPr>
          <p:cNvGrpSpPr>
            <a:grpSpLocks/>
          </p:cNvGrpSpPr>
          <p:nvPr/>
        </p:nvGrpSpPr>
        <p:grpSpPr bwMode="auto">
          <a:xfrm>
            <a:off x="1699338" y="2079642"/>
            <a:ext cx="9548823" cy="1077913"/>
            <a:chOff x="1248" y="2458"/>
            <a:chExt cx="6015" cy="679"/>
          </a:xfrm>
        </p:grpSpPr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E5FE9698-A152-4E57-B581-6A145A9F93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E46A1151-CABC-472F-8025-5D78A0C08DB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2" y="2458"/>
              <a:ext cx="5531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Закріпити уміння застосовувати вивчені правила </a:t>
              </a:r>
              <a:endPara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 обчисленні, порівнянні</a:t>
              </a: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читанні </a:t>
              </a:r>
              <a:r>
                <a:rPr kumimoji="0" lang="uk-UA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дробів</a:t>
              </a: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;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C974B551-D073-4F5D-AE89-C56CCD4A383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E79FE129-77AC-43EB-A68F-B4C712E9C70A}"/>
              </a:ext>
            </a:extLst>
          </p:cNvPr>
          <p:cNvGrpSpPr>
            <a:grpSpLocks/>
          </p:cNvGrpSpPr>
          <p:nvPr/>
        </p:nvGrpSpPr>
        <p:grpSpPr bwMode="auto">
          <a:xfrm>
            <a:off x="1699338" y="3076472"/>
            <a:ext cx="8953513" cy="1077913"/>
            <a:chOff x="1248" y="3048"/>
            <a:chExt cx="5640" cy="679"/>
          </a:xfrm>
        </p:grpSpPr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18699921-4802-49EF-B913-3C1742A6219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63690D45-EFAB-4F85-9CD8-1F586318FD7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6" y="3048"/>
              <a:ext cx="515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Активізувати розумову діяльність учнів через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різноманітні форми </a:t>
              </a: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роботи;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820EBEF9-93A5-4F9B-953C-07EF0ECA050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9E315BFE-8EF4-4F33-9E68-8459A1D9F354}"/>
              </a:ext>
            </a:extLst>
          </p:cNvPr>
          <p:cNvGrpSpPr>
            <a:grpSpLocks/>
          </p:cNvGrpSpPr>
          <p:nvPr/>
        </p:nvGrpSpPr>
        <p:grpSpPr bwMode="auto">
          <a:xfrm>
            <a:off x="1764643" y="5150759"/>
            <a:ext cx="9029712" cy="584201"/>
            <a:chOff x="1248" y="3171"/>
            <a:chExt cx="5688" cy="368"/>
          </a:xfrm>
        </p:grpSpPr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B481157D-1383-4620-BE54-9A9CF0D3D08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8649249B-76B7-40B2-B833-DAC953D96D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8" y="3171"/>
              <a:ext cx="521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Підвищувати і розвивати інтерес до </a:t>
              </a:r>
              <a:r>
                <a:rPr kumimoji="0" lang="uk-UA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предмету.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E8BC01FD-7FC6-4845-96D5-8951DC081AA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4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Ф</a:t>
            </a:r>
            <a:r>
              <a:rPr lang="uk-UA" b="1" i="1" dirty="0" smtClean="0"/>
              <a:t>ормування </a:t>
            </a:r>
            <a:r>
              <a:rPr lang="uk-UA" b="1" i="1" dirty="0" err="1" smtClean="0"/>
              <a:t>компетентностей</a:t>
            </a:r>
            <a:r>
              <a:rPr lang="uk-UA" b="1" i="1" dirty="0" smtClean="0"/>
              <a:t>: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        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Предметна </a:t>
            </a:r>
            <a:r>
              <a:rPr lang="uk-UA" sz="3200" b="1" i="1" dirty="0">
                <a:solidFill>
                  <a:schemeClr val="accent6">
                    <a:lumMod val="75000"/>
                  </a:schemeClr>
                </a:solidFill>
              </a:rPr>
              <a:t>компетентність: доповнити та розширити знання учнів про звичайні дроби, закріпити основні вміння і навички читання і записування дробових чисел; розв’язувати задачі, що передбачають використання поняття звичайних дробів</a:t>
            </a:r>
            <a:r>
              <a:rPr lang="uk-UA" sz="32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uk-UA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/>
              <a:t>Ключові </a:t>
            </a:r>
            <a:r>
              <a:rPr lang="uk-UA" sz="3200" b="1" i="1" dirty="0"/>
              <a:t>компетентності: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7887"/>
            <a:ext cx="10515600" cy="4889076"/>
          </a:xfrm>
        </p:spPr>
        <p:txBody>
          <a:bodyPr>
            <a:noAutofit/>
          </a:bodyPr>
          <a:lstStyle/>
          <a:p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математична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оперувати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числовою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інформацією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розв’язувати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задачі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і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вправи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дробів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комунікативна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залучення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учнів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пояснення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матеріалу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вміння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учнів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висловлювати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власну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точку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зору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інформаційна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компетентність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залучення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додаткової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інформації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використання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інтерактивних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методів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ІКТ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соціальна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громадська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компетентності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розв’язання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практичної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задачі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збагачує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життєвий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досвід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привернути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учнів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до проблем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охорони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навколишнього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середовища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сприяти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збереженню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</a:p>
          <a:p>
            <a:r>
              <a:rPr lang="uk-UA" sz="2400" b="1" i="1" dirty="0">
                <a:solidFill>
                  <a:schemeClr val="accent6">
                    <a:lumMod val="75000"/>
                  </a:schemeClr>
                </a:solidFill>
              </a:rPr>
              <a:t>уміння вчитися впродовж життя: аналізувати та оцінювати результати своєї навчальної діяльності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063" y="228647"/>
            <a:ext cx="10515600" cy="1325563"/>
          </a:xfrm>
        </p:spPr>
        <p:txBody>
          <a:bodyPr>
            <a:normAutofit/>
          </a:bodyPr>
          <a:lstStyle/>
          <a:p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Епіграф уроку: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7063" y="1690688"/>
            <a:ext cx="11354937" cy="3427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i="1" dirty="0">
                <a:solidFill>
                  <a:srgbClr val="800080"/>
                </a:solidFill>
              </a:rPr>
              <a:t>Без </a:t>
            </a:r>
            <a:r>
              <a:rPr lang="ru-RU" sz="6600" b="1" i="1" dirty="0" err="1">
                <a:solidFill>
                  <a:srgbClr val="800080"/>
                </a:solidFill>
              </a:rPr>
              <a:t>знання</a:t>
            </a:r>
            <a:r>
              <a:rPr lang="ru-RU" sz="6600" b="1" i="1" dirty="0">
                <a:solidFill>
                  <a:srgbClr val="800080"/>
                </a:solidFill>
              </a:rPr>
              <a:t> </a:t>
            </a:r>
            <a:r>
              <a:rPr lang="ru-RU" sz="6600" b="1" i="1" dirty="0" err="1">
                <a:solidFill>
                  <a:srgbClr val="800080"/>
                </a:solidFill>
              </a:rPr>
              <a:t>дробів</a:t>
            </a:r>
            <a:r>
              <a:rPr lang="ru-RU" sz="6600" b="1" i="1" dirty="0">
                <a:solidFill>
                  <a:srgbClr val="800080"/>
                </a:solidFill>
              </a:rPr>
              <a:t> </a:t>
            </a:r>
            <a:r>
              <a:rPr lang="ru-RU" sz="6600" b="1" i="1" dirty="0" err="1" smtClean="0">
                <a:solidFill>
                  <a:srgbClr val="800080"/>
                </a:solidFill>
              </a:rPr>
              <a:t>ніхто</a:t>
            </a:r>
            <a:endParaRPr lang="ru-RU" sz="6600" b="1" i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ru-RU" sz="6600" b="1" i="1" dirty="0">
                <a:solidFill>
                  <a:srgbClr val="800080"/>
                </a:solidFill>
              </a:rPr>
              <a:t>не </a:t>
            </a:r>
            <a:r>
              <a:rPr lang="ru-RU" sz="6600" b="1" i="1" dirty="0" err="1">
                <a:solidFill>
                  <a:srgbClr val="800080"/>
                </a:solidFill>
              </a:rPr>
              <a:t>може</a:t>
            </a:r>
            <a:r>
              <a:rPr lang="ru-RU" sz="6600" b="1" i="1" dirty="0">
                <a:solidFill>
                  <a:srgbClr val="800080"/>
                </a:solidFill>
              </a:rPr>
              <a:t> </a:t>
            </a:r>
            <a:r>
              <a:rPr lang="ru-RU" sz="6600" b="1" i="1" dirty="0" err="1">
                <a:solidFill>
                  <a:srgbClr val="800080"/>
                </a:solidFill>
              </a:rPr>
              <a:t>вважати</a:t>
            </a:r>
            <a:r>
              <a:rPr lang="ru-RU" sz="6600" b="1" i="1" dirty="0">
                <a:solidFill>
                  <a:srgbClr val="800080"/>
                </a:solidFill>
              </a:rPr>
              <a:t> себе </a:t>
            </a:r>
            <a:r>
              <a:rPr lang="ru-RU" sz="6600" b="1" i="1" dirty="0" err="1">
                <a:solidFill>
                  <a:srgbClr val="800080"/>
                </a:solidFill>
              </a:rPr>
              <a:t>знавцем</a:t>
            </a:r>
            <a:r>
              <a:rPr lang="ru-RU" sz="6600" b="1" i="1" dirty="0">
                <a:solidFill>
                  <a:srgbClr val="800080"/>
                </a:solidFill>
              </a:rPr>
              <a:t> </a:t>
            </a:r>
            <a:r>
              <a:rPr lang="ru-RU" sz="6600" b="1" i="1" dirty="0" smtClean="0">
                <a:solidFill>
                  <a:srgbClr val="800080"/>
                </a:solidFill>
              </a:rPr>
              <a:t>арифметики</a:t>
            </a:r>
            <a:endParaRPr lang="ru-RU" sz="6600" b="1" i="1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ru-RU" sz="4000" i="1" dirty="0">
              <a:solidFill>
                <a:srgbClr val="800080"/>
              </a:solidFill>
            </a:endParaRPr>
          </a:p>
          <a:p>
            <a:pPr marL="0" indent="0">
              <a:buNone/>
            </a:pPr>
            <a:r>
              <a:rPr lang="uk-UA" sz="4000" i="1" dirty="0" smtClean="0">
                <a:solidFill>
                  <a:srgbClr val="800080"/>
                </a:solidFill>
              </a:rPr>
              <a:t>.</a:t>
            </a:r>
            <a:endParaRPr lang="uk-UA" sz="4000" dirty="0">
              <a:solidFill>
                <a:srgbClr val="80008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00280" y="5117910"/>
            <a:ext cx="34870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i="1" dirty="0" smtClean="0"/>
              <a:t>М.Т. Цицерон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27069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Завершити речення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81069"/>
            <a:ext cx="10515600" cy="499700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Дріб називається правильним, якщо…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З двох дробів з однаковими </a:t>
            </a:r>
            <a:r>
              <a:rPr lang="uk-UA" b="1" i="1" dirty="0"/>
              <a:t> </a:t>
            </a:r>
            <a:r>
              <a:rPr lang="uk-UA" b="1" i="1" dirty="0" smtClean="0"/>
              <a:t>знаменниками, більший той…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Дріб називається неправильним, якщо…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одиниця завжди більша за…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Будь-який правильний дріб менший за…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Мішане число складається з…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uk-UA" b="1" i="1" dirty="0" smtClean="0"/>
              <a:t>Чисельник показує…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b="1" i="1" dirty="0" err="1" smtClean="0"/>
              <a:t>Щоб</a:t>
            </a:r>
            <a:r>
              <a:rPr lang="ru-RU" b="1" i="1" dirty="0" smtClean="0"/>
              <a:t> </a:t>
            </a:r>
            <a:r>
              <a:rPr lang="ru-RU" b="1" i="1" dirty="0" err="1"/>
              <a:t>додати</a:t>
            </a:r>
            <a:r>
              <a:rPr lang="ru-RU" b="1" i="1" dirty="0"/>
              <a:t> два дроби з </a:t>
            </a:r>
            <a:r>
              <a:rPr lang="ru-RU" b="1" i="1" dirty="0" err="1"/>
              <a:t>однаковими</a:t>
            </a:r>
            <a:r>
              <a:rPr lang="ru-RU" b="1" i="1" dirty="0"/>
              <a:t> </a:t>
            </a:r>
            <a:r>
              <a:rPr lang="ru-RU" b="1" i="1" dirty="0" err="1"/>
              <a:t>знаменниками</a:t>
            </a:r>
            <a:r>
              <a:rPr lang="ru-RU" b="1" i="1" dirty="0"/>
              <a:t> </a:t>
            </a:r>
            <a:r>
              <a:rPr lang="ru-RU" b="1" i="1" dirty="0" err="1"/>
              <a:t>потрібно</a:t>
            </a:r>
            <a:r>
              <a:rPr lang="ru-RU" b="1" i="1" dirty="0"/>
              <a:t>…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8639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Завершити речення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uk-UA" altLang="ru-RU" b="1" i="1" dirty="0" smtClean="0"/>
              <a:t>Щоб знайти дріб від числа, потрібно…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b="1" i="1" dirty="0"/>
              <a:t>З </a:t>
            </a:r>
            <a:r>
              <a:rPr lang="ru-RU" altLang="ru-RU" b="1" i="1" dirty="0" err="1"/>
              <a:t>двох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дробів</a:t>
            </a:r>
            <a:r>
              <a:rPr lang="ru-RU" altLang="ru-RU" b="1" i="1" dirty="0"/>
              <a:t> з </a:t>
            </a:r>
            <a:r>
              <a:rPr lang="ru-RU" altLang="ru-RU" b="1" i="1" dirty="0" err="1" smtClean="0"/>
              <a:t>однаковими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чисельниками</a:t>
            </a:r>
            <a:r>
              <a:rPr lang="ru-RU" altLang="ru-RU" b="1" i="1" dirty="0" smtClean="0"/>
              <a:t>, </a:t>
            </a:r>
            <a:r>
              <a:rPr lang="ru-RU" altLang="ru-RU" b="1" i="1" dirty="0" err="1"/>
              <a:t>більший</a:t>
            </a:r>
            <a:r>
              <a:rPr lang="ru-RU" altLang="ru-RU" b="1" i="1" dirty="0"/>
              <a:t> той</a:t>
            </a:r>
            <a:r>
              <a:rPr lang="ru-RU" altLang="ru-RU" b="1" i="1" dirty="0" smtClean="0"/>
              <a:t>…</a:t>
            </a:r>
            <a:endParaRPr lang="uk-UA" altLang="ru-RU" b="1" i="1" dirty="0" smtClean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uk-UA" altLang="ru-RU" b="1" i="1" dirty="0" smtClean="0"/>
              <a:t>Щоб перетворити мішане число у неправильний дріб, потрібно 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uk-UA" altLang="ru-RU" b="1" i="1" dirty="0" smtClean="0"/>
              <a:t>Знаменник дробу показує…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uk-UA" altLang="ru-RU" b="1" i="1" dirty="0" smtClean="0"/>
              <a:t>Риска дробу виконує дію…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b="1" i="1" dirty="0" err="1"/>
              <a:t>одиниця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завжди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менша</a:t>
            </a:r>
            <a:r>
              <a:rPr lang="ru-RU" altLang="ru-RU" b="1" i="1" dirty="0"/>
              <a:t> за</a:t>
            </a:r>
            <a:r>
              <a:rPr lang="ru-RU" altLang="ru-RU" b="1" i="1" dirty="0" smtClean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b="1" i="1" dirty="0" err="1" smtClean="0"/>
              <a:t>щоб</a:t>
            </a:r>
            <a:r>
              <a:rPr lang="ru-RU" altLang="ru-RU" b="1" i="1" dirty="0" smtClean="0"/>
              <a:t> </a:t>
            </a:r>
            <a:r>
              <a:rPr lang="ru-RU" altLang="ru-RU" b="1" i="1" dirty="0" err="1" smtClean="0"/>
              <a:t>відняти</a:t>
            </a:r>
            <a:r>
              <a:rPr lang="ru-RU" altLang="ru-RU" b="1" i="1" dirty="0" smtClean="0"/>
              <a:t> </a:t>
            </a:r>
            <a:r>
              <a:rPr lang="ru-RU" altLang="ru-RU" b="1" i="1" dirty="0"/>
              <a:t>два дроби з </a:t>
            </a:r>
            <a:r>
              <a:rPr lang="ru-RU" altLang="ru-RU" b="1" i="1" dirty="0" err="1"/>
              <a:t>однаковими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знаменниками</a:t>
            </a:r>
            <a:r>
              <a:rPr lang="ru-RU" altLang="ru-RU" b="1" i="1" dirty="0"/>
              <a:t> </a:t>
            </a:r>
            <a:r>
              <a:rPr lang="ru-RU" altLang="ru-RU" b="1" i="1" dirty="0" err="1"/>
              <a:t>потрібно</a:t>
            </a:r>
            <a:r>
              <a:rPr lang="ru-RU" altLang="ru-RU" b="1" i="1" dirty="0"/>
              <a:t>…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altLang="ru-RU" dirty="0"/>
          </a:p>
          <a:p>
            <a:pPr marL="0" indent="0" eaLnBrk="1" hangingPunct="1"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4790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5391" y="153441"/>
            <a:ext cx="7786742" cy="2797172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Виконання усних вправ</a:t>
            </a:r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66" name="Picture 2" descr="https://openclipart.org/image/2400px/svg_to_png/191766/Question-G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003" y="3671449"/>
            <a:ext cx="2782607" cy="3071810"/>
          </a:xfrm>
          <a:prstGeom prst="rect">
            <a:avLst/>
          </a:prstGeom>
          <a:noFill/>
        </p:spPr>
      </p:pic>
      <p:pic>
        <p:nvPicPr>
          <p:cNvPr id="11268" name="Picture 4" descr="https://openclipart.org/image/800px/svg_to_png/196174/Question-Gir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0266" y="3635730"/>
            <a:ext cx="2775336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2_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3_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795</Words>
  <Application>Microsoft Office PowerPoint</Application>
  <PresentationFormat>Произвольный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 Office</vt:lpstr>
      <vt:lpstr>Сектор</vt:lpstr>
      <vt:lpstr>1_Сектор</vt:lpstr>
      <vt:lpstr>2_Сектор</vt:lpstr>
      <vt:lpstr>3_Сектор</vt:lpstr>
      <vt:lpstr>Презентация PowerPoint</vt:lpstr>
      <vt:lpstr> Підсумковий  урок «Звичайні дроби»</vt:lpstr>
      <vt:lpstr>Мета уроку:</vt:lpstr>
      <vt:lpstr>Формування компетентностей:</vt:lpstr>
      <vt:lpstr>Ключові компетентності:</vt:lpstr>
      <vt:lpstr>Епіграф уроку:</vt:lpstr>
      <vt:lpstr>Завершити речення</vt:lpstr>
      <vt:lpstr>Завершити речення</vt:lpstr>
      <vt:lpstr> Виконання усних вправ </vt:lpstr>
      <vt:lpstr>Прочитайте дроби:</vt:lpstr>
      <vt:lpstr>Назвіть дробом, яка частина фігури заштрихована</vt:lpstr>
      <vt:lpstr>Розташуйте дроби в порядку зростання</vt:lpstr>
      <vt:lpstr>Порівняйте дроби</vt:lpstr>
      <vt:lpstr>Фізкультхвилинка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Rencka</cp:lastModifiedBy>
  <cp:revision>39</cp:revision>
  <dcterms:created xsi:type="dcterms:W3CDTF">2020-10-04T11:21:40Z</dcterms:created>
  <dcterms:modified xsi:type="dcterms:W3CDTF">2024-01-29T17:45:14Z</dcterms:modified>
</cp:coreProperties>
</file>